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43" r:id="rId3"/>
    <p:sldId id="328" r:id="rId4"/>
    <p:sldId id="344" r:id="rId5"/>
    <p:sldId id="351" r:id="rId6"/>
    <p:sldId id="350" r:id="rId7"/>
    <p:sldId id="349" r:id="rId8"/>
    <p:sldId id="348" r:id="rId9"/>
    <p:sldId id="347" r:id="rId10"/>
    <p:sldId id="346" r:id="rId11"/>
    <p:sldId id="345" r:id="rId12"/>
    <p:sldId id="353" r:id="rId13"/>
    <p:sldId id="354" r:id="rId14"/>
    <p:sldId id="329" r:id="rId15"/>
    <p:sldId id="352" r:id="rId16"/>
    <p:sldId id="332" r:id="rId17"/>
    <p:sldId id="331" r:id="rId18"/>
  </p:sldIdLst>
  <p:sldSz cx="9144000" cy="6858000" type="screen4x3"/>
  <p:notesSz cx="68453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DD2380"/>
    <a:srgbClr val="800000"/>
    <a:srgbClr val="990000"/>
    <a:srgbClr val="FFFF00"/>
    <a:srgbClr val="66CCFF"/>
    <a:srgbClr val="0099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7" d="100"/>
          <a:sy n="77" d="100"/>
        </p:scale>
        <p:origin x="-9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E5AF776-1DE9-44A1-8FE3-5314F37C1C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565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0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0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61EEEA-5279-400C-A27B-06C508B1F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690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9D418-DE47-4FB9-895F-83DB7734106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B9D418-DE47-4FB9-895F-83DB7734106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4207DE-1419-4BA0-BB98-62A270A48B3E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B24E2-E366-4303-9374-97D1205B6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622B4-BE0E-4006-AD4F-E984688557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57EE5B-2849-4464-9F64-B51A01519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407D4-8C15-42F0-9BF4-CCAE83211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0F182-A278-4F7F-8BAC-FC3C61761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28614-1059-4152-AF28-8F7DAD335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3C7E5-5B36-4073-B556-971D65EE2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3647F-81CE-4460-9F7D-F0EC8705D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66C47-698A-4E61-9D4D-C46935DE0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4C34F-4F8C-42D9-96D5-2334469E8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D4B7D-F81B-4D2E-97E3-EC09DA61C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2A554A3F-D4A8-4955-A899-E2350E725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FC060-20DF-4ABD-BD8D-F7A9BF8DC51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306701" y="805190"/>
            <a:ext cx="833593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C0000"/>
                </a:solidFill>
              </a:rPr>
              <a:t>JILP Workshop on Architecture Competitions</a:t>
            </a:r>
            <a:endParaRPr lang="en-US" sz="2800" b="1" dirty="0"/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JWAC-3</a:t>
            </a:r>
          </a:p>
          <a:p>
            <a:pPr algn="ctr"/>
            <a:endParaRPr lang="en-US" sz="2800" b="1" dirty="0" smtClean="0"/>
          </a:p>
          <a:p>
            <a:pPr algn="ctr"/>
            <a:r>
              <a:rPr lang="en-US" sz="3200" b="1" dirty="0" smtClean="0"/>
              <a:t>Memory Scheduling Championship (MSC)</a:t>
            </a:r>
          </a:p>
          <a:p>
            <a:pPr algn="ctr"/>
            <a:r>
              <a:rPr lang="en-US" sz="2400" b="1" dirty="0" smtClean="0"/>
              <a:t>9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June 2012</a:t>
            </a: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1320800" y="32004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733800" y="4038600"/>
            <a:ext cx="470032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2400" dirty="0" smtClean="0"/>
              <a:t>Organizers:</a:t>
            </a:r>
          </a:p>
          <a:p>
            <a:pPr>
              <a:buClr>
                <a:srgbClr val="CC0000"/>
              </a:buClr>
            </a:pPr>
            <a:endParaRPr lang="en-US" sz="2400" dirty="0" smtClean="0"/>
          </a:p>
          <a:p>
            <a:pPr>
              <a:buClr>
                <a:srgbClr val="CC0000"/>
              </a:buClr>
            </a:pPr>
            <a:r>
              <a:rPr lang="en-US" sz="2400" b="1" dirty="0" smtClean="0"/>
              <a:t>Rajeev </a:t>
            </a:r>
            <a:r>
              <a:rPr lang="en-US" sz="2400" b="1" dirty="0" err="1" smtClean="0"/>
              <a:t>Balasubramonian</a:t>
            </a:r>
            <a:r>
              <a:rPr lang="en-US" sz="2400" b="1" dirty="0" smtClean="0"/>
              <a:t>, Utah</a:t>
            </a:r>
          </a:p>
          <a:p>
            <a:pPr>
              <a:buClr>
                <a:srgbClr val="CC0000"/>
              </a:buClr>
            </a:pPr>
            <a:r>
              <a:rPr lang="en-US" sz="2400" b="1" dirty="0" err="1" smtClean="0"/>
              <a:t>Niladrish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Chatterjee</a:t>
            </a:r>
            <a:r>
              <a:rPr lang="en-US" sz="2400" b="1" dirty="0" smtClean="0"/>
              <a:t>, Utah</a:t>
            </a:r>
          </a:p>
          <a:p>
            <a:pPr>
              <a:buClr>
                <a:srgbClr val="CC0000"/>
              </a:buClr>
            </a:pPr>
            <a:r>
              <a:rPr lang="en-US" sz="2400" b="1" dirty="0" err="1" smtClean="0"/>
              <a:t>Zeshan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Chishti</a:t>
            </a:r>
            <a:r>
              <a:rPr lang="en-US" sz="2400" b="1" dirty="0" smtClean="0"/>
              <a:t>, Intel</a:t>
            </a:r>
            <a:endParaRPr lang="en-US" sz="2400" b="1" dirty="0"/>
          </a:p>
          <a:p>
            <a:pPr>
              <a:buClr>
                <a:srgbClr val="CC0000"/>
              </a:buClr>
            </a:pPr>
            <a:endParaRPr lang="en-US" sz="2400" dirty="0"/>
          </a:p>
        </p:txBody>
      </p:sp>
      <p:pic>
        <p:nvPicPr>
          <p:cNvPr id="2054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60" y="5562600"/>
            <a:ext cx="1722480" cy="11145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5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25    R   </a:t>
            </a:r>
            <a:r>
              <a:rPr lang="pt-BR" sz="2000" dirty="0"/>
              <a:t>0x81a5aae8 </a:t>
            </a:r>
            <a:r>
              <a:rPr lang="pt-BR" sz="2000" dirty="0" smtClean="0"/>
              <a:t>   0x2eb6c137</a:t>
            </a:r>
            <a:endParaRPr lang="pt-BR" sz="2000" dirty="0"/>
          </a:p>
          <a:p>
            <a:pPr marL="457200" indent="-457200">
              <a:buAutoNum type="arabicPlain" startAt="3"/>
            </a:pPr>
            <a:r>
              <a:rPr lang="pt-BR" sz="2000" dirty="0" smtClean="0"/>
              <a:t> W   0x81a4ab00</a:t>
            </a:r>
          </a:p>
          <a:p>
            <a:r>
              <a:rPr lang="en-US" sz="2000" dirty="0" smtClean="0"/>
              <a:t>0      </a:t>
            </a:r>
            <a:r>
              <a:rPr lang="en-US" sz="2000" dirty="0"/>
              <a:t>R </a:t>
            </a:r>
            <a:r>
              <a:rPr lang="en-US" sz="2000" dirty="0" smtClean="0"/>
              <a:t>  0x81a5ab28    0x2eb6c137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400800" y="3276600"/>
            <a:ext cx="1219200" cy="1600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6367" y="4834731"/>
            <a:ext cx="984633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0683" y="4834731"/>
            <a:ext cx="1025717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60683" y="2920663"/>
            <a:ext cx="1787717" cy="889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67200" y="2920662"/>
            <a:ext cx="706341" cy="1803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98683" y="2920663"/>
            <a:ext cx="370808" cy="1803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4091" y="4834731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7567" y="4817727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18" name="Cloud 17"/>
          <p:cNvSpPr/>
          <p:nvPr/>
        </p:nvSpPr>
        <p:spPr>
          <a:xfrm>
            <a:off x="6248400" y="5105400"/>
            <a:ext cx="2800152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PRECHG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PWR-UP/DN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REFRESH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89124" y="5204062"/>
            <a:ext cx="700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0709" y="4484928"/>
            <a:ext cx="1525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Scheduler.c</a:t>
            </a:r>
            <a:endParaRPr lang="en-US" sz="2000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  <p:sp>
        <p:nvSpPr>
          <p:cNvPr id="23" name="Flowchart: Punched Tape 22"/>
          <p:cNvSpPr/>
          <p:nvPr/>
        </p:nvSpPr>
        <p:spPr>
          <a:xfrm rot="5652957">
            <a:off x="961785" y="5058505"/>
            <a:ext cx="1500609" cy="1095531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35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5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25    R   </a:t>
            </a:r>
            <a:r>
              <a:rPr lang="pt-BR" sz="2000" dirty="0"/>
              <a:t>0x81a5aae8 </a:t>
            </a:r>
            <a:r>
              <a:rPr lang="pt-BR" sz="2000" dirty="0" smtClean="0"/>
              <a:t>   0x2eb6c137</a:t>
            </a:r>
            <a:endParaRPr lang="pt-BR" sz="2000" dirty="0"/>
          </a:p>
          <a:p>
            <a:pPr marL="457200" indent="-457200">
              <a:buAutoNum type="arabicPlain" startAt="3"/>
            </a:pPr>
            <a:r>
              <a:rPr lang="pt-BR" sz="2000" dirty="0" smtClean="0"/>
              <a:t> W   0x81a4ab00</a:t>
            </a:r>
          </a:p>
          <a:p>
            <a:r>
              <a:rPr lang="en-US" sz="2000" dirty="0" smtClean="0"/>
              <a:t>0      </a:t>
            </a:r>
            <a:r>
              <a:rPr lang="en-US" sz="2000" dirty="0"/>
              <a:t>R </a:t>
            </a:r>
            <a:r>
              <a:rPr lang="en-US" sz="2000" dirty="0" smtClean="0"/>
              <a:t>  0x81a5ab28    0x2eb6c137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400800" y="3276600"/>
            <a:ext cx="1219200" cy="1600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6367" y="4834731"/>
            <a:ext cx="984633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0683" y="4834731"/>
            <a:ext cx="1025717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60683" y="2920663"/>
            <a:ext cx="1787717" cy="889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67200" y="2920662"/>
            <a:ext cx="706341" cy="1803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98683" y="2920663"/>
            <a:ext cx="370808" cy="1803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4091" y="4834731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7567" y="4817727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86308" y="3265071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18" name="Cloud 17"/>
          <p:cNvSpPr/>
          <p:nvPr/>
        </p:nvSpPr>
        <p:spPr>
          <a:xfrm>
            <a:off x="6248400" y="5105400"/>
            <a:ext cx="2800152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PRECHG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PWR-UP/DN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REFRESH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89124" y="5204062"/>
            <a:ext cx="700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0709" y="4484928"/>
            <a:ext cx="1525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Scheduler.c</a:t>
            </a:r>
            <a:endParaRPr lang="en-US" sz="20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  <p:sp>
        <p:nvSpPr>
          <p:cNvPr id="27" name="Flowchart: Punched Tape 26"/>
          <p:cNvSpPr/>
          <p:nvPr/>
        </p:nvSpPr>
        <p:spPr>
          <a:xfrm rot="5652957">
            <a:off x="961785" y="5058505"/>
            <a:ext cx="1500609" cy="1095531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7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5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25    R   </a:t>
            </a:r>
            <a:r>
              <a:rPr lang="pt-BR" sz="2000" dirty="0"/>
              <a:t>0x81a5aae8 </a:t>
            </a:r>
            <a:r>
              <a:rPr lang="pt-BR" sz="2000" dirty="0" smtClean="0"/>
              <a:t>   0x2eb6c137</a:t>
            </a:r>
            <a:endParaRPr lang="pt-BR" sz="2000" dirty="0"/>
          </a:p>
          <a:p>
            <a:pPr marL="457200" indent="-457200">
              <a:buAutoNum type="arabicPlain" startAt="3"/>
            </a:pPr>
            <a:r>
              <a:rPr lang="pt-BR" sz="2000" dirty="0" smtClean="0"/>
              <a:t> W   0x81a4ab00</a:t>
            </a:r>
          </a:p>
          <a:p>
            <a:r>
              <a:rPr lang="en-US" sz="2000" dirty="0" smtClean="0"/>
              <a:t>0      </a:t>
            </a:r>
            <a:r>
              <a:rPr lang="en-US" sz="2000" dirty="0"/>
              <a:t>R </a:t>
            </a:r>
            <a:r>
              <a:rPr lang="en-US" sz="2000" dirty="0" smtClean="0"/>
              <a:t>  0x81a5ab28    0x2eb6c137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400800" y="3276600"/>
            <a:ext cx="1219200" cy="1600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6367" y="4834731"/>
            <a:ext cx="984633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0683" y="4834731"/>
            <a:ext cx="1025717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60683" y="2920663"/>
            <a:ext cx="1787717" cy="889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67200" y="2920662"/>
            <a:ext cx="706341" cy="1803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98683" y="2920663"/>
            <a:ext cx="370808" cy="1803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4091" y="4834731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7567" y="4817727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86308" y="3265071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18" name="Cloud 17"/>
          <p:cNvSpPr/>
          <p:nvPr/>
        </p:nvSpPr>
        <p:spPr>
          <a:xfrm>
            <a:off x="6248400" y="5105400"/>
            <a:ext cx="2800152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PRECHG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PWR-UP/DN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REFRESH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89124" y="5204062"/>
            <a:ext cx="700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0709" y="4484928"/>
            <a:ext cx="1525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Scheduler.c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460683" y="6457890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DRAIN</a:t>
            </a:r>
            <a:endParaRPr lang="en-US" sz="2400" dirty="0">
              <a:solidFill>
                <a:schemeClr val="accent2"/>
              </a:solidFill>
            </a:endParaRPr>
          </a:p>
        </p:txBody>
      </p:sp>
      <p:cxnSp>
        <p:nvCxnSpPr>
          <p:cNvPr id="27" name="Straight Arrow Connector 26"/>
          <p:cNvCxnSpPr>
            <a:endCxn id="12" idx="2"/>
          </p:cNvCxnSpPr>
          <p:nvPr/>
        </p:nvCxnSpPr>
        <p:spPr>
          <a:xfrm>
            <a:off x="4973541" y="5054263"/>
            <a:ext cx="1" cy="1380668"/>
          </a:xfrm>
          <a:prstGeom prst="straightConnector1">
            <a:avLst/>
          </a:prstGeom>
          <a:ln w="1016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  <p:sp>
        <p:nvSpPr>
          <p:cNvPr id="29" name="Flowchart: Punched Tape 28"/>
          <p:cNvSpPr/>
          <p:nvPr/>
        </p:nvSpPr>
        <p:spPr>
          <a:xfrm rot="5652957">
            <a:off x="961785" y="5058505"/>
            <a:ext cx="1500609" cy="1095531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1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5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25    R   </a:t>
            </a:r>
            <a:r>
              <a:rPr lang="pt-BR" sz="2000" dirty="0"/>
              <a:t>0x81a5aae8 </a:t>
            </a:r>
            <a:r>
              <a:rPr lang="pt-BR" sz="2000" dirty="0" smtClean="0"/>
              <a:t>   0x2eb6c137</a:t>
            </a:r>
            <a:endParaRPr lang="pt-BR" sz="2000" dirty="0"/>
          </a:p>
          <a:p>
            <a:pPr marL="457200" indent="-457200">
              <a:buAutoNum type="arabicPlain" startAt="3"/>
            </a:pPr>
            <a:r>
              <a:rPr lang="pt-BR" sz="2000" dirty="0" smtClean="0"/>
              <a:t> W   0x81a4ab00</a:t>
            </a:r>
          </a:p>
          <a:p>
            <a:r>
              <a:rPr lang="en-US" sz="2000" dirty="0" smtClean="0"/>
              <a:t>0      </a:t>
            </a:r>
            <a:r>
              <a:rPr lang="en-US" sz="2000" dirty="0"/>
              <a:t>R </a:t>
            </a:r>
            <a:r>
              <a:rPr lang="en-US" sz="2000" dirty="0" smtClean="0"/>
              <a:t>  0x81a5ab28    0x2eb6c137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400800" y="3276600"/>
            <a:ext cx="1219200" cy="1600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6367" y="4834731"/>
            <a:ext cx="984633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0683" y="4834731"/>
            <a:ext cx="1025717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60683" y="2920663"/>
            <a:ext cx="1787717" cy="889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67200" y="2920662"/>
            <a:ext cx="706341" cy="1803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98683" y="2920663"/>
            <a:ext cx="370808" cy="1803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4091" y="4834731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7567" y="4817727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86308" y="3265071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18" name="Cloud 17"/>
          <p:cNvSpPr/>
          <p:nvPr/>
        </p:nvSpPr>
        <p:spPr>
          <a:xfrm>
            <a:off x="6248400" y="5105400"/>
            <a:ext cx="2800152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PRECHG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PWR-UP/DN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REFRESH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89124" y="5204062"/>
            <a:ext cx="700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0709" y="4484928"/>
            <a:ext cx="1525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Scheduler.c</a:t>
            </a:r>
            <a:endParaRPr lang="en-US" sz="20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  <p:sp>
        <p:nvSpPr>
          <p:cNvPr id="30" name="Flowchart: Punched Tape 29"/>
          <p:cNvSpPr/>
          <p:nvPr/>
        </p:nvSpPr>
        <p:spPr>
          <a:xfrm rot="5652957">
            <a:off x="961785" y="5058505"/>
            <a:ext cx="1500609" cy="1095531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47868" y="5219332"/>
            <a:ext cx="1656223" cy="830997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FORCED</a:t>
            </a:r>
          </a:p>
          <a:p>
            <a:pPr algn="ctr"/>
            <a:r>
              <a:rPr lang="en-US" sz="2400" dirty="0" smtClean="0">
                <a:solidFill>
                  <a:schemeClr val="accent2"/>
                </a:solidFill>
              </a:rPr>
              <a:t>REFRESH</a:t>
            </a:r>
            <a:endParaRPr lang="en-US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21136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Workloads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52963" y="1371600"/>
            <a:ext cx="7161874" cy="243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 programs, 10 workloads, 18 experiments (1 &amp; 4 channels)</a:t>
            </a:r>
          </a:p>
          <a:p>
            <a:endParaRPr lang="en-US" sz="1200" dirty="0" smtClean="0"/>
          </a:p>
          <a:p>
            <a:r>
              <a:rPr lang="en-US" sz="1200" dirty="0" smtClean="0"/>
              <a:t>comm2</a:t>
            </a:r>
            <a:endParaRPr lang="en-US" sz="1200" dirty="0"/>
          </a:p>
          <a:p>
            <a:r>
              <a:rPr lang="en-US" sz="1200" dirty="0"/>
              <a:t>comm1 </a:t>
            </a:r>
            <a:r>
              <a:rPr lang="en-US" sz="1200" dirty="0" err="1"/>
              <a:t>comm1</a:t>
            </a:r>
            <a:endParaRPr lang="en-US" sz="1200" dirty="0"/>
          </a:p>
          <a:p>
            <a:r>
              <a:rPr lang="en-US" sz="1200" dirty="0"/>
              <a:t>comm1 </a:t>
            </a:r>
            <a:r>
              <a:rPr lang="en-US" sz="1200" dirty="0" err="1"/>
              <a:t>comm1</a:t>
            </a:r>
            <a:r>
              <a:rPr lang="en-US" sz="1200" dirty="0"/>
              <a:t> comm2 </a:t>
            </a:r>
            <a:r>
              <a:rPr lang="en-US" sz="1200" dirty="0" err="1"/>
              <a:t>comm2</a:t>
            </a:r>
            <a:endParaRPr lang="en-US" sz="1200" dirty="0"/>
          </a:p>
          <a:p>
            <a:r>
              <a:rPr lang="en-US" sz="1200" dirty="0"/>
              <a:t>MT0-canneal MT1-canneal MT2-canneal MT3-canneal</a:t>
            </a:r>
          </a:p>
          <a:p>
            <a:r>
              <a:rPr lang="en-US" sz="1200" dirty="0"/>
              <a:t>fluid </a:t>
            </a:r>
            <a:r>
              <a:rPr lang="en-US" sz="1200" dirty="0" err="1"/>
              <a:t>swapt</a:t>
            </a:r>
            <a:r>
              <a:rPr lang="en-US" sz="1200" dirty="0"/>
              <a:t> comm2 </a:t>
            </a:r>
            <a:r>
              <a:rPr lang="en-US" sz="1200" dirty="0" err="1"/>
              <a:t>comm2</a:t>
            </a:r>
            <a:endParaRPr lang="en-US" sz="1200" dirty="0"/>
          </a:p>
          <a:p>
            <a:r>
              <a:rPr lang="en-US" sz="1200" dirty="0"/>
              <a:t>face </a:t>
            </a:r>
            <a:r>
              <a:rPr lang="en-US" sz="1200" dirty="0" err="1"/>
              <a:t>face</a:t>
            </a:r>
            <a:r>
              <a:rPr lang="en-US" sz="1200" dirty="0"/>
              <a:t> ferret </a:t>
            </a:r>
            <a:r>
              <a:rPr lang="en-US" sz="1200" dirty="0" err="1"/>
              <a:t>ferret</a:t>
            </a:r>
            <a:endParaRPr lang="en-US" sz="1200" dirty="0"/>
          </a:p>
          <a:p>
            <a:r>
              <a:rPr lang="en-US" sz="1200" dirty="0"/>
              <a:t>black </a:t>
            </a:r>
            <a:r>
              <a:rPr lang="en-US" sz="1200" dirty="0" err="1"/>
              <a:t>black</a:t>
            </a:r>
            <a:r>
              <a:rPr lang="en-US" sz="1200" dirty="0"/>
              <a:t> </a:t>
            </a:r>
            <a:r>
              <a:rPr lang="en-US" sz="1200" dirty="0" err="1"/>
              <a:t>freq</a:t>
            </a:r>
            <a:r>
              <a:rPr lang="en-US" sz="1200" dirty="0"/>
              <a:t> </a:t>
            </a:r>
            <a:r>
              <a:rPr lang="en-US" sz="1200" dirty="0" err="1"/>
              <a:t>freq</a:t>
            </a:r>
            <a:endParaRPr lang="en-US" sz="1200" dirty="0"/>
          </a:p>
          <a:p>
            <a:r>
              <a:rPr lang="en-US" sz="1200" dirty="0"/>
              <a:t>stream </a:t>
            </a:r>
            <a:r>
              <a:rPr lang="en-US" sz="1200" dirty="0" err="1"/>
              <a:t>stream</a:t>
            </a:r>
            <a:r>
              <a:rPr lang="en-US" sz="1200" dirty="0"/>
              <a:t> </a:t>
            </a:r>
            <a:r>
              <a:rPr lang="en-US" sz="1200" dirty="0" err="1"/>
              <a:t>stream</a:t>
            </a:r>
            <a:r>
              <a:rPr lang="en-US" sz="1200" dirty="0"/>
              <a:t> </a:t>
            </a:r>
            <a:r>
              <a:rPr lang="en-US" sz="1200" dirty="0" err="1"/>
              <a:t>stream</a:t>
            </a:r>
            <a:endParaRPr lang="en-US" sz="1200" dirty="0"/>
          </a:p>
          <a:p>
            <a:r>
              <a:rPr lang="en-US" sz="1200" dirty="0"/>
              <a:t>fluid </a:t>
            </a:r>
            <a:r>
              <a:rPr lang="en-US" sz="1200" dirty="0" err="1"/>
              <a:t>fluid</a:t>
            </a:r>
            <a:r>
              <a:rPr lang="en-US" sz="1200" dirty="0"/>
              <a:t> </a:t>
            </a:r>
            <a:r>
              <a:rPr lang="en-US" sz="1200" dirty="0" err="1"/>
              <a:t>swapt</a:t>
            </a:r>
            <a:r>
              <a:rPr lang="en-US" sz="1200" dirty="0"/>
              <a:t> </a:t>
            </a:r>
            <a:r>
              <a:rPr lang="en-US" sz="1200" dirty="0" err="1"/>
              <a:t>swapt</a:t>
            </a:r>
            <a:r>
              <a:rPr lang="en-US" sz="1200" dirty="0"/>
              <a:t> comm2 </a:t>
            </a:r>
            <a:r>
              <a:rPr lang="en-US" sz="1200" dirty="0" err="1"/>
              <a:t>comm2</a:t>
            </a:r>
            <a:r>
              <a:rPr lang="en-US" sz="1200" dirty="0"/>
              <a:t> ferret </a:t>
            </a:r>
            <a:r>
              <a:rPr lang="en-US" sz="1200" dirty="0" err="1"/>
              <a:t>ferret</a:t>
            </a:r>
            <a:endParaRPr lang="en-US" sz="1200" dirty="0"/>
          </a:p>
          <a:p>
            <a:r>
              <a:rPr lang="en-US" sz="1200" dirty="0"/>
              <a:t>fluid </a:t>
            </a:r>
            <a:r>
              <a:rPr lang="en-US" sz="1200" dirty="0" err="1"/>
              <a:t>fluid</a:t>
            </a:r>
            <a:r>
              <a:rPr lang="en-US" sz="1200" dirty="0"/>
              <a:t> </a:t>
            </a:r>
            <a:r>
              <a:rPr lang="en-US" sz="1200" dirty="0" err="1"/>
              <a:t>swapt</a:t>
            </a:r>
            <a:r>
              <a:rPr lang="en-US" sz="1200" dirty="0"/>
              <a:t> </a:t>
            </a:r>
            <a:r>
              <a:rPr lang="en-US" sz="1200" dirty="0" err="1"/>
              <a:t>swapt</a:t>
            </a:r>
            <a:r>
              <a:rPr lang="en-US" sz="1200" dirty="0"/>
              <a:t> comm2 </a:t>
            </a:r>
            <a:r>
              <a:rPr lang="en-US" sz="1200" dirty="0" err="1"/>
              <a:t>comm2</a:t>
            </a:r>
            <a:r>
              <a:rPr lang="en-US" sz="1200" dirty="0"/>
              <a:t> ferret </a:t>
            </a:r>
            <a:r>
              <a:rPr lang="en-US" sz="1200" dirty="0" err="1"/>
              <a:t>ferret</a:t>
            </a:r>
            <a:r>
              <a:rPr lang="en-US" sz="1200" dirty="0"/>
              <a:t> black </a:t>
            </a:r>
            <a:r>
              <a:rPr lang="en-US" sz="1200" dirty="0" err="1"/>
              <a:t>black</a:t>
            </a:r>
            <a:r>
              <a:rPr lang="en-US" sz="1200" dirty="0"/>
              <a:t> </a:t>
            </a:r>
            <a:r>
              <a:rPr lang="en-US" sz="1200" dirty="0" err="1"/>
              <a:t>freq</a:t>
            </a:r>
            <a:r>
              <a:rPr lang="en-US" sz="1200" dirty="0"/>
              <a:t> </a:t>
            </a:r>
            <a:r>
              <a:rPr lang="en-US" sz="1200" dirty="0" err="1"/>
              <a:t>freq</a:t>
            </a:r>
            <a:r>
              <a:rPr lang="en-US" sz="1200" dirty="0"/>
              <a:t> comm1 </a:t>
            </a:r>
            <a:r>
              <a:rPr lang="en-US" sz="1200" dirty="0" err="1" smtClean="0"/>
              <a:t>comm1</a:t>
            </a:r>
            <a:r>
              <a:rPr lang="en-US" sz="1200" dirty="0" smtClean="0"/>
              <a:t> </a:t>
            </a:r>
            <a:r>
              <a:rPr lang="en-US" sz="1200" dirty="0"/>
              <a:t>stream </a:t>
            </a:r>
            <a:r>
              <a:rPr lang="en-US" sz="1200" dirty="0" err="1" smtClean="0"/>
              <a:t>stream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91526" y="3955435"/>
            <a:ext cx="716187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</a:t>
            </a:r>
            <a:r>
              <a:rPr lang="en-US" sz="2000" dirty="0" smtClean="0"/>
              <a:t> programs, 8 workloads, 14 experiments (1 &amp; 4 channels)</a:t>
            </a:r>
          </a:p>
          <a:p>
            <a:endParaRPr lang="en-US" sz="1200" dirty="0" smtClean="0"/>
          </a:p>
          <a:p>
            <a:r>
              <a:rPr lang="en-US" sz="1200" dirty="0" err="1"/>
              <a:t>tigr</a:t>
            </a:r>
            <a:r>
              <a:rPr lang="en-US" sz="1200" dirty="0"/>
              <a:t> </a:t>
            </a:r>
            <a:r>
              <a:rPr lang="en-US" sz="1200" dirty="0" err="1"/>
              <a:t>tigr</a:t>
            </a:r>
            <a:endParaRPr lang="en-US" sz="1200" dirty="0"/>
          </a:p>
          <a:p>
            <a:r>
              <a:rPr lang="en-US" sz="1200" dirty="0" err="1"/>
              <a:t>libq</a:t>
            </a:r>
            <a:r>
              <a:rPr lang="en-US" sz="1200" dirty="0"/>
              <a:t> </a:t>
            </a:r>
            <a:r>
              <a:rPr lang="en-US" sz="1200" dirty="0" err="1"/>
              <a:t>libq</a:t>
            </a:r>
            <a:endParaRPr lang="en-US" sz="1200" dirty="0"/>
          </a:p>
          <a:p>
            <a:r>
              <a:rPr lang="en-US" sz="1200" dirty="0" err="1"/>
              <a:t>libq</a:t>
            </a:r>
            <a:r>
              <a:rPr lang="en-US" sz="1200" dirty="0"/>
              <a:t> </a:t>
            </a:r>
            <a:r>
              <a:rPr lang="en-US" sz="1200" dirty="0" err="1"/>
              <a:t>libq</a:t>
            </a:r>
            <a:r>
              <a:rPr lang="en-US" sz="1200" dirty="0"/>
              <a:t> mummer </a:t>
            </a:r>
            <a:r>
              <a:rPr lang="en-US" sz="1200" dirty="0" err="1"/>
              <a:t>mummer</a:t>
            </a:r>
            <a:endParaRPr lang="en-US" sz="1200" dirty="0"/>
          </a:p>
          <a:p>
            <a:r>
              <a:rPr lang="en-US" sz="1200" dirty="0" err="1"/>
              <a:t>leslie</a:t>
            </a:r>
            <a:r>
              <a:rPr lang="en-US" sz="1200" dirty="0"/>
              <a:t> </a:t>
            </a:r>
            <a:r>
              <a:rPr lang="en-US" sz="1200" dirty="0" err="1"/>
              <a:t>leslie</a:t>
            </a:r>
            <a:r>
              <a:rPr lang="en-US" sz="1200" dirty="0"/>
              <a:t> </a:t>
            </a:r>
            <a:r>
              <a:rPr lang="en-US" sz="1200" dirty="0" err="1"/>
              <a:t>leslie</a:t>
            </a:r>
            <a:r>
              <a:rPr lang="en-US" sz="1200" dirty="0"/>
              <a:t> </a:t>
            </a:r>
            <a:r>
              <a:rPr lang="en-US" sz="1200" dirty="0" err="1"/>
              <a:t>leslie</a:t>
            </a:r>
            <a:endParaRPr lang="en-US" sz="1200" dirty="0"/>
          </a:p>
          <a:p>
            <a:r>
              <a:rPr lang="en-US" sz="1200" dirty="0"/>
              <a:t>MT0-fluid MT1-fluid MT2-fluid MT3-fluid</a:t>
            </a:r>
          </a:p>
          <a:p>
            <a:r>
              <a:rPr lang="en-US" sz="1200" dirty="0"/>
              <a:t>comm4 </a:t>
            </a:r>
            <a:r>
              <a:rPr lang="en-US" sz="1200" dirty="0" err="1"/>
              <a:t>comm4</a:t>
            </a:r>
            <a:r>
              <a:rPr lang="en-US" sz="1200" dirty="0"/>
              <a:t> comm5 </a:t>
            </a:r>
            <a:r>
              <a:rPr lang="en-US" sz="1200" dirty="0" err="1"/>
              <a:t>comm5</a:t>
            </a:r>
            <a:endParaRPr lang="en-US" sz="1200" dirty="0"/>
          </a:p>
          <a:p>
            <a:r>
              <a:rPr lang="en-US" sz="1200" dirty="0"/>
              <a:t>comm3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endParaRPr lang="en-US" sz="1200" dirty="0"/>
          </a:p>
          <a:p>
            <a:r>
              <a:rPr lang="en-US" sz="1200" dirty="0" err="1"/>
              <a:t>libq</a:t>
            </a:r>
            <a:r>
              <a:rPr lang="en-US" sz="1200" dirty="0"/>
              <a:t> </a:t>
            </a:r>
            <a:r>
              <a:rPr lang="en-US" sz="1200" dirty="0" err="1"/>
              <a:t>libq</a:t>
            </a:r>
            <a:r>
              <a:rPr lang="en-US" sz="1200" dirty="0"/>
              <a:t> </a:t>
            </a:r>
            <a:r>
              <a:rPr lang="en-US" sz="1200" dirty="0" err="1"/>
              <a:t>libq</a:t>
            </a:r>
            <a:r>
              <a:rPr lang="en-US" sz="1200" dirty="0"/>
              <a:t> mummer </a:t>
            </a:r>
            <a:r>
              <a:rPr lang="en-US" sz="1200" dirty="0" err="1"/>
              <a:t>mummer</a:t>
            </a:r>
            <a:r>
              <a:rPr lang="en-US" sz="1200" dirty="0"/>
              <a:t> </a:t>
            </a:r>
            <a:r>
              <a:rPr lang="en-US" sz="1200" dirty="0" err="1"/>
              <a:t>mummer</a:t>
            </a:r>
            <a:r>
              <a:rPr lang="en-US" sz="1200" dirty="0"/>
              <a:t> </a:t>
            </a:r>
            <a:r>
              <a:rPr lang="en-US" sz="1200" dirty="0" err="1"/>
              <a:t>tigr</a:t>
            </a:r>
            <a:r>
              <a:rPr lang="en-US" sz="1200" dirty="0"/>
              <a:t> </a:t>
            </a:r>
            <a:r>
              <a:rPr lang="en-US" sz="1200" dirty="0" err="1"/>
              <a:t>tigr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004240" y="6243080"/>
            <a:ext cx="6877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Each trace runs on its own core, with a private 512KB LLC.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21136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Workloads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52963" y="1371600"/>
            <a:ext cx="7161874" cy="243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 programs, 10 workloads, 18 experiments (1 &amp; 4 channels)</a:t>
            </a:r>
          </a:p>
          <a:p>
            <a:endParaRPr lang="en-US" sz="1200" dirty="0" smtClean="0"/>
          </a:p>
          <a:p>
            <a:r>
              <a:rPr lang="en-US" sz="1200" dirty="0" smtClean="0"/>
              <a:t>comm2</a:t>
            </a:r>
            <a:endParaRPr lang="en-US" sz="1200" dirty="0"/>
          </a:p>
          <a:p>
            <a:r>
              <a:rPr lang="en-US" sz="1200" dirty="0"/>
              <a:t>comm1 </a:t>
            </a:r>
            <a:r>
              <a:rPr lang="en-US" sz="1200" dirty="0" err="1"/>
              <a:t>comm1</a:t>
            </a:r>
            <a:endParaRPr lang="en-US" sz="1200" dirty="0"/>
          </a:p>
          <a:p>
            <a:r>
              <a:rPr lang="en-US" sz="1200" dirty="0"/>
              <a:t>comm1 </a:t>
            </a:r>
            <a:r>
              <a:rPr lang="en-US" sz="1200" dirty="0" err="1"/>
              <a:t>comm1</a:t>
            </a:r>
            <a:r>
              <a:rPr lang="en-US" sz="1200" dirty="0"/>
              <a:t> comm2 </a:t>
            </a:r>
            <a:r>
              <a:rPr lang="en-US" sz="1200" dirty="0" err="1"/>
              <a:t>comm2</a:t>
            </a:r>
            <a:endParaRPr lang="en-US" sz="1200" dirty="0"/>
          </a:p>
          <a:p>
            <a:r>
              <a:rPr lang="en-US" sz="1200" dirty="0"/>
              <a:t>MT0-canneal MT1-canneal MT2-canneal MT3-canneal</a:t>
            </a:r>
          </a:p>
          <a:p>
            <a:r>
              <a:rPr lang="en-US" sz="1200" dirty="0"/>
              <a:t>fluid </a:t>
            </a:r>
            <a:r>
              <a:rPr lang="en-US" sz="1200" dirty="0" err="1"/>
              <a:t>swapt</a:t>
            </a:r>
            <a:r>
              <a:rPr lang="en-US" sz="1200" dirty="0"/>
              <a:t> comm2 </a:t>
            </a:r>
            <a:r>
              <a:rPr lang="en-US" sz="1200" dirty="0" err="1"/>
              <a:t>comm2</a:t>
            </a:r>
            <a:endParaRPr lang="en-US" sz="1200" dirty="0"/>
          </a:p>
          <a:p>
            <a:r>
              <a:rPr lang="en-US" sz="1200" dirty="0"/>
              <a:t>face </a:t>
            </a:r>
            <a:r>
              <a:rPr lang="en-US" sz="1200" dirty="0" err="1"/>
              <a:t>face</a:t>
            </a:r>
            <a:r>
              <a:rPr lang="en-US" sz="1200" dirty="0"/>
              <a:t> ferret </a:t>
            </a:r>
            <a:r>
              <a:rPr lang="en-US" sz="1200" dirty="0" err="1"/>
              <a:t>ferret</a:t>
            </a:r>
            <a:endParaRPr lang="en-US" sz="1200" dirty="0"/>
          </a:p>
          <a:p>
            <a:r>
              <a:rPr lang="en-US" sz="1200" dirty="0"/>
              <a:t>black </a:t>
            </a:r>
            <a:r>
              <a:rPr lang="en-US" sz="1200" dirty="0" err="1"/>
              <a:t>black</a:t>
            </a:r>
            <a:r>
              <a:rPr lang="en-US" sz="1200" dirty="0"/>
              <a:t> </a:t>
            </a:r>
            <a:r>
              <a:rPr lang="en-US" sz="1200" dirty="0" err="1"/>
              <a:t>freq</a:t>
            </a:r>
            <a:r>
              <a:rPr lang="en-US" sz="1200" dirty="0"/>
              <a:t> </a:t>
            </a:r>
            <a:r>
              <a:rPr lang="en-US" sz="1200" dirty="0" err="1"/>
              <a:t>freq</a:t>
            </a:r>
            <a:endParaRPr lang="en-US" sz="1200" dirty="0"/>
          </a:p>
          <a:p>
            <a:r>
              <a:rPr lang="en-US" sz="1200" dirty="0"/>
              <a:t>stream </a:t>
            </a:r>
            <a:r>
              <a:rPr lang="en-US" sz="1200" dirty="0" err="1"/>
              <a:t>stream</a:t>
            </a:r>
            <a:r>
              <a:rPr lang="en-US" sz="1200" dirty="0"/>
              <a:t> </a:t>
            </a:r>
            <a:r>
              <a:rPr lang="en-US" sz="1200" dirty="0" err="1"/>
              <a:t>stream</a:t>
            </a:r>
            <a:r>
              <a:rPr lang="en-US" sz="1200" dirty="0"/>
              <a:t> </a:t>
            </a:r>
            <a:r>
              <a:rPr lang="en-US" sz="1200" dirty="0" err="1"/>
              <a:t>stream</a:t>
            </a:r>
            <a:endParaRPr lang="en-US" sz="1200" dirty="0"/>
          </a:p>
          <a:p>
            <a:r>
              <a:rPr lang="en-US" sz="1200" dirty="0"/>
              <a:t>fluid </a:t>
            </a:r>
            <a:r>
              <a:rPr lang="en-US" sz="1200" dirty="0" err="1"/>
              <a:t>fluid</a:t>
            </a:r>
            <a:r>
              <a:rPr lang="en-US" sz="1200" dirty="0"/>
              <a:t> </a:t>
            </a:r>
            <a:r>
              <a:rPr lang="en-US" sz="1200" dirty="0" err="1"/>
              <a:t>swapt</a:t>
            </a:r>
            <a:r>
              <a:rPr lang="en-US" sz="1200" dirty="0"/>
              <a:t> </a:t>
            </a:r>
            <a:r>
              <a:rPr lang="en-US" sz="1200" dirty="0" err="1"/>
              <a:t>swapt</a:t>
            </a:r>
            <a:r>
              <a:rPr lang="en-US" sz="1200" dirty="0"/>
              <a:t> comm2 </a:t>
            </a:r>
            <a:r>
              <a:rPr lang="en-US" sz="1200" dirty="0" err="1"/>
              <a:t>comm2</a:t>
            </a:r>
            <a:r>
              <a:rPr lang="en-US" sz="1200" dirty="0"/>
              <a:t> ferret </a:t>
            </a:r>
            <a:r>
              <a:rPr lang="en-US" sz="1200" dirty="0" err="1"/>
              <a:t>ferret</a:t>
            </a:r>
            <a:endParaRPr lang="en-US" sz="1200" dirty="0"/>
          </a:p>
          <a:p>
            <a:r>
              <a:rPr lang="en-US" sz="1200" dirty="0"/>
              <a:t>fluid </a:t>
            </a:r>
            <a:r>
              <a:rPr lang="en-US" sz="1200" dirty="0" err="1"/>
              <a:t>fluid</a:t>
            </a:r>
            <a:r>
              <a:rPr lang="en-US" sz="1200" dirty="0"/>
              <a:t> </a:t>
            </a:r>
            <a:r>
              <a:rPr lang="en-US" sz="1200" dirty="0" err="1"/>
              <a:t>swapt</a:t>
            </a:r>
            <a:r>
              <a:rPr lang="en-US" sz="1200" dirty="0"/>
              <a:t> </a:t>
            </a:r>
            <a:r>
              <a:rPr lang="en-US" sz="1200" dirty="0" err="1"/>
              <a:t>swapt</a:t>
            </a:r>
            <a:r>
              <a:rPr lang="en-US" sz="1200" dirty="0"/>
              <a:t> comm2 </a:t>
            </a:r>
            <a:r>
              <a:rPr lang="en-US" sz="1200" dirty="0" err="1"/>
              <a:t>comm2</a:t>
            </a:r>
            <a:r>
              <a:rPr lang="en-US" sz="1200" dirty="0"/>
              <a:t> ferret </a:t>
            </a:r>
            <a:r>
              <a:rPr lang="en-US" sz="1200" dirty="0" err="1"/>
              <a:t>ferret</a:t>
            </a:r>
            <a:r>
              <a:rPr lang="en-US" sz="1200" dirty="0"/>
              <a:t> black </a:t>
            </a:r>
            <a:r>
              <a:rPr lang="en-US" sz="1200" dirty="0" err="1"/>
              <a:t>black</a:t>
            </a:r>
            <a:r>
              <a:rPr lang="en-US" sz="1200" dirty="0"/>
              <a:t> </a:t>
            </a:r>
            <a:r>
              <a:rPr lang="en-US" sz="1200" dirty="0" err="1"/>
              <a:t>freq</a:t>
            </a:r>
            <a:r>
              <a:rPr lang="en-US" sz="1200" dirty="0"/>
              <a:t> </a:t>
            </a:r>
            <a:r>
              <a:rPr lang="en-US" sz="1200" dirty="0" err="1"/>
              <a:t>freq</a:t>
            </a:r>
            <a:r>
              <a:rPr lang="en-US" sz="1200" dirty="0"/>
              <a:t> comm1 </a:t>
            </a:r>
            <a:r>
              <a:rPr lang="en-US" sz="1200" dirty="0" err="1" smtClean="0"/>
              <a:t>comm1</a:t>
            </a:r>
            <a:r>
              <a:rPr lang="en-US" sz="1200" dirty="0" smtClean="0"/>
              <a:t> </a:t>
            </a:r>
            <a:r>
              <a:rPr lang="en-US" sz="1200" dirty="0"/>
              <a:t>stream </a:t>
            </a:r>
            <a:r>
              <a:rPr lang="en-US" sz="1200" dirty="0" err="1" smtClean="0"/>
              <a:t>stream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91526" y="3955435"/>
            <a:ext cx="7161874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8</a:t>
            </a:r>
            <a:r>
              <a:rPr lang="en-US" sz="2000" dirty="0" smtClean="0"/>
              <a:t> programs, 8 workloads, 14 experiments (1 &amp; 4 channels)</a:t>
            </a:r>
          </a:p>
          <a:p>
            <a:endParaRPr lang="en-US" sz="1200" dirty="0" smtClean="0"/>
          </a:p>
          <a:p>
            <a:r>
              <a:rPr lang="en-US" sz="1200" dirty="0" err="1"/>
              <a:t>tigr</a:t>
            </a:r>
            <a:r>
              <a:rPr lang="en-US" sz="1200" dirty="0"/>
              <a:t> </a:t>
            </a:r>
            <a:r>
              <a:rPr lang="en-US" sz="1200" dirty="0" err="1"/>
              <a:t>tigr</a:t>
            </a:r>
            <a:endParaRPr lang="en-US" sz="1200" dirty="0"/>
          </a:p>
          <a:p>
            <a:r>
              <a:rPr lang="en-US" sz="1200" dirty="0" err="1"/>
              <a:t>libq</a:t>
            </a:r>
            <a:r>
              <a:rPr lang="en-US" sz="1200" dirty="0"/>
              <a:t> </a:t>
            </a:r>
            <a:r>
              <a:rPr lang="en-US" sz="1200" dirty="0" err="1"/>
              <a:t>libq</a:t>
            </a:r>
            <a:endParaRPr lang="en-US" sz="1200" dirty="0"/>
          </a:p>
          <a:p>
            <a:r>
              <a:rPr lang="en-US" sz="1200" dirty="0" err="1"/>
              <a:t>libq</a:t>
            </a:r>
            <a:r>
              <a:rPr lang="en-US" sz="1200" dirty="0"/>
              <a:t> </a:t>
            </a:r>
            <a:r>
              <a:rPr lang="en-US" sz="1200" dirty="0" err="1"/>
              <a:t>libq</a:t>
            </a:r>
            <a:r>
              <a:rPr lang="en-US" sz="1200" dirty="0"/>
              <a:t> mummer </a:t>
            </a:r>
            <a:r>
              <a:rPr lang="en-US" sz="1200" dirty="0" err="1"/>
              <a:t>mummer</a:t>
            </a:r>
            <a:endParaRPr lang="en-US" sz="1200" dirty="0"/>
          </a:p>
          <a:p>
            <a:r>
              <a:rPr lang="en-US" sz="1200" dirty="0" err="1"/>
              <a:t>leslie</a:t>
            </a:r>
            <a:r>
              <a:rPr lang="en-US" sz="1200" dirty="0"/>
              <a:t> </a:t>
            </a:r>
            <a:r>
              <a:rPr lang="en-US" sz="1200" dirty="0" err="1"/>
              <a:t>leslie</a:t>
            </a:r>
            <a:r>
              <a:rPr lang="en-US" sz="1200" dirty="0"/>
              <a:t> </a:t>
            </a:r>
            <a:r>
              <a:rPr lang="en-US" sz="1200" dirty="0" err="1"/>
              <a:t>leslie</a:t>
            </a:r>
            <a:r>
              <a:rPr lang="en-US" sz="1200" dirty="0"/>
              <a:t> </a:t>
            </a:r>
            <a:r>
              <a:rPr lang="en-US" sz="1200" dirty="0" err="1"/>
              <a:t>leslie</a:t>
            </a:r>
            <a:endParaRPr lang="en-US" sz="1200" dirty="0"/>
          </a:p>
          <a:p>
            <a:r>
              <a:rPr lang="en-US" sz="1200" dirty="0"/>
              <a:t>MT0-fluid MT1-fluid MT2-fluid MT3-fluid</a:t>
            </a:r>
          </a:p>
          <a:p>
            <a:r>
              <a:rPr lang="en-US" sz="1200" dirty="0"/>
              <a:t>comm4 </a:t>
            </a:r>
            <a:r>
              <a:rPr lang="en-US" sz="1200" dirty="0" err="1"/>
              <a:t>comm4</a:t>
            </a:r>
            <a:r>
              <a:rPr lang="en-US" sz="1200" dirty="0"/>
              <a:t> comm5 </a:t>
            </a:r>
            <a:r>
              <a:rPr lang="en-US" sz="1200" dirty="0" err="1"/>
              <a:t>comm5</a:t>
            </a:r>
            <a:endParaRPr lang="en-US" sz="1200" dirty="0"/>
          </a:p>
          <a:p>
            <a:r>
              <a:rPr lang="en-US" sz="1200" dirty="0"/>
              <a:t>comm3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r>
              <a:rPr lang="en-US" sz="1200" dirty="0"/>
              <a:t> </a:t>
            </a:r>
            <a:r>
              <a:rPr lang="en-US" sz="1200" dirty="0" err="1"/>
              <a:t>comm3</a:t>
            </a:r>
            <a:endParaRPr lang="en-US" sz="1200" dirty="0"/>
          </a:p>
          <a:p>
            <a:r>
              <a:rPr lang="en-US" sz="1200" dirty="0" err="1"/>
              <a:t>libq</a:t>
            </a:r>
            <a:r>
              <a:rPr lang="en-US" sz="1200" dirty="0"/>
              <a:t> </a:t>
            </a:r>
            <a:r>
              <a:rPr lang="en-US" sz="1200" dirty="0" err="1"/>
              <a:t>libq</a:t>
            </a:r>
            <a:r>
              <a:rPr lang="en-US" sz="1200" dirty="0"/>
              <a:t> </a:t>
            </a:r>
            <a:r>
              <a:rPr lang="en-US" sz="1200" dirty="0" err="1"/>
              <a:t>libq</a:t>
            </a:r>
            <a:r>
              <a:rPr lang="en-US" sz="1200" dirty="0"/>
              <a:t> mummer </a:t>
            </a:r>
            <a:r>
              <a:rPr lang="en-US" sz="1200" dirty="0" err="1"/>
              <a:t>mummer</a:t>
            </a:r>
            <a:r>
              <a:rPr lang="en-US" sz="1200" dirty="0"/>
              <a:t> </a:t>
            </a:r>
            <a:r>
              <a:rPr lang="en-US" sz="1200" dirty="0" err="1"/>
              <a:t>mummer</a:t>
            </a:r>
            <a:r>
              <a:rPr lang="en-US" sz="1200" dirty="0"/>
              <a:t> </a:t>
            </a:r>
            <a:r>
              <a:rPr lang="en-US" sz="1200" dirty="0" err="1"/>
              <a:t>tigr</a:t>
            </a:r>
            <a:r>
              <a:rPr lang="en-US" sz="1200" dirty="0"/>
              <a:t> </a:t>
            </a:r>
            <a:r>
              <a:rPr lang="en-US" sz="1200" dirty="0" err="1"/>
              <a:t>tigr</a:t>
            </a:r>
            <a:endParaRPr lang="en-US" sz="1200" dirty="0"/>
          </a:p>
          <a:p>
            <a:endParaRPr lang="en-US" sz="1200" dirty="0"/>
          </a:p>
        </p:txBody>
      </p:sp>
      <p:sp>
        <p:nvSpPr>
          <p:cNvPr id="9" name="Cloud 8"/>
          <p:cNvSpPr/>
          <p:nvPr/>
        </p:nvSpPr>
        <p:spPr>
          <a:xfrm>
            <a:off x="5562600" y="1676401"/>
            <a:ext cx="3276600" cy="1828799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billion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instr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traces 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400-750 million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instr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traces (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Simpoint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004240" y="6213376"/>
            <a:ext cx="68772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Each trace runs on its own core, with a private 512KB LLC.</a:t>
            </a:r>
            <a:endParaRPr lang="en-US" sz="2000" dirty="0"/>
          </a:p>
        </p:txBody>
      </p:sp>
      <p:sp>
        <p:nvSpPr>
          <p:cNvPr id="14" name="Cloud 13"/>
          <p:cNvSpPr/>
          <p:nvPr/>
        </p:nvSpPr>
        <p:spPr>
          <a:xfrm>
            <a:off x="5562600" y="4343307"/>
            <a:ext cx="3276600" cy="2126635"/>
          </a:xfrm>
          <a:prstGeom prst="cloud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Commercial trans-processing,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PARSEC, SPEC2k6, </a:t>
            </a:r>
            <a:r>
              <a:rPr lang="en-US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Biobench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28264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Configurations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4790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Two main system </a:t>
            </a:r>
            <a:r>
              <a:rPr lang="en-US" sz="2400" dirty="0" err="1" smtClean="0"/>
              <a:t>configs</a:t>
            </a:r>
            <a:r>
              <a:rPr lang="en-US" sz="2400" dirty="0" smtClean="0"/>
              <a:t>: 1 and 4 channels</a:t>
            </a:r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Each uses a different address mapping policy, retire width,</a:t>
            </a:r>
          </a:p>
          <a:p>
            <a:pPr>
              <a:buClr>
                <a:srgbClr val="CC0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ROB size, write queue size</a:t>
            </a:r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More traces </a:t>
            </a:r>
            <a:r>
              <a:rPr lang="en-US" sz="2400" dirty="0" smtClean="0">
                <a:sym typeface="Wingdings" pitchFamily="2" charset="2"/>
              </a:rPr>
              <a:t> larger address space (4GB/trace)  </a:t>
            </a:r>
          </a:p>
          <a:p>
            <a:pPr>
              <a:buClr>
                <a:srgbClr val="CC0000"/>
              </a:buClr>
            </a:pP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</a:t>
            </a:r>
            <a:r>
              <a:rPr lang="en-US" sz="2400" dirty="0" smtClean="0">
                <a:sym typeface="Wingdings" pitchFamily="2" charset="2"/>
              </a:rPr>
              <a:t>larger DRAM </a:t>
            </a:r>
            <a:r>
              <a:rPr lang="en-US" sz="2400" dirty="0" smtClean="0">
                <a:sym typeface="Wingdings" pitchFamily="2" charset="2"/>
              </a:rPr>
              <a:t>chips (and corresponding power model)</a:t>
            </a:r>
            <a:endParaRPr lang="en-US" sz="2400" dirty="0" smtClean="0">
              <a:sym typeface="Wingdings" pitchFamily="2" charset="2"/>
            </a:endParaRPr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endParaRPr lang="en-US" sz="2400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62285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Metrics and Tracks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324837"/>
            <a:ext cx="837748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Storage must not exceed 68KB, implementable logic</a:t>
            </a:r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Performance Track: sum of execution times of all</a:t>
            </a:r>
          </a:p>
          <a:p>
            <a:pPr>
              <a:buClr>
                <a:srgbClr val="CC0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  programs (87) in all 32 workloads</a:t>
            </a:r>
          </a:p>
          <a:p>
            <a:pPr>
              <a:buClr>
                <a:srgbClr val="CC0000"/>
              </a:buClr>
            </a:pPr>
            <a:endParaRPr lang="en-US" sz="2400" dirty="0" smtClean="0"/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EDP Track: delay is time for last program to finish, energy</a:t>
            </a:r>
          </a:p>
          <a:p>
            <a:pPr>
              <a:buClr>
                <a:srgbClr val="CC0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  uses a detailed</a:t>
            </a:r>
            <a:r>
              <a:rPr lang="en-US" sz="2400" dirty="0" smtClean="0"/>
              <a:t> memory power model (Micron power</a:t>
            </a:r>
          </a:p>
          <a:p>
            <a:pPr>
              <a:buClr>
                <a:srgbClr val="CC0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/>
              <a:t> calculator) and</a:t>
            </a:r>
            <a:r>
              <a:rPr lang="en-US" sz="2400" dirty="0" smtClean="0"/>
              <a:t> a simple system power model (constant </a:t>
            </a:r>
          </a:p>
          <a:p>
            <a:pPr>
              <a:buClr>
                <a:srgbClr val="CC0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  power, plus </a:t>
            </a:r>
            <a:r>
              <a:rPr lang="en-US" sz="2400" dirty="0" smtClean="0"/>
              <a:t>core power with clock gating, plus memory</a:t>
            </a:r>
          </a:p>
          <a:p>
            <a:pPr>
              <a:buClr>
                <a:srgbClr val="CC0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/>
              <a:t> power)</a:t>
            </a:r>
            <a:r>
              <a:rPr lang="en-US" sz="2400" dirty="0" smtClean="0"/>
              <a:t> (memory contributes 15-35% of system power)</a:t>
            </a:r>
          </a:p>
          <a:p>
            <a:pPr>
              <a:buClr>
                <a:srgbClr val="CC0000"/>
              </a:buClr>
            </a:pPr>
            <a:endParaRPr lang="en-US" sz="2400" dirty="0" smtClean="0"/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PFP Track: </a:t>
            </a:r>
            <a:r>
              <a:rPr lang="en-US" sz="2400" dirty="0" err="1" smtClean="0"/>
              <a:t>perf</a:t>
            </a:r>
            <a:r>
              <a:rPr lang="en-US" sz="2400" dirty="0" smtClean="0"/>
              <a:t> is sum of all execution times, fairness</a:t>
            </a:r>
          </a:p>
          <a:p>
            <a:pPr>
              <a:buClr>
                <a:srgbClr val="CC0000"/>
              </a:buClr>
            </a:pPr>
            <a:r>
              <a:rPr lang="en-US" sz="2400" dirty="0"/>
              <a:t> </a:t>
            </a:r>
            <a:r>
              <a:rPr lang="en-US" sz="2400" dirty="0" smtClean="0"/>
              <a:t>     is the average of max slowdown in each workload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FC060-20DF-4ABD-BD8D-F7A9BF8DC512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2154578" y="1219200"/>
            <a:ext cx="46570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Introduction to the USIMM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Simulation Infrastructure</a:t>
            </a:r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>
            <a:off x="1320800" y="3200400"/>
            <a:ext cx="632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505200" y="3962400"/>
            <a:ext cx="531427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CC0000"/>
              </a:buClr>
            </a:pPr>
            <a:r>
              <a:rPr lang="en-US" sz="2400" b="1" dirty="0" smtClean="0"/>
              <a:t>N. </a:t>
            </a:r>
            <a:r>
              <a:rPr lang="en-US" sz="2400" b="1" dirty="0" err="1" smtClean="0"/>
              <a:t>Chatterjee</a:t>
            </a:r>
            <a:r>
              <a:rPr lang="en-US" sz="2400" b="1" dirty="0" smtClean="0"/>
              <a:t>, R. </a:t>
            </a:r>
            <a:r>
              <a:rPr lang="en-US" sz="2400" b="1" dirty="0" err="1" smtClean="0"/>
              <a:t>Balasubramonian</a:t>
            </a:r>
            <a:r>
              <a:rPr lang="en-US" sz="2400" b="1" dirty="0" smtClean="0"/>
              <a:t>,</a:t>
            </a:r>
          </a:p>
          <a:p>
            <a:pPr>
              <a:buClr>
                <a:srgbClr val="CC0000"/>
              </a:buClr>
            </a:pPr>
            <a:r>
              <a:rPr lang="en-US" sz="2400" b="1" dirty="0" smtClean="0"/>
              <a:t>M. </a:t>
            </a:r>
            <a:r>
              <a:rPr lang="en-US" sz="2400" b="1" dirty="0" err="1" smtClean="0"/>
              <a:t>Shevgoor</a:t>
            </a:r>
            <a:r>
              <a:rPr lang="en-US" sz="2400" b="1" dirty="0" smtClean="0"/>
              <a:t>, S. </a:t>
            </a:r>
            <a:r>
              <a:rPr lang="en-US" sz="2400" b="1" dirty="0" err="1" smtClean="0"/>
              <a:t>Pugsley</a:t>
            </a:r>
            <a:r>
              <a:rPr lang="en-US" sz="2400" b="1" dirty="0" smtClean="0"/>
              <a:t>, A. </a:t>
            </a:r>
            <a:r>
              <a:rPr lang="en-US" sz="2400" b="1" dirty="0" err="1" smtClean="0"/>
              <a:t>Udipi</a:t>
            </a:r>
            <a:r>
              <a:rPr lang="en-US" sz="2400" b="1" dirty="0" smtClean="0"/>
              <a:t>,</a:t>
            </a:r>
          </a:p>
          <a:p>
            <a:pPr>
              <a:buClr>
                <a:srgbClr val="CC0000"/>
              </a:buClr>
            </a:pPr>
            <a:r>
              <a:rPr lang="en-US" sz="2400" b="1" dirty="0" smtClean="0"/>
              <a:t>A. </a:t>
            </a:r>
            <a:r>
              <a:rPr lang="en-US" sz="2400" b="1" dirty="0" err="1" smtClean="0"/>
              <a:t>Shafiee</a:t>
            </a:r>
            <a:r>
              <a:rPr lang="en-US" sz="2400" b="1" dirty="0" smtClean="0"/>
              <a:t>, K. Sudan, M. </a:t>
            </a:r>
            <a:r>
              <a:rPr lang="en-US" sz="2400" b="1" dirty="0" err="1" smtClean="0"/>
              <a:t>Awasthi</a:t>
            </a:r>
            <a:r>
              <a:rPr lang="en-US" sz="2400" b="1" dirty="0" smtClean="0"/>
              <a:t>,</a:t>
            </a:r>
          </a:p>
          <a:p>
            <a:pPr>
              <a:buClr>
                <a:srgbClr val="CC0000"/>
              </a:buClr>
            </a:pPr>
            <a:endParaRPr lang="en-US" sz="2400" b="1" dirty="0" smtClean="0"/>
          </a:p>
          <a:p>
            <a:pPr>
              <a:buClr>
                <a:srgbClr val="CC0000"/>
              </a:buClr>
            </a:pPr>
            <a:endParaRPr lang="en-US" sz="2400" b="1" dirty="0"/>
          </a:p>
          <a:p>
            <a:pPr>
              <a:buClr>
                <a:srgbClr val="CC0000"/>
              </a:buClr>
            </a:pPr>
            <a:r>
              <a:rPr lang="en-US" sz="2400" b="1" dirty="0" smtClean="0"/>
              <a:t>Z. </a:t>
            </a:r>
            <a:r>
              <a:rPr lang="en-US" sz="2400" b="1" dirty="0" err="1" smtClean="0"/>
              <a:t>Chishti</a:t>
            </a:r>
            <a:endParaRPr lang="en-US" sz="2400" dirty="0"/>
          </a:p>
        </p:txBody>
      </p:sp>
      <p:pic>
        <p:nvPicPr>
          <p:cNvPr id="2054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76600"/>
            <a:ext cx="35052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360" y="5562600"/>
            <a:ext cx="1722480" cy="111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2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273664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Goals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7723589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Portable</a:t>
            </a:r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Trace-based</a:t>
            </a:r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Simple processor model and detailed memory model</a:t>
            </a:r>
            <a:endParaRPr lang="en-US" sz="2400" dirty="0" smtClean="0"/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endParaRPr lang="en-US" sz="2400" dirty="0" smtClean="0"/>
          </a:p>
          <a:p>
            <a:pPr marL="342900" indent="-342900">
              <a:buClr>
                <a:srgbClr val="CC0000"/>
              </a:buClr>
              <a:buFont typeface="Arial" pitchFamily="34" charset="0"/>
              <a:buChar char="•"/>
            </a:pPr>
            <a:r>
              <a:rPr lang="en-US" sz="2400" dirty="0" smtClean="0"/>
              <a:t>Plug-in scheduler algorithm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7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5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5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25    R   </a:t>
            </a:r>
            <a:r>
              <a:rPr lang="pt-BR" sz="2000" dirty="0"/>
              <a:t>0x81a5aae8 </a:t>
            </a:r>
            <a:r>
              <a:rPr lang="pt-BR" sz="2000" dirty="0" smtClean="0"/>
              <a:t>   0x2eb6c137</a:t>
            </a:r>
            <a:endParaRPr lang="pt-BR" sz="2000" dirty="0"/>
          </a:p>
          <a:p>
            <a:pPr marL="457200" indent="-457200">
              <a:buAutoNum type="arabicPlain" startAt="3"/>
            </a:pPr>
            <a:r>
              <a:rPr lang="pt-BR" sz="2000" dirty="0" smtClean="0"/>
              <a:t> W   0x81a4ab00</a:t>
            </a:r>
          </a:p>
          <a:p>
            <a:r>
              <a:rPr lang="en-US" sz="2000" dirty="0" smtClean="0"/>
              <a:t>0      </a:t>
            </a:r>
            <a:r>
              <a:rPr lang="en-US" sz="2000" dirty="0"/>
              <a:t>R </a:t>
            </a:r>
            <a:r>
              <a:rPr lang="en-US" sz="2000" dirty="0" smtClean="0"/>
              <a:t>  0x81a5ab28    0x2eb6c137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1311873"/>
            <a:ext cx="1906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Instruction PC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3326951" y="1311873"/>
            <a:ext cx="24138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Cache line address</a:t>
            </a:r>
            <a:endParaRPr lang="en-US" sz="20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229100" y="1676397"/>
            <a:ext cx="304800" cy="366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134100" y="1635206"/>
            <a:ext cx="304800" cy="3665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5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25    R   </a:t>
            </a:r>
            <a:r>
              <a:rPr lang="pt-BR" sz="2000" dirty="0"/>
              <a:t>0x81a5aae8 </a:t>
            </a:r>
            <a:r>
              <a:rPr lang="pt-BR" sz="2000" dirty="0" smtClean="0"/>
              <a:t>   0x2eb6c137</a:t>
            </a:r>
            <a:endParaRPr lang="pt-BR" sz="2000" dirty="0"/>
          </a:p>
          <a:p>
            <a:pPr marL="457200" indent="-457200">
              <a:buAutoNum type="arabicPlain" startAt="3"/>
            </a:pPr>
            <a:r>
              <a:rPr lang="pt-BR" sz="2000" dirty="0" smtClean="0"/>
              <a:t> W   0x81a4ab00</a:t>
            </a:r>
          </a:p>
          <a:p>
            <a:r>
              <a:rPr lang="en-US" sz="2000" dirty="0" smtClean="0"/>
              <a:t>0      </a:t>
            </a:r>
            <a:r>
              <a:rPr lang="en-US" sz="2000" dirty="0"/>
              <a:t>R </a:t>
            </a:r>
            <a:r>
              <a:rPr lang="en-US" sz="2000" dirty="0" smtClean="0"/>
              <a:t>  0x81a5ab28    0x2eb6c137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400800" y="3276600"/>
            <a:ext cx="1219200" cy="1600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60683" y="2920663"/>
            <a:ext cx="1787717" cy="889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99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5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25    R   </a:t>
            </a:r>
            <a:r>
              <a:rPr lang="pt-BR" sz="2000" dirty="0"/>
              <a:t>0x81a5aae8 </a:t>
            </a:r>
            <a:r>
              <a:rPr lang="pt-BR" sz="2000" dirty="0" smtClean="0"/>
              <a:t>   0x2eb6c137</a:t>
            </a:r>
            <a:endParaRPr lang="pt-BR" sz="2000" dirty="0"/>
          </a:p>
          <a:p>
            <a:pPr marL="457200" indent="-457200">
              <a:buAutoNum type="arabicPlain" startAt="3"/>
            </a:pPr>
            <a:r>
              <a:rPr lang="pt-BR" sz="2000" dirty="0" smtClean="0"/>
              <a:t> W   0x81a4ab00</a:t>
            </a:r>
          </a:p>
          <a:p>
            <a:r>
              <a:rPr lang="en-US" sz="2000" dirty="0" smtClean="0"/>
              <a:t>0      </a:t>
            </a:r>
            <a:r>
              <a:rPr lang="en-US" sz="2000" dirty="0"/>
              <a:t>R </a:t>
            </a:r>
            <a:r>
              <a:rPr lang="en-US" sz="2000" dirty="0" smtClean="0"/>
              <a:t>  0x81a5ab28    0x2eb6c137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400800" y="3276600"/>
            <a:ext cx="1219200" cy="1600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6367" y="4834731"/>
            <a:ext cx="984633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0683" y="4834731"/>
            <a:ext cx="1025717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60683" y="2920663"/>
            <a:ext cx="1787717" cy="889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67200" y="2920662"/>
            <a:ext cx="706341" cy="1803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98683" y="2920663"/>
            <a:ext cx="370808" cy="1803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55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5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25    R   </a:t>
            </a:r>
            <a:r>
              <a:rPr lang="pt-BR" sz="2000" dirty="0"/>
              <a:t>0x81a5aae8 </a:t>
            </a:r>
            <a:r>
              <a:rPr lang="pt-BR" sz="2000" dirty="0" smtClean="0"/>
              <a:t>   0x2eb6c137</a:t>
            </a:r>
            <a:endParaRPr lang="pt-BR" sz="2000" dirty="0"/>
          </a:p>
          <a:p>
            <a:pPr marL="457200" indent="-457200">
              <a:buAutoNum type="arabicPlain" startAt="3"/>
            </a:pPr>
            <a:r>
              <a:rPr lang="pt-BR" sz="2000" dirty="0" smtClean="0"/>
              <a:t> W   0x81a4ab00</a:t>
            </a:r>
          </a:p>
          <a:p>
            <a:r>
              <a:rPr lang="en-US" sz="2000" dirty="0" smtClean="0"/>
              <a:t>0      </a:t>
            </a:r>
            <a:r>
              <a:rPr lang="en-US" sz="2000" dirty="0"/>
              <a:t>R </a:t>
            </a:r>
            <a:r>
              <a:rPr lang="en-US" sz="2000" dirty="0" smtClean="0"/>
              <a:t>  0x81a5ab28    0x2eb6c137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400800" y="3276600"/>
            <a:ext cx="1219200" cy="1600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6367" y="4834731"/>
            <a:ext cx="984633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0683" y="4834731"/>
            <a:ext cx="1025717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60683" y="2920663"/>
            <a:ext cx="1787717" cy="889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67200" y="2920662"/>
            <a:ext cx="706341" cy="1803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98683" y="2920663"/>
            <a:ext cx="370808" cy="1803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4091" y="4834731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7567" y="4817727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99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F3B5B-EBEA-4716-BF16-3365897228FE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441325" y="396875"/>
            <a:ext cx="337464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rgbClr val="CC0000"/>
                </a:solidFill>
              </a:rPr>
              <a:t>USIMM Overview</a:t>
            </a:r>
            <a:endParaRPr lang="en-US" sz="3200" dirty="0">
              <a:solidFill>
                <a:srgbClr val="CC0000"/>
              </a:solidFill>
            </a:endParaRPr>
          </a:p>
        </p:txBody>
      </p:sp>
      <p:sp>
        <p:nvSpPr>
          <p:cNvPr id="26628" name="Line 3"/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6630" name="Picture 5" descr="logo-smal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1863"/>
            <a:ext cx="112712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lowchart: Punched Tape 1"/>
          <p:cNvSpPr/>
          <p:nvPr/>
        </p:nvSpPr>
        <p:spPr>
          <a:xfrm rot="5652957">
            <a:off x="406753" y="2091170"/>
            <a:ext cx="2184841" cy="1456457"/>
          </a:xfrm>
          <a:prstGeom prst="flowChartPunched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190500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25    R   </a:t>
            </a:r>
            <a:r>
              <a:rPr lang="pt-BR" sz="2000" dirty="0"/>
              <a:t>0x81a5aae8 </a:t>
            </a:r>
            <a:r>
              <a:rPr lang="pt-BR" sz="2000" dirty="0" smtClean="0"/>
              <a:t>   0x2eb6c137</a:t>
            </a:r>
            <a:endParaRPr lang="pt-BR" sz="2000" dirty="0"/>
          </a:p>
          <a:p>
            <a:pPr marL="457200" indent="-457200">
              <a:buAutoNum type="arabicPlain" startAt="3"/>
            </a:pPr>
            <a:r>
              <a:rPr lang="pt-BR" sz="2000" dirty="0" smtClean="0"/>
              <a:t> W   0x81a4ab00</a:t>
            </a:r>
          </a:p>
          <a:p>
            <a:r>
              <a:rPr lang="en-US" sz="2000" dirty="0" smtClean="0"/>
              <a:t>0      </a:t>
            </a:r>
            <a:r>
              <a:rPr lang="en-US" sz="2000" dirty="0"/>
              <a:t>R </a:t>
            </a:r>
            <a:r>
              <a:rPr lang="en-US" sz="2000" dirty="0" smtClean="0"/>
              <a:t>  0x81a5ab28    0x2eb6c137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8478" y="3980935"/>
            <a:ext cx="2501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INPUT TRACE FILE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6400800" y="3276600"/>
            <a:ext cx="1219200" cy="1600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ROB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206367" y="4834731"/>
            <a:ext cx="984633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READ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60683" y="4834731"/>
            <a:ext cx="1025717" cy="160020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MC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WRITE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Q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460683" y="2920663"/>
            <a:ext cx="1787717" cy="8893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267200" y="2920662"/>
            <a:ext cx="706341" cy="180373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698683" y="2920663"/>
            <a:ext cx="370808" cy="18037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04091" y="4834731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47567" y="4817727"/>
            <a:ext cx="7008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tx1"/>
              </a:buClr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endParaRPr lang="en-US" sz="2400" dirty="0" smtClean="0"/>
          </a:p>
          <a:p>
            <a:pPr>
              <a:buClr>
                <a:schemeClr val="tx1"/>
              </a:buClr>
            </a:pPr>
            <a:endParaRPr lang="en-US" sz="2400" dirty="0" smtClean="0"/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sp>
        <p:nvSpPr>
          <p:cNvPr id="18" name="Cloud 17"/>
          <p:cNvSpPr/>
          <p:nvPr/>
        </p:nvSpPr>
        <p:spPr>
          <a:xfrm>
            <a:off x="6248400" y="5105400"/>
            <a:ext cx="2800152" cy="1524000"/>
          </a:xfrm>
          <a:prstGeom prst="clou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PRECHG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PWR-UP/DN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REFRESH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189124" y="5204062"/>
            <a:ext cx="7008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 smtClean="0"/>
              <a:t> </a:t>
            </a:r>
          </a:p>
          <a:p>
            <a:pPr marL="342900" indent="-3429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6218484"/>
            <a:ext cx="708840" cy="45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6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43023</TotalTime>
  <Words>841</Words>
  <Application>Microsoft Office PowerPoint</Application>
  <PresentationFormat>On-screen Show (4:3)</PresentationFormat>
  <Paragraphs>329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RB</cp:lastModifiedBy>
  <cp:revision>370</cp:revision>
  <dcterms:created xsi:type="dcterms:W3CDTF">2002-09-20T18:19:18Z</dcterms:created>
  <dcterms:modified xsi:type="dcterms:W3CDTF">2012-06-09T12:15:54Z</dcterms:modified>
</cp:coreProperties>
</file>