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363" r:id="rId5"/>
    <p:sldId id="556" r:id="rId6"/>
    <p:sldId id="558" r:id="rId7"/>
    <p:sldId id="532" r:id="rId8"/>
    <p:sldId id="560" r:id="rId9"/>
    <p:sldId id="559" r:id="rId10"/>
    <p:sldId id="533" r:id="rId11"/>
    <p:sldId id="497" r:id="rId12"/>
    <p:sldId id="498" r:id="rId13"/>
    <p:sldId id="500" r:id="rId14"/>
    <p:sldId id="501" r:id="rId15"/>
    <p:sldId id="502" r:id="rId16"/>
    <p:sldId id="503" r:id="rId17"/>
    <p:sldId id="504" r:id="rId18"/>
    <p:sldId id="507" r:id="rId19"/>
    <p:sldId id="506" r:id="rId20"/>
    <p:sldId id="508" r:id="rId21"/>
    <p:sldId id="509" r:id="rId22"/>
    <p:sldId id="534" r:id="rId23"/>
    <p:sldId id="523" r:id="rId24"/>
    <p:sldId id="514" r:id="rId25"/>
    <p:sldId id="515" r:id="rId26"/>
    <p:sldId id="516" r:id="rId27"/>
    <p:sldId id="517" r:id="rId28"/>
    <p:sldId id="518" r:id="rId29"/>
    <p:sldId id="519" r:id="rId30"/>
    <p:sldId id="522" r:id="rId3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B54C7-E203-415D-AAC4-CC3C979897E5}" v="9" dt="2022-09-23T16:48:03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E1BB54C7-E203-415D-AAC4-CC3C979897E5}"/>
    <pc:docChg chg="custSel addSld modSld">
      <pc:chgData name="Rajeev Balasubramonian" userId="1894f8d5-da90-49db-a2d5-cc99062af5ba" providerId="ADAL" clId="{E1BB54C7-E203-415D-AAC4-CC3C979897E5}" dt="2022-09-23T16:48:26.262" v="422" actId="6549"/>
      <pc:docMkLst>
        <pc:docMk/>
      </pc:docMkLst>
      <pc:sldChg chg="addSp modSp mod">
        <pc:chgData name="Rajeev Balasubramonian" userId="1894f8d5-da90-49db-a2d5-cc99062af5ba" providerId="ADAL" clId="{E1BB54C7-E203-415D-AAC4-CC3C979897E5}" dt="2022-09-23T16:46:07.438" v="296" actId="1076"/>
        <pc:sldMkLst>
          <pc:docMk/>
          <pc:sldMk cId="0" sldId="532"/>
        </pc:sldMkLst>
        <pc:spChg chg="add mod">
          <ac:chgData name="Rajeev Balasubramonian" userId="1894f8d5-da90-49db-a2d5-cc99062af5ba" providerId="ADAL" clId="{E1BB54C7-E203-415D-AAC4-CC3C979897E5}" dt="2022-09-23T16:44:10.065" v="256" actId="1076"/>
          <ac:spMkLst>
            <pc:docMk/>
            <pc:sldMk cId="0" sldId="532"/>
            <ac:spMk id="2" creationId="{13A57D84-1F98-D1A6-E2D2-6F3F40CDC1D9}"/>
          </ac:spMkLst>
        </pc:spChg>
        <pc:spChg chg="add mod">
          <ac:chgData name="Rajeev Balasubramonian" userId="1894f8d5-da90-49db-a2d5-cc99062af5ba" providerId="ADAL" clId="{E1BB54C7-E203-415D-AAC4-CC3C979897E5}" dt="2022-09-23T16:44:35.193" v="281" actId="20577"/>
          <ac:spMkLst>
            <pc:docMk/>
            <pc:sldMk cId="0" sldId="532"/>
            <ac:spMk id="3" creationId="{05080152-6C52-CB54-8E51-F5FC13BF8D25}"/>
          </ac:spMkLst>
        </pc:spChg>
        <pc:spChg chg="add">
          <ac:chgData name="Rajeev Balasubramonian" userId="1894f8d5-da90-49db-a2d5-cc99062af5ba" providerId="ADAL" clId="{E1BB54C7-E203-415D-AAC4-CC3C979897E5}" dt="2022-09-23T16:45:00.124" v="282" actId="11529"/>
          <ac:spMkLst>
            <pc:docMk/>
            <pc:sldMk cId="0" sldId="532"/>
            <ac:spMk id="4" creationId="{F83FBC23-85B2-1A52-1F4B-D1D92CF32E24}"/>
          </ac:spMkLst>
        </pc:spChg>
        <pc:spChg chg="add mod">
          <ac:chgData name="Rajeev Balasubramonian" userId="1894f8d5-da90-49db-a2d5-cc99062af5ba" providerId="ADAL" clId="{E1BB54C7-E203-415D-AAC4-CC3C979897E5}" dt="2022-09-23T16:45:18.366" v="288" actId="20577"/>
          <ac:spMkLst>
            <pc:docMk/>
            <pc:sldMk cId="0" sldId="532"/>
            <ac:spMk id="5" creationId="{0B46915D-E4A4-8098-E763-B7F8A93FF690}"/>
          </ac:spMkLst>
        </pc:spChg>
        <pc:spChg chg="add mod">
          <ac:chgData name="Rajeev Balasubramonian" userId="1894f8d5-da90-49db-a2d5-cc99062af5ba" providerId="ADAL" clId="{E1BB54C7-E203-415D-AAC4-CC3C979897E5}" dt="2022-09-23T16:45:29.462" v="292" actId="20577"/>
          <ac:spMkLst>
            <pc:docMk/>
            <pc:sldMk cId="0" sldId="532"/>
            <ac:spMk id="6" creationId="{8DBA1184-D51C-548D-250A-1905341FBB09}"/>
          </ac:spMkLst>
        </pc:spChg>
        <pc:spChg chg="add mod">
          <ac:chgData name="Rajeev Balasubramonian" userId="1894f8d5-da90-49db-a2d5-cc99062af5ba" providerId="ADAL" clId="{E1BB54C7-E203-415D-AAC4-CC3C979897E5}" dt="2022-09-23T16:45:11.636" v="284" actId="1076"/>
          <ac:spMkLst>
            <pc:docMk/>
            <pc:sldMk cId="0" sldId="532"/>
            <ac:spMk id="7" creationId="{7BB2852E-C92A-6516-C6A3-48985BDD3DC9}"/>
          </ac:spMkLst>
        </pc:spChg>
        <pc:spChg chg="add mod">
          <ac:chgData name="Rajeev Balasubramonian" userId="1894f8d5-da90-49db-a2d5-cc99062af5ba" providerId="ADAL" clId="{E1BB54C7-E203-415D-AAC4-CC3C979897E5}" dt="2022-09-23T16:46:07.438" v="296" actId="1076"/>
          <ac:spMkLst>
            <pc:docMk/>
            <pc:sldMk cId="0" sldId="532"/>
            <ac:spMk id="8" creationId="{603CEA62-434B-1791-FE01-9174F881B9BD}"/>
          </ac:spMkLst>
        </pc:spChg>
        <pc:spChg chg="mod">
          <ac:chgData name="Rajeev Balasubramonian" userId="1894f8d5-da90-49db-a2d5-cc99062af5ba" providerId="ADAL" clId="{E1BB54C7-E203-415D-AAC4-CC3C979897E5}" dt="2022-09-23T16:40:11.752" v="42" actId="20577"/>
          <ac:spMkLst>
            <pc:docMk/>
            <pc:sldMk cId="0" sldId="532"/>
            <ac:spMk id="22531" creationId="{85987286-5984-40C9-85CE-9570772ED066}"/>
          </ac:spMkLst>
        </pc:spChg>
        <pc:spChg chg="mod">
          <ac:chgData name="Rajeev Balasubramonian" userId="1894f8d5-da90-49db-a2d5-cc99062af5ba" providerId="ADAL" clId="{E1BB54C7-E203-415D-AAC4-CC3C979897E5}" dt="2022-09-23T16:43:11.057" v="199" actId="1076"/>
          <ac:spMkLst>
            <pc:docMk/>
            <pc:sldMk cId="0" sldId="532"/>
            <ac:spMk id="22533" creationId="{6574FCCB-E46E-4B43-9C76-03203E09FCD5}"/>
          </ac:spMkLst>
        </pc:spChg>
      </pc:sldChg>
      <pc:sldChg chg="add">
        <pc:chgData name="Rajeev Balasubramonian" userId="1894f8d5-da90-49db-a2d5-cc99062af5ba" providerId="ADAL" clId="{E1BB54C7-E203-415D-AAC4-CC3C979897E5}" dt="2022-09-23T16:41:33.432" v="109"/>
        <pc:sldMkLst>
          <pc:docMk/>
          <pc:sldMk cId="0" sldId="556"/>
        </pc:sldMkLst>
      </pc:sldChg>
      <pc:sldChg chg="add">
        <pc:chgData name="Rajeev Balasubramonian" userId="1894f8d5-da90-49db-a2d5-cc99062af5ba" providerId="ADAL" clId="{E1BB54C7-E203-415D-AAC4-CC3C979897E5}" dt="2022-09-23T16:39:50.765" v="0"/>
        <pc:sldMkLst>
          <pc:docMk/>
          <pc:sldMk cId="0" sldId="558"/>
        </pc:sldMkLst>
      </pc:sldChg>
      <pc:sldChg chg="add">
        <pc:chgData name="Rajeev Balasubramonian" userId="1894f8d5-da90-49db-a2d5-cc99062af5ba" providerId="ADAL" clId="{E1BB54C7-E203-415D-AAC4-CC3C979897E5}" dt="2022-09-23T16:39:55.926" v="1"/>
        <pc:sldMkLst>
          <pc:docMk/>
          <pc:sldMk cId="1796866851" sldId="559"/>
        </pc:sldMkLst>
      </pc:sldChg>
      <pc:sldChg chg="modSp add mod">
        <pc:chgData name="Rajeev Balasubramonian" userId="1894f8d5-da90-49db-a2d5-cc99062af5ba" providerId="ADAL" clId="{E1BB54C7-E203-415D-AAC4-CC3C979897E5}" dt="2022-09-23T16:48:26.262" v="422" actId="6549"/>
        <pc:sldMkLst>
          <pc:docMk/>
          <pc:sldMk cId="611627689" sldId="560"/>
        </pc:sldMkLst>
        <pc:spChg chg="mod">
          <ac:chgData name="Rajeev Balasubramonian" userId="1894f8d5-da90-49db-a2d5-cc99062af5ba" providerId="ADAL" clId="{E1BB54C7-E203-415D-AAC4-CC3C979897E5}" dt="2022-09-23T16:48:26.262" v="422" actId="6549"/>
          <ac:spMkLst>
            <pc:docMk/>
            <pc:sldMk cId="611627689" sldId="560"/>
            <ac:spMk id="45061" creationId="{49A1B89F-9611-4DC7-87D3-948CECFB4A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398A038-70A7-49B6-9D2B-28A12BF594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7501451F-C3D5-4D96-A166-D15A4A8E55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1EE8C698-9D5D-4EC1-AC73-14AF8E2CE6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5633F36B-45AB-4302-9349-603BFC08B6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D46451-9B32-41DC-8746-D81C91603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75CEEAE-B416-464F-8811-B1E0B38C8D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51434CA-0B91-4CCB-AD54-8CCABE98093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8990D5-94DA-4749-AFD4-E1210C64250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4B6FB65F-EC76-4ACD-BB24-0C9745042B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04F0A157-AB49-4415-B8C3-A2A0563180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BD41997-ABE0-4880-9916-178EF7BE8D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FEE783-A9CF-4394-9821-8582008365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A4E4D59-12C1-4857-8CAA-2D039567A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B1E192-D4EC-4CA9-A0A2-D7CAECA054E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92A72CC-97A4-4400-B3F5-EE43ABB95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8812411-4B94-4A4B-B81F-256136CBF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6056F82-D9ED-4CE5-9DD4-BFED4773BC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95DB43D-105D-4333-BC19-74750A5941B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2A508A8-05CB-43FC-AF5A-60EA0EBFDC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68A85B8-C0C9-481E-84D8-46410096D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526E767-81C0-4BED-8F39-B7A7CC28B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2D66DF-C77A-4CA7-8E0E-B609324E38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A47D20A-7D72-44DF-AA3C-1635E33E2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27C06A9-4BB9-45CF-A54A-5D85F3295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F92DB7B-C0A5-4BCE-8393-B57215A17B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54174C-3ADB-4A46-812B-DAB27C9C79A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72C176D-4F24-4478-A806-4D142A5FD8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125E8CB-AD35-43B6-8245-3074B462F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5F9893A-8D58-4BA2-8743-465871E73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4656D6-35A3-4B63-BB77-19EFD4F2502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67C7EBA-990F-48AC-8C61-F7D615108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7D88DC6-0F5B-4871-B3FC-7C9C7C5E8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5E2A40E-FBA3-4308-8E16-3C6469BC9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66FA59-476E-4921-95B1-B05F88FE244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169A5B5-4BB2-4C26-9ECC-4EB479D54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1E085C9-F793-419D-96F6-F9B521996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2AD005-7047-4858-9A1D-5CD4D0688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D96A74-C396-476E-B248-F7BE03ACBA7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EB74D61-E408-45E9-A315-53F9F3E6F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DF39123-FEC7-40A4-A9AA-2C283D2C5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C71B158-315F-496A-9E5D-178DC5895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7406A4-3BF1-4766-A8AF-D08D7F10576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4BF8662-8A63-42EF-B1D0-D8841F3F6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8B2B0F-889F-4C8C-8664-8039028F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C07E743-1D32-4A00-80F0-EFC600DB0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35947C-E5D8-4179-885E-1F08B6804B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F8743D4-422A-42E9-BF81-7704F1518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4C389A1-3A3E-4C1F-9C41-040785BEB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911FAD1-0E45-47BE-A7FD-48C0AB7F2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F6A9CE-44CA-4D2D-BCFC-A9A7C2EA71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8F1D4C6-79EC-4B7B-941C-15B06FD1B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0F0DC0D-613A-4CBB-9674-943D6DAA6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2F1901-95E7-45C3-AD4A-2755172D4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15D930-5E7E-40CC-9D60-48D30AB068F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040E2B7-4AA5-47C9-8FA0-141D49E7F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E7C4FF3-BA7E-4602-A045-141EB7FE7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31670BD-6C2B-4C15-AF96-43CF6F0B8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13C60D-E4B4-458D-BD55-88E08396498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6F5BF01-7E8F-444E-B8B0-27C673E01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4904BFA-D154-42C6-9207-CDF98D795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1776B36-4756-49F5-9DE2-22D2022CC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06AD37-9E59-4EED-A426-8177D6225F0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5AAD482-597D-460A-AE4B-715BD15EA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974DBF1-FAF4-4E02-9D14-97496FF64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AAE8BF8-3FD7-4A55-B8DB-F3F187B0B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12F3F1-BBEE-4CA4-B955-446C3AAD1A9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3F7F5E-8133-45B0-9A5C-2C03FA932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1446525-2565-4ACB-8A76-F13E0DC44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C478EC5-5889-45E6-8F45-BAD381D84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DD6BCB-7CF6-4B75-894D-6F2F538C73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F88223-E09E-415E-BB65-BA5DD0C8C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8658CB-5310-43FB-AD7E-36BD175E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6BE7681-9A71-4984-A543-13DDD3048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1D96B-A382-45A8-A136-56C86F7BC2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36B3B1-0366-4E99-8C87-2BE5FE4ED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533FC76-8F63-4F93-85A4-A4ABFB50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E9500A7-658B-40F5-BD2A-85AF18662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D9C684-E24E-4AC7-A22C-A926130085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2015B6-2676-4F3C-9907-B78EA124A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37D912C-9E21-476E-985F-07709925C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F57B4EB-F8D4-4859-80F2-FDA564B4F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32FB5D-40D6-4E8D-BA34-1A636F7D3C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9FD5593-2EAD-4F3C-9C84-D120B69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03DFFE8-0227-471D-BC19-F7E5E0EAB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B4931A3-1C41-401A-9E18-3FB45CF91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A4046F-7B7B-473F-9B0F-70C771C041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43F0D4-5580-44A3-8B39-BC50E3129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1616A71-9F69-49A9-B334-1F57B7510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3245DB3-0F89-4378-BE0F-9C09D77461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7B4882-7251-4C7C-A888-3F79EE08F1C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7D213AF8-AD9E-4606-90EA-51EC0921B1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23D1EAD-0C8A-4B91-A12A-E29EA3E36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56D78269-0CC8-4BA9-8298-0D6550BEA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109E65-70D4-4C1C-8B4F-86D37275878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8BC9FAD-15D8-4200-8267-D2DBE16FD3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AF1CF09-AF8E-4F00-9FBC-15E2810F29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AC7C72A-0C31-4684-80CB-D96357781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62A95C-B7C6-4C03-AC86-60857FD76C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F5014F5-10D3-493C-9B70-E1BE6BD5BC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817BD2A-0391-468F-AA6F-244A1CA55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E343A3C-D10D-4ADB-A36E-C6A87F3D3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D6796E-EAB2-4E6E-A601-3A8D3AA81E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C0CD52C-1DC1-4655-B13B-7107AE8D3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B2F779E-BBC2-42FF-8C9A-6479603B9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85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DAC7C72A-0C31-4684-80CB-D963577819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62A95C-B7C6-4C03-AC86-60857FD76C6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F5014F5-10D3-493C-9B70-E1BE6BD5BC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817BD2A-0391-468F-AA6F-244A1CA55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58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C5812A9-8963-4C83-9355-0A9E0640D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7AE4C0-3965-4EB1-9698-20E6535D8C5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3B3585A-7B13-4260-866A-5F54EF77F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A8F5A84-BF7F-4C7B-A48A-8FF7C6E4A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5B720CC-5899-4A72-9C14-4F86FCA2C0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4F0AD8-7CDF-4A20-808B-88DA3573FE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ABC9DF2-428D-472A-BE36-36826BC9D7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2751320-873A-4A9C-A18F-D0C4BCD98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B20ED29-166D-4602-AF9A-F1110E7CB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F86E36-B7DD-43B1-9DF6-7FDB4BD738B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BC7A67C-4C7D-4DC0-991E-7D7821E9EF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8F3B92-2E7A-4CA7-A1DC-5481C431A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D7F5B-1FA4-4D77-8033-420F9A74C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FD204A-CED7-47CB-872A-325DC31D2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C680E9-39EB-4716-8ACA-C290669BD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A71968-B35E-4A60-AC26-2B238F3FE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18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C35529-CFE3-4F81-9DD6-D8DB4849D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CC73F-8C16-4771-ABB1-78926246C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8C286-447C-4E6B-AD6B-9EF178982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6E3D6-DD60-4742-994C-D9E248ADB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89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5A3661-DFED-43A7-AB58-3B7E3958B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8D129D-358F-4FD1-8004-5F2A85096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A038C7-4DC2-4555-B659-B2B48A9B7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C0E8A-AEE5-4649-A99B-2A9ABC266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53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697486-E255-4E1D-B278-3FFD78B9B7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FF7239-4949-464B-B8CB-9B5657682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6512BD-47FE-4105-A4A6-488B80F2E1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FF69F-29C5-40BE-B2A9-468C2C7E7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66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BA6A54-9E87-4DA9-B5E3-A15F2BB565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174682-1D6A-4C9D-BC23-6E1B502BCE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EF2129-D29F-4060-8A97-F2AF72E81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E0C217-4CDD-4448-B096-4FB9255391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78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6A27E-3A21-441C-82A2-DD5880536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53B6BC-3FCF-45E1-AC5B-491E92333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1B365-5C36-44D7-9F96-30475FB4D4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3F0F6-5753-48AE-AC03-0ABBBB458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34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853B5C-310B-4160-925F-DD1967A68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4A3EFA4-5C9A-45C9-A833-56F3B373E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86DD49-281A-4EC2-A9F0-6E21F3D63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2FEE7-1712-42A0-B5E0-585740724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82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160F48-8A29-4433-A2EE-6E1AB4C08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FF3C58-33C7-44F9-851E-EEE4BA9ED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FDCA3E-97DA-4C9D-94CB-9890B3165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BC8AD-2080-4227-9673-AD76EB443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38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D1D209-E51F-4ADA-8B14-4C5347A2F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AC6240-C24E-4AF8-9E77-EED2F73A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0D9A627-6AD5-410D-AACF-E6157E0BF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84F11-8398-4A99-96B4-B7F880E95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101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52801-32E2-4846-89E0-4B583E423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BBF4D6-E97E-4BE1-9BF8-F29C74729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50D591-D0BE-445C-B705-54F38DFF3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17F2C-448F-44D0-B13C-6586EC564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9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5A16AB-E9A5-4D10-8536-DE1FA4ABF1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F82785-5EAA-40D8-BF27-F30664B06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CC821-7B7A-4996-A586-B3666E9AD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084CC-B44F-4EBB-95D6-0F9FFFC6C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6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A6108E-634E-47B5-B0BC-A3F0C262F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7C9807-8E4E-4FA1-83CE-BCECBC198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28057DB-59B9-4D47-84EF-9A030C3C93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EB6728-29DA-40EC-A2BE-8CB0547173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A2EA63-17DB-4CB1-BF79-A3CDCD24B2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EE1486AF-4BE7-4DB3-BA01-3A7CA0B3B9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53AF641B-8A82-4F0A-9615-62D663F4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509534-E018-44A9-B225-F3B01328E8D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1336F8F6-EB46-4FA6-956F-29DC59E6E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81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Branch Prediction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BF1B8DBF-79DE-439C-8AB6-D51FE1D15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05D92B9B-82B1-43C3-BCC4-9456AAC14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26" y="1524000"/>
            <a:ext cx="68960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dynamic branch prediction,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bimodal/global/local/tournament predictors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(Chapter 3, notes on class webpage)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D3BEE48F-2AB5-42A2-862D-7E352377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991711-390B-451A-AB16-F91CC4B1948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E41B39D4-C321-4C50-AF37-D3E259F5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316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1-Bit Bimodal Prediction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3D3FC34-3E6B-4798-8D6A-0E159079E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4FE09BC-2B96-4BEC-B25F-73E59B685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1258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each branch, keep track of what happened last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use that outcome as the prediction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are prediction accuracies for branches 1 and 2 below: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while (1)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=0;i&lt;10;i++) {                     branch-1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for (j=0;j&lt;20;j++) {                     branch-2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C234FA74-6979-4C62-936E-AA4FB87C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73E106-F90B-4704-81A8-1476A654BA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2549A7BE-A2B5-46D1-81DC-F2A00470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316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Bimodal Prediction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33BD6206-2F99-4181-BDB7-B5C94FF4C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CCAA180-6B7F-49C9-943C-B8BAB61F9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6934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Advantage: a few atypical branches will not influence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prediction (a better measure of “the common case”)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Especially useful when multiple branches share the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counter (some bits of the branch PC are used to index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the branch predictor)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be easily extended to N-bits (in most processors, N=2)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8F79C7BF-628C-4957-9B74-F35E8620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317643-E531-4F89-921C-B7957D89A11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D081C9A7-5DF1-4C6A-985C-A636AC856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9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1-Bit Predictor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0F3F0FB4-27C8-4A43-8039-A47ED7FD9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5C8108BD-4851-4D37-A196-7AC2018A57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Rectangle 8">
            <a:extLst>
              <a:ext uri="{FF2B5EF4-FFF2-40B4-BE49-F238E27FC236}">
                <a16:creationId xmlns:a16="http://schemas.microsoft.com/office/drawing/2014/main" id="{367A7638-3D39-456B-9C75-ED09C3BA5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34823" name="Text Box 11">
            <a:extLst>
              <a:ext uri="{FF2B5EF4-FFF2-40B4-BE49-F238E27FC236}">
                <a16:creationId xmlns:a16="http://schemas.microsoft.com/office/drawing/2014/main" id="{671B73E9-A9F6-4DDD-B7CF-846F971A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sp>
        <p:nvSpPr>
          <p:cNvPr id="34824" name="Rectangle 13">
            <a:extLst>
              <a:ext uri="{FF2B5EF4-FFF2-40B4-BE49-F238E27FC236}">
                <a16:creationId xmlns:a16="http://schemas.microsoft.com/office/drawing/2014/main" id="{284621B4-8AD2-4B2D-B437-B6952574E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143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bit</a:t>
            </a:r>
          </a:p>
        </p:txBody>
      </p:sp>
      <p:sp>
        <p:nvSpPr>
          <p:cNvPr id="34825" name="Line 16">
            <a:extLst>
              <a:ext uri="{FF2B5EF4-FFF2-40B4-BE49-F238E27FC236}">
                <a16:creationId xmlns:a16="http://schemas.microsoft.com/office/drawing/2014/main" id="{22AF6D80-98C4-45A2-AD84-6C371BA26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426720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37B540-52F8-429E-B734-05F8D3C3444E}"/>
              </a:ext>
            </a:extLst>
          </p:cNvPr>
          <p:cNvCxnSpPr/>
          <p:nvPr/>
        </p:nvCxnSpPr>
        <p:spPr>
          <a:xfrm rot="5400000">
            <a:off x="1828801" y="23622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E85B25D-A760-4445-A853-79FEAE94F437}"/>
              </a:ext>
            </a:extLst>
          </p:cNvPr>
          <p:cNvCxnSpPr/>
          <p:nvPr/>
        </p:nvCxnSpPr>
        <p:spPr>
          <a:xfrm rot="5400000">
            <a:off x="2972594" y="2361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AD4138-C724-478B-A912-C8B3145FB0F1}"/>
              </a:ext>
            </a:extLst>
          </p:cNvPr>
          <p:cNvCxnSpPr/>
          <p:nvPr/>
        </p:nvCxnSpPr>
        <p:spPr>
          <a:xfrm rot="10800000">
            <a:off x="1905000" y="2438400"/>
            <a:ext cx="11445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829" name="Text Box 11">
            <a:extLst>
              <a:ext uri="{FF2B5EF4-FFF2-40B4-BE49-F238E27FC236}">
                <a16:creationId xmlns:a16="http://schemas.microsoft.com/office/drawing/2014/main" id="{55EB0E84-BAB5-43BB-AFB8-3D4F3BDA9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17" y="4572001"/>
            <a:ext cx="632500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Calibri" panose="020F0502020204030204" pitchFamily="34" charset="0"/>
                <a:cs typeface="Calibri" panose="020F0502020204030204" pitchFamily="34" charset="0"/>
              </a:rPr>
              <a:t>The table keeps track of what the branch did last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27073FC1-7473-47DE-AD44-857A9F78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A23CDA-A0DC-47E5-833C-2BD6B6DDDDD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D65B4FE6-D105-4FBD-8D0C-6174D7017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9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2-Bit Predictor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BC0E3D06-FE00-4E10-977F-9ED23E005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6">
            <a:extLst>
              <a:ext uri="{FF2B5EF4-FFF2-40B4-BE49-F238E27FC236}">
                <a16:creationId xmlns:a16="http://schemas.microsoft.com/office/drawing/2014/main" id="{F5CBE66F-60CC-41B2-839D-3018F4F88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Rectangle 8">
            <a:extLst>
              <a:ext uri="{FF2B5EF4-FFF2-40B4-BE49-F238E27FC236}">
                <a16:creationId xmlns:a16="http://schemas.microsoft.com/office/drawing/2014/main" id="{B222C518-F904-4A7A-A0D5-BB9F222EE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36871" name="Text Box 11">
            <a:extLst>
              <a:ext uri="{FF2B5EF4-FFF2-40B4-BE49-F238E27FC236}">
                <a16:creationId xmlns:a16="http://schemas.microsoft.com/office/drawing/2014/main" id="{A77EEB3C-A03B-4598-BE2D-21A5A005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sp>
        <p:nvSpPr>
          <p:cNvPr id="36872" name="Rectangle 13">
            <a:extLst>
              <a:ext uri="{FF2B5EF4-FFF2-40B4-BE49-F238E27FC236}">
                <a16:creationId xmlns:a16="http://schemas.microsoft.com/office/drawing/2014/main" id="{72EB9302-BBF7-4065-8BF9-3E95D072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143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sp>
        <p:nvSpPr>
          <p:cNvPr id="36873" name="Line 16">
            <a:extLst>
              <a:ext uri="{FF2B5EF4-FFF2-40B4-BE49-F238E27FC236}">
                <a16:creationId xmlns:a16="http://schemas.microsoft.com/office/drawing/2014/main" id="{82D8689F-90A1-47A1-9DFB-5EA66669E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426720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ED39C6-FAF3-4687-871D-496C2C695906}"/>
              </a:ext>
            </a:extLst>
          </p:cNvPr>
          <p:cNvCxnSpPr/>
          <p:nvPr/>
        </p:nvCxnSpPr>
        <p:spPr>
          <a:xfrm rot="5400000">
            <a:off x="1828801" y="23622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67E18F-5EEB-4294-80BD-912668A48A9A}"/>
              </a:ext>
            </a:extLst>
          </p:cNvPr>
          <p:cNvCxnSpPr/>
          <p:nvPr/>
        </p:nvCxnSpPr>
        <p:spPr>
          <a:xfrm rot="5400000">
            <a:off x="2972594" y="2361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51AB6F-1D63-4A67-B294-E9B66AD32048}"/>
              </a:ext>
            </a:extLst>
          </p:cNvPr>
          <p:cNvCxnSpPr/>
          <p:nvPr/>
        </p:nvCxnSpPr>
        <p:spPr>
          <a:xfrm rot="10800000">
            <a:off x="1905000" y="2438400"/>
            <a:ext cx="11445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7" name="Text Box 11">
            <a:extLst>
              <a:ext uri="{FF2B5EF4-FFF2-40B4-BE49-F238E27FC236}">
                <a16:creationId xmlns:a16="http://schemas.microsoft.com/office/drawing/2014/main" id="{DCF2EE98-73D4-4049-AA01-319B4DE9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45899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F31A5C62-53C7-4706-8F7D-9973A7B0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1D552-96B7-4757-9347-74CBCCA332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B449180-ADB1-4D0F-B5E1-574C258D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7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Correlating Predictors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382DEC15-C8DB-4A4D-AB8E-3963C4F12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B86D6D2C-0A2A-4768-815C-0DD986B7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35470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branch prediction: maintain a 2-bit saturating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counter for each entry (or use 10 branch PC bits to index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one of 1024 counters) – captures the recent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“common case” for each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we take advantage of additional information?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 branch recently went  01111, expect 0; if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recently went  11101, expect 1; can we have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separate counter for each case?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previous branches went  01, expect 0; if the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previous branches went 11, expect 1; can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 separate counter for each case?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Hence, build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correlating predictors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7A5481BA-260D-4B48-B172-319F2689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D4233D-D471-498F-A118-124819C29A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C518890-AAA5-4F05-8668-E84A70C74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Predictor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761EA01C-F997-43AD-99AF-5D5BD538A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Line 6">
            <a:extLst>
              <a:ext uri="{FF2B5EF4-FFF2-40B4-BE49-F238E27FC236}">
                <a16:creationId xmlns:a16="http://schemas.microsoft.com/office/drawing/2014/main" id="{82AC39DF-F60C-4A91-B4FB-D8212EFB0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8">
            <a:extLst>
              <a:ext uri="{FF2B5EF4-FFF2-40B4-BE49-F238E27FC236}">
                <a16:creationId xmlns:a16="http://schemas.microsoft.com/office/drawing/2014/main" id="{9D6AE690-6543-4EB8-BD9B-358C4B6B9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0967" name="Text Box 11">
            <a:extLst>
              <a:ext uri="{FF2B5EF4-FFF2-40B4-BE49-F238E27FC236}">
                <a16:creationId xmlns:a16="http://schemas.microsoft.com/office/drawing/2014/main" id="{0EF9D7C7-56BE-4EFB-B806-0A8A823F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sp>
        <p:nvSpPr>
          <p:cNvPr id="40968" name="Rectangle 13">
            <a:extLst>
              <a:ext uri="{FF2B5EF4-FFF2-40B4-BE49-F238E27FC236}">
                <a16:creationId xmlns:a16="http://schemas.microsoft.com/office/drawing/2014/main" id="{2995F5D1-19B4-49EA-8258-FF4FC1D0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295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sp>
        <p:nvSpPr>
          <p:cNvPr id="40969" name="Line 16">
            <a:extLst>
              <a:ext uri="{FF2B5EF4-FFF2-40B4-BE49-F238E27FC236}">
                <a16:creationId xmlns:a16="http://schemas.microsoft.com/office/drawing/2014/main" id="{4F70DB02-912F-4247-869E-CE0A142D4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426720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CC763B-7D76-44C5-83A8-77F7046B6326}"/>
              </a:ext>
            </a:extLst>
          </p:cNvPr>
          <p:cNvCxnSpPr/>
          <p:nvPr/>
        </p:nvCxnSpPr>
        <p:spPr>
          <a:xfrm rot="5400000">
            <a:off x="1828801" y="23622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C164FDA-B8D6-488A-85EC-2DA148D362DF}"/>
              </a:ext>
            </a:extLst>
          </p:cNvPr>
          <p:cNvCxnSpPr/>
          <p:nvPr/>
        </p:nvCxnSpPr>
        <p:spPr>
          <a:xfrm rot="5400000">
            <a:off x="2972594" y="2361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AEE75F-E8E7-4B38-8857-3020CEBE8537}"/>
              </a:ext>
            </a:extLst>
          </p:cNvPr>
          <p:cNvCxnSpPr/>
          <p:nvPr/>
        </p:nvCxnSpPr>
        <p:spPr>
          <a:xfrm rot="10800000">
            <a:off x="1905000" y="2438400"/>
            <a:ext cx="11445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73" name="Text Box 11">
            <a:extLst>
              <a:ext uri="{FF2B5EF4-FFF2-40B4-BE49-F238E27FC236}">
                <a16:creationId xmlns:a16="http://schemas.microsoft.com/office/drawing/2014/main" id="{AC15DDA0-159F-491D-AEF4-CB1CBBA7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45899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branch/history combo</a:t>
            </a:r>
          </a:p>
        </p:txBody>
      </p:sp>
      <p:sp>
        <p:nvSpPr>
          <p:cNvPr id="40974" name="Rectangle 8">
            <a:extLst>
              <a:ext uri="{FF2B5EF4-FFF2-40B4-BE49-F238E27FC236}">
                <a16:creationId xmlns:a16="http://schemas.microsoft.com/office/drawing/2014/main" id="{4989D24F-CE14-4CD6-9667-0C888914B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052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Global history</a:t>
            </a:r>
          </a:p>
        </p:txBody>
      </p:sp>
      <p:sp>
        <p:nvSpPr>
          <p:cNvPr id="40975" name="Line 6">
            <a:extLst>
              <a:ext uri="{FF2B5EF4-FFF2-40B4-BE49-F238E27FC236}">
                <a16:creationId xmlns:a16="http://schemas.microsoft.com/office/drawing/2014/main" id="{39275D6F-93AC-4671-9E34-E32B4DA5A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Text Box 11">
            <a:extLst>
              <a:ext uri="{FF2B5EF4-FFF2-40B4-BE49-F238E27FC236}">
                <a16:creationId xmlns:a16="http://schemas.microsoft.com/office/drawing/2014/main" id="{59A4BB9F-EAA9-4C63-868B-08EBCC075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71800"/>
            <a:ext cx="1350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CAT or XOR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73EFD5B7-B766-4034-BFC0-16556C98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1CAD5-4553-4B39-829F-6ACAF70540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0C17D70C-A362-4B1A-BA57-02616C9C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58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Predictor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591AF487-E458-4F50-9DAA-F9E5563C3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699AE87D-2DF9-4B95-B1AE-8755282F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3014" name="Line 5">
            <a:extLst>
              <a:ext uri="{FF2B5EF4-FFF2-40B4-BE49-F238E27FC236}">
                <a16:creationId xmlns:a16="http://schemas.microsoft.com/office/drawing/2014/main" id="{274DBC97-87AA-40F4-A832-507302176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Rectangle 6">
            <a:extLst>
              <a:ext uri="{FF2B5EF4-FFF2-40B4-BE49-F238E27FC236}">
                <a16:creationId xmlns:a16="http://schemas.microsoft.com/office/drawing/2014/main" id="{B48CFBBB-06FA-4403-AEB8-2E3F16C8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2E2C073D-04C8-4548-A308-1605521D4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Line 8">
            <a:extLst>
              <a:ext uri="{FF2B5EF4-FFF2-40B4-BE49-F238E27FC236}">
                <a16:creationId xmlns:a16="http://schemas.microsoft.com/office/drawing/2014/main" id="{CF93AC7C-0E5B-4C2C-B9DB-8B1DF1D49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6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D6D5C00F-25A6-40AD-AD47-AC28EEF8B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6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Text Box 10">
            <a:extLst>
              <a:ext uri="{FF2B5EF4-FFF2-40B4-BE49-F238E27FC236}">
                <a16:creationId xmlns:a16="http://schemas.microsoft.com/office/drawing/2014/main" id="{543731CD-E82E-4407-86EC-A7787600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81600"/>
            <a:ext cx="3054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 64 entries of 14-bit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histories for a single branch</a:t>
            </a:r>
          </a:p>
        </p:txBody>
      </p:sp>
      <p:sp>
        <p:nvSpPr>
          <p:cNvPr id="43020" name="Rectangle 11">
            <a:extLst>
              <a:ext uri="{FF2B5EF4-FFF2-40B4-BE49-F238E27FC236}">
                <a16:creationId xmlns:a16="http://schemas.microsoft.com/office/drawing/2014/main" id="{93D8F788-90F8-4299-B74B-1309084C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24384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476FF2DA-695B-4640-BECA-72BF879BF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2438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10110111011001</a:t>
            </a:r>
          </a:p>
        </p:txBody>
      </p:sp>
      <p:sp>
        <p:nvSpPr>
          <p:cNvPr id="43022" name="Line 13">
            <a:extLst>
              <a:ext uri="{FF2B5EF4-FFF2-40B4-BE49-F238E27FC236}">
                <a16:creationId xmlns:a16="http://schemas.microsoft.com/office/drawing/2014/main" id="{DD564C84-545A-4DC5-9D8A-7479AD300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4495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3" name="Text Box 14">
            <a:extLst>
              <a:ext uri="{FF2B5EF4-FFF2-40B4-BE49-F238E27FC236}">
                <a16:creationId xmlns:a16="http://schemas.microsoft.com/office/drawing/2014/main" id="{CF8F9116-4FEA-4858-B188-A89ED8C14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68" y="2362200"/>
            <a:ext cx="3119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Use 6 bits of branch PC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index into local history table</a:t>
            </a:r>
          </a:p>
        </p:txBody>
      </p:sp>
      <p:sp>
        <p:nvSpPr>
          <p:cNvPr id="43024" name="Text Box 15">
            <a:extLst>
              <a:ext uri="{FF2B5EF4-FFF2-40B4-BE49-F238E27FC236}">
                <a16:creationId xmlns:a16="http://schemas.microsoft.com/office/drawing/2014/main" id="{2EBE8069-FA44-4935-8228-D8B15E16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95800"/>
            <a:ext cx="1636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14-bit history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indexes into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next level</a:t>
            </a:r>
          </a:p>
        </p:txBody>
      </p:sp>
      <p:sp>
        <p:nvSpPr>
          <p:cNvPr id="43025" name="Text Box 16">
            <a:extLst>
              <a:ext uri="{FF2B5EF4-FFF2-40B4-BE49-F238E27FC236}">
                <a16:creationId xmlns:a16="http://schemas.microsoft.com/office/drawing/2014/main" id="{70D5E740-338E-4D28-AEEF-A8BEBB395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079" y="1295400"/>
            <a:ext cx="38411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Also a two-level predictor that only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uses local histories at the first level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DDD039A8-FF48-4E78-873F-B024BE8F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C325CC-0AE0-4652-B0B6-85F6D8440E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7756B139-DC20-4F02-8727-C7176EF3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58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Predictor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80926EE8-C784-4286-BBD1-F089A666D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Line 6">
            <a:extLst>
              <a:ext uri="{FF2B5EF4-FFF2-40B4-BE49-F238E27FC236}">
                <a16:creationId xmlns:a16="http://schemas.microsoft.com/office/drawing/2014/main" id="{4C74585B-725A-4D38-BE71-7CCBECC6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2" name="Rectangle 8">
            <a:extLst>
              <a:ext uri="{FF2B5EF4-FFF2-40B4-BE49-F238E27FC236}">
                <a16:creationId xmlns:a16="http://schemas.microsoft.com/office/drawing/2014/main" id="{8349EA4B-5B57-4FDD-999A-3C647A09D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5063" name="Text Box 11">
            <a:extLst>
              <a:ext uri="{FF2B5EF4-FFF2-40B4-BE49-F238E27FC236}">
                <a16:creationId xmlns:a16="http://schemas.microsoft.com/office/drawing/2014/main" id="{8F2686FD-B9A0-402B-848C-D5B25194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43200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6 bits</a:t>
            </a:r>
          </a:p>
        </p:txBody>
      </p:sp>
      <p:sp>
        <p:nvSpPr>
          <p:cNvPr id="45064" name="Rectangle 13">
            <a:extLst>
              <a:ext uri="{FF2B5EF4-FFF2-40B4-BE49-F238E27FC236}">
                <a16:creationId xmlns:a16="http://schemas.microsoft.com/office/drawing/2014/main" id="{C7F67008-709E-4C23-8D94-083F68A9D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62200"/>
            <a:ext cx="1143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763E3B-A5A3-404C-936F-B8B3367D85A3}"/>
              </a:ext>
            </a:extLst>
          </p:cNvPr>
          <p:cNvCxnSpPr/>
          <p:nvPr/>
        </p:nvCxnSpPr>
        <p:spPr>
          <a:xfrm rot="5400000">
            <a:off x="1828801" y="26670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E0E0C3-0EB3-41FC-9DFB-FE4818D9486B}"/>
              </a:ext>
            </a:extLst>
          </p:cNvPr>
          <p:cNvCxnSpPr/>
          <p:nvPr/>
        </p:nvCxnSpPr>
        <p:spPr>
          <a:xfrm rot="5400000">
            <a:off x="2972594" y="26662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9ABEC0-3F18-4EE9-9703-8667122472C9}"/>
              </a:ext>
            </a:extLst>
          </p:cNvPr>
          <p:cNvCxnSpPr/>
          <p:nvPr/>
        </p:nvCxnSpPr>
        <p:spPr>
          <a:xfrm rot="10800000">
            <a:off x="1676400" y="1905000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68" name="Text Box 11">
            <a:extLst>
              <a:ext uri="{FF2B5EF4-FFF2-40B4-BE49-F238E27FC236}">
                <a16:creationId xmlns:a16="http://schemas.microsoft.com/office/drawing/2014/main" id="{4ABE2B05-CB4D-4A49-9F82-EB61E602D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48636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branch/local-history combo</a:t>
            </a:r>
          </a:p>
        </p:txBody>
      </p:sp>
      <p:sp>
        <p:nvSpPr>
          <p:cNvPr id="45069" name="Rectangle 8">
            <a:extLst>
              <a:ext uri="{FF2B5EF4-FFF2-40B4-BE49-F238E27FC236}">
                <a16:creationId xmlns:a16="http://schemas.microsoft.com/office/drawing/2014/main" id="{C982752A-BA96-4E65-AB13-A5548ACE1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971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Local history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 bit entries</a:t>
            </a:r>
          </a:p>
        </p:txBody>
      </p:sp>
      <p:sp>
        <p:nvSpPr>
          <p:cNvPr id="45070" name="Text Box 11">
            <a:extLst>
              <a:ext uri="{FF2B5EF4-FFF2-40B4-BE49-F238E27FC236}">
                <a16:creationId xmlns:a16="http://schemas.microsoft.com/office/drawing/2014/main" id="{461ED439-E859-4751-A184-AC4103A9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387" y="2301022"/>
            <a:ext cx="619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26A36C7-E988-4AE6-9085-92F1409E021F}"/>
              </a:ext>
            </a:extLst>
          </p:cNvPr>
          <p:cNvCxnSpPr>
            <a:stCxn id="45061" idx="1"/>
          </p:cNvCxnSpPr>
          <p:nvPr/>
        </p:nvCxnSpPr>
        <p:spPr>
          <a:xfrm rot="5400000" flipH="1" flipV="1">
            <a:off x="2819400" y="2895601"/>
            <a:ext cx="317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72" name="Text Box 11">
            <a:extLst>
              <a:ext uri="{FF2B5EF4-FFF2-40B4-BE49-F238E27FC236}">
                <a16:creationId xmlns:a16="http://schemas.microsoft.com/office/drawing/2014/main" id="{91042691-2464-4FB6-BC97-69C303CBF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1227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64 entries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C0E1DE-2A6B-45B3-9829-D29872F796FF}"/>
              </a:ext>
            </a:extLst>
          </p:cNvPr>
          <p:cNvCxnSpPr/>
          <p:nvPr/>
        </p:nvCxnSpPr>
        <p:spPr>
          <a:xfrm rot="5400000" flipH="1" flipV="1">
            <a:off x="5409406" y="2896394"/>
            <a:ext cx="1588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72F42C-26C3-4F32-A7E7-E0BB123C9269}"/>
              </a:ext>
            </a:extLst>
          </p:cNvPr>
          <p:cNvCxnSpPr/>
          <p:nvPr/>
        </p:nvCxnSpPr>
        <p:spPr>
          <a:xfrm rot="5400000">
            <a:off x="1600994" y="1980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0F097DF-77D0-4BA4-9270-C74FEDB85A86}"/>
              </a:ext>
            </a:extLst>
          </p:cNvPr>
          <p:cNvCxnSpPr/>
          <p:nvPr/>
        </p:nvCxnSpPr>
        <p:spPr>
          <a:xfrm rot="5400000">
            <a:off x="2972594" y="1980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D1F740-15E9-45AC-854A-D5C0A56A4C2A}"/>
              </a:ext>
            </a:extLst>
          </p:cNvPr>
          <p:cNvCxnSpPr/>
          <p:nvPr/>
        </p:nvCxnSpPr>
        <p:spPr>
          <a:xfrm rot="5400000" flipH="1" flipV="1">
            <a:off x="2209801" y="18288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724DF79-9AFA-445C-AFB4-D7BB1297BA28}"/>
              </a:ext>
            </a:extLst>
          </p:cNvPr>
          <p:cNvCxnSpPr/>
          <p:nvPr/>
        </p:nvCxnSpPr>
        <p:spPr>
          <a:xfrm flipV="1">
            <a:off x="2286000" y="17526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C58D25F-0378-4F88-AF19-E4ED81AC6AAB}"/>
              </a:ext>
            </a:extLst>
          </p:cNvPr>
          <p:cNvCxnSpPr/>
          <p:nvPr/>
        </p:nvCxnSpPr>
        <p:spPr>
          <a:xfrm rot="5400000">
            <a:off x="5029201" y="2514600"/>
            <a:ext cx="15240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0EF1B-7F05-4F14-93CD-529D9EBECEFD}"/>
              </a:ext>
            </a:extLst>
          </p:cNvPr>
          <p:cNvCxnSpPr/>
          <p:nvPr/>
        </p:nvCxnSpPr>
        <p:spPr>
          <a:xfrm flipV="1">
            <a:off x="5791200" y="2667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80" name="Text Box 11">
            <a:extLst>
              <a:ext uri="{FF2B5EF4-FFF2-40B4-BE49-F238E27FC236}">
                <a16:creationId xmlns:a16="http://schemas.microsoft.com/office/drawing/2014/main" id="{4E198714-5EDF-4B45-BAC9-D0F940801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1E2717-DF25-4820-8BFC-CE1E5E3CCE9F}"/>
              </a:ext>
            </a:extLst>
          </p:cNvPr>
          <p:cNvCxnSpPr/>
          <p:nvPr/>
        </p:nvCxnSpPr>
        <p:spPr>
          <a:xfrm rot="10800000">
            <a:off x="1905000" y="2743200"/>
            <a:ext cx="111442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D7FEBA-6C1B-43AB-BE4A-91E7EB08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E0DCD-65E0-4272-8920-DF15FB3589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870F0835-BFB2-4368-BEF2-B3E6E623A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489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Local/Global Predictors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7F39032A-453C-411D-8FBE-38C537C74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1C167625-1198-4C90-9077-4CBEC20F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07259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maintaining a counter for each branch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capture the common case,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Maintain a counter for each branch and surrounding pattern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surrounding pattern belongs to the branch being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predicted, the predictor is referred to as a local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If the surrounding pattern includes neighboring branches,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the predictor is referred to as a global predictor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45AF58E6-8FC9-440C-9F8F-F6830AA9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43394-93BE-42FF-A889-2E945EE0AB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81158C64-C2E0-451E-A849-14511F92D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60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Tournament Predictors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4A7CEC7E-FE2A-4069-ABAB-18151DF59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27D8CE2-B162-4707-A039-0D294EEAF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2317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local predictor might work well for some branches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programs, while a global predictor might work well for others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Provide one of each and maintain another predictor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identify which predictor is best for each branch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3ACF39D0-EC38-41AD-9704-80FF8A1C5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1524000" cy="669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Tournament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47" name="Text Box 6">
            <a:extLst>
              <a:ext uri="{FF2B5EF4-FFF2-40B4-BE49-F238E27FC236}">
                <a16:creationId xmlns:a16="http://schemas.microsoft.com/office/drawing/2014/main" id="{A60C1863-42C9-4C2D-8AC1-91C94E86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48275"/>
            <a:ext cx="1237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0248" name="Text Box 7">
            <a:extLst>
              <a:ext uri="{FF2B5EF4-FFF2-40B4-BE49-F238E27FC236}">
                <a16:creationId xmlns:a16="http://schemas.microsoft.com/office/drawing/2014/main" id="{3FA91623-35E7-480E-A4A4-F427922B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146" y="5943600"/>
            <a:ext cx="21988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 counters</a:t>
            </a:r>
          </a:p>
        </p:txBody>
      </p:sp>
      <p:sp>
        <p:nvSpPr>
          <p:cNvPr id="10249" name="Line 8">
            <a:extLst>
              <a:ext uri="{FF2B5EF4-FFF2-40B4-BE49-F238E27FC236}">
                <a16:creationId xmlns:a16="http://schemas.microsoft.com/office/drawing/2014/main" id="{C4C225FE-AF7C-4044-938A-16FD0AB99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70525"/>
            <a:ext cx="53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7D204264-A266-45A0-BA2A-FDE09A8A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D3DC7F50-6672-4D36-93CC-1FF2FF0F8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Global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C75AB00-2D6E-46EA-A38B-67A60EC407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038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3" name="Line 12">
            <a:extLst>
              <a:ext uri="{FF2B5EF4-FFF2-40B4-BE49-F238E27FC236}">
                <a16:creationId xmlns:a16="http://schemas.microsoft.com/office/drawing/2014/main" id="{400933EE-71A4-497A-BD2C-C0A8FDED0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5F215158-ED6D-475D-93ED-674CEDD08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Line 14">
            <a:extLst>
              <a:ext uri="{FF2B5EF4-FFF2-40B4-BE49-F238E27FC236}">
                <a16:creationId xmlns:a16="http://schemas.microsoft.com/office/drawing/2014/main" id="{945B9B9F-D758-4978-AA01-B79A9247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AC5B5E2F-5093-4BD2-910E-BED69F0FC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38600"/>
            <a:ext cx="533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EE3E5594-A685-490F-BEE1-250D08DE1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902A62FC-58D0-419F-AF92-DFDBE495A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B6ADEAEF-13E2-4C35-B444-7456D1ED6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419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Text Box 19">
            <a:extLst>
              <a:ext uri="{FF2B5EF4-FFF2-40B4-BE49-F238E27FC236}">
                <a16:creationId xmlns:a16="http://schemas.microsoft.com/office/drawing/2014/main" id="{ED1F356B-F188-4EE2-8C2F-58A65823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29000"/>
            <a:ext cx="2059731" cy="28623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Alpha 21264: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12-bit global history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capacity: ?</a:t>
            </a: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877E041-6377-44C8-91F4-0B01AFE20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107A454-461C-4541-B082-059477E5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7D571B-40CA-470A-804C-A51CD58A82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49D70E7-2CB1-4F52-8E7E-51ED11AA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095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Pipelining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D7053B3-8356-4393-8330-5CDAEECC4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3F97752-6C86-4175-92AA-7F2111921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2956259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061A73C8-3BD6-469A-B823-E9CE56F94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524000"/>
            <a:ext cx="3078087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S.D         F4, 16(R1)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ADD.D    F4, F0, F2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L.D          F0, 0(R1)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R2, Loop </a:t>
            </a:r>
          </a:p>
        </p:txBody>
      </p:sp>
      <p:sp>
        <p:nvSpPr>
          <p:cNvPr id="24583" name="Line 6">
            <a:extLst>
              <a:ext uri="{FF2B5EF4-FFF2-40B4-BE49-F238E27FC236}">
                <a16:creationId xmlns:a16="http://schemas.microsoft.com/office/drawing/2014/main" id="{3866BC23-4FAC-4011-B955-FA1A5DBD4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20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848C55BF-D30C-4A82-92AE-5D9C7911A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00425"/>
            <a:ext cx="775372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Advantages: achieves nearly the same effect as loop unrolling,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without the code expansion – an unrolled loop may have inefficiencies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at the start and end of each iteration, while 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-pipelined loop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almost always in steady state – a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-pipelined loop can also be unrolled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to reduce loop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Disadvantages: does not reduce loop overhead, may require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3F891176-06CA-40EC-92B8-DCFABA47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F61DAC-D8B8-4635-B42D-0E3B1C52C7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60C23B5-EA4E-4BAE-9AEB-2F02D9B72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Target Prediction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88135512-0B76-4FD8-8D40-71E0F0FC0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6660BEE-9283-4E24-BA2D-7C7572C5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86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addition to predicting the branch direction, we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also predict the branch target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 indexes into a predictor table; indirect branches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might be problematic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Most common indirect branch: return from a procedure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 be easily handled with a stack of return addresses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A452A3E0-3055-45BA-9910-F5C5504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1CF7E9-75C3-400D-A18B-C533A87B73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942369A-969E-462D-9EBE-54D4942DE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840DEEE-4B7A-47DE-8ACF-35F97492F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7745703-9B07-43DA-BEF0-2279418D6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5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2D3974AA-C995-4FC3-89B5-56DBA77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5E174-D88D-4058-80B6-D6D0A60718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BB7D1721-3511-44FD-B01B-BF27083AD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E40EB53-5741-4923-A59A-E5E9B316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632E50EF-F8C5-463F-87F3-9A3AE7F9B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895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The index is 12 bits wide, so the table has 2^12 saturating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counters.  Each counter is 3 bits wide.  So total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= 3 * 4096 = 12 Kb  or 1.5 KB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E7E9291-8F32-4B9D-BFA8-ECA3066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BC357-A306-49FF-8BE6-39CC783795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CBAB7F09-EE07-4D3C-A57E-9781AB355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8F9471-1946-4C05-AA27-261DC81BB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5351B1F-044A-43D1-B7F8-EBD82651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21A850D-40F7-4BD6-9702-B0FDEFBC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89CD7C-41CA-4745-BA4C-A0E9CFB78A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006F6A7-5E44-4075-97B5-EDD8E4EF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F6EE477-C1B6-4823-9B69-CD2BC4FFF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A5939AD7-02D6-4E51-B33F-1443C03E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Selector = 4K * 2b =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Global = 3b * 2^14 = 48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Local = (12b * 2^8) + (2b * 2^12) = 3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11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= 67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E9695983-BD68-480F-B9B4-F70E82C0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5379C-ED76-4CFA-8380-611D520A92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EA8213C-9F34-4439-8954-A9AD1ED7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04CCD77A-FF49-4089-8CD6-C17E9D41F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CF1882B-6B61-4AD7-AD9A-16925279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bpred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preds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(i=0; i&lt;4; i++)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(j=0; j&lt;8; j++)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6C2392E-54A9-4853-B8B6-DF0E683F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F6FAD-057E-487C-987E-1D479308E1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F823448-AC5D-499F-9D53-15F72D20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4DC3968-828E-467D-81F9-B5CC8C2C4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492AEE2-B220-4E04-AD93-761B07EC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&lt;4;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(j=0; j&lt;8;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A528FA7B-F95C-4456-A3A9-FD19CFD5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021" y="3276600"/>
            <a:ext cx="280076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PC+4:  2/13 = 15%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(2+6+1)/(4+8+1)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9/13 = 69%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(3+7+1)/13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11/13 = 85%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E7348B59-2821-49E2-83F5-1CA444E31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C81A2-FEB9-4826-B221-87FA91670D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CA517FA7-471A-46E4-95E3-43AFE2BA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0D1A82-0ED3-43DE-A64E-620E9164AC5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05C1CD0-9B3A-4161-9443-5BC6C4716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92321CB-1A32-4EFD-A350-095714B27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71E3FCFC-AD95-41F3-BC3A-8B5439A1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199279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for (i=1000; i&gt;0; i--)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x[i] = y[i] * s;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FF0C8FF4-747D-4A0E-BE91-C0831C904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443" y="2007275"/>
            <a:ext cx="5777415" cy="2031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Loop:     L.D         F0, 0(R1)          ; F0 = array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MUL.D    F4, F0, F2        ; multiply scalar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S.D         F4, 0(R2)          ; store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R1, R1,# -8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DADDUI  R2, R2,#-8       ; decrement address pointer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BNE        R1, R3, Loop    ; branch if R1 !=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NOP</a:t>
            </a:r>
          </a:p>
        </p:txBody>
      </p:sp>
      <p:sp>
        <p:nvSpPr>
          <p:cNvPr id="28679" name="Text Box 10">
            <a:extLst>
              <a:ext uri="{FF2B5EF4-FFF2-40B4-BE49-F238E27FC236}">
                <a16:creationId xmlns:a16="http://schemas.microsoft.com/office/drawing/2014/main" id="{6C100D84-38FC-4DB8-BD53-5AEC56C1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24000"/>
            <a:ext cx="13319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Source code</a:t>
            </a:r>
          </a:p>
        </p:txBody>
      </p:sp>
      <p:sp>
        <p:nvSpPr>
          <p:cNvPr id="28680" name="Text Box 11">
            <a:extLst>
              <a:ext uri="{FF2B5EF4-FFF2-40B4-BE49-F238E27FC236}">
                <a16:creationId xmlns:a16="http://schemas.microsoft.com/office/drawing/2014/main" id="{86965DE2-5A54-4E34-872F-404C23E25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1425" y="2743200"/>
            <a:ext cx="15837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code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2569452D-9233-4343-8A6A-D6201B1361E8}"/>
              </a:ext>
            </a:extLst>
          </p:cNvPr>
          <p:cNvSpPr/>
          <p:nvPr/>
        </p:nvSpPr>
        <p:spPr>
          <a:xfrm>
            <a:off x="4953000" y="152400"/>
            <a:ext cx="3581400" cy="16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LD -&gt; any : 1 stall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any: 5 stalls</a:t>
            </a:r>
          </a:p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FPMUL -&gt; ST : 4 stalls</a:t>
            </a:r>
          </a:p>
          <a:p>
            <a:pPr algn="ctr" eaLnBrk="1" hangingPunct="1">
              <a:defRPr/>
            </a:pPr>
            <a:r>
              <a:rPr lang="en-US" sz="18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IntALU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-&gt; BR : 1 stall</a:t>
            </a:r>
          </a:p>
        </p:txBody>
      </p:sp>
      <p:sp>
        <p:nvSpPr>
          <p:cNvPr id="28682" name="Text Box 6">
            <a:extLst>
              <a:ext uri="{FF2B5EF4-FFF2-40B4-BE49-F238E27FC236}">
                <a16:creationId xmlns:a16="http://schemas.microsoft.com/office/drawing/2014/main" id="{838F94B3-97AA-4262-95EB-D4CDDE3EC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4038600"/>
            <a:ext cx="739741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SW pipelined version of the code and does it cause stalls?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Loop:  S.D      F4, 0(R2)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MUL    F4, F0, F2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L.D      F0, 0(R1)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DADDUI R2, R2, #-8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BNE        R1, R3,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DADDUI R1, R1, #-8            There will be no stalls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53C0BB75-519D-483A-A33D-8C4FA433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98188F-75DD-4126-B17A-1E9C7FD194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85987286-5984-40C9-85CE-9570772ED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772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Pipelining Reminders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8C86FCA3-E207-41AB-A43D-F655708D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574FCCB-E46E-4B43-9C76-03203E09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64627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how the store instruction needs an offset in some cases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Easiest to use more register names to avoid artificial dependences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A57D84-1F98-D1A6-E2D2-6F3F40CDC1D9}"/>
              </a:ext>
            </a:extLst>
          </p:cNvPr>
          <p:cNvSpPr txBox="1"/>
          <p:nvPr/>
        </p:nvSpPr>
        <p:spPr>
          <a:xfrm>
            <a:off x="838200" y="3276600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  R1  R1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SD      R1   [ ]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080152-6C52-CB54-8E51-F5FC13BF8D25}"/>
              </a:ext>
            </a:extLst>
          </p:cNvPr>
          <p:cNvSpPr txBox="1"/>
          <p:nvPr/>
        </p:nvSpPr>
        <p:spPr>
          <a:xfrm>
            <a:off x="4343400" y="3276599"/>
            <a:ext cx="2074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SD      R1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  R1  R1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   R1  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F83FBC23-85B2-1A52-1F4B-D1D92CF32E24}"/>
              </a:ext>
            </a:extLst>
          </p:cNvPr>
          <p:cNvSpPr/>
          <p:nvPr/>
        </p:nvSpPr>
        <p:spPr>
          <a:xfrm>
            <a:off x="3200400" y="3733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6915D-E4A4-8098-E763-B7F8A93FF690}"/>
              </a:ext>
            </a:extLst>
          </p:cNvPr>
          <p:cNvSpPr txBox="1"/>
          <p:nvPr/>
        </p:nvSpPr>
        <p:spPr>
          <a:xfrm>
            <a:off x="838200" y="4971872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LD      R1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  R2  R1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SD      R2   [ ]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A1184-D51C-548D-250A-1905341FBB09}"/>
              </a:ext>
            </a:extLst>
          </p:cNvPr>
          <p:cNvSpPr txBox="1"/>
          <p:nvPr/>
        </p:nvSpPr>
        <p:spPr>
          <a:xfrm>
            <a:off x="4343400" y="4971871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SD      R2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  R2  R1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   R1  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BB2852E-C92A-6516-C6A3-48985BDD3DC9}"/>
              </a:ext>
            </a:extLst>
          </p:cNvPr>
          <p:cNvSpPr/>
          <p:nvPr/>
        </p:nvSpPr>
        <p:spPr>
          <a:xfrm>
            <a:off x="3200400" y="5429072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603CEA62-434B-1791-FE01-9174F881B9BD}"/>
              </a:ext>
            </a:extLst>
          </p:cNvPr>
          <p:cNvSpPr/>
          <p:nvPr/>
        </p:nvSpPr>
        <p:spPr>
          <a:xfrm>
            <a:off x="6593722" y="3420069"/>
            <a:ext cx="990600" cy="91338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85B877E6-457F-4E57-8CC1-7452E879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09268-9F21-430C-AEEF-C5BCA3B543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7448FE3F-B369-4A7D-81EC-52CBDE1F4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3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 vs. Dynamic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9F8C1034-CF70-4599-9BD7-3D89C1077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49A1B89F-9611-4DC7-87D3-948CECFB4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94" y="1447800"/>
            <a:ext cx="879837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Predication and speculation are other compiler techniques needed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increase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get high performance with a compiler-based approach,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need support for predication, tables to analyze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dependences, etc.  Plus, scheduling goes haywire if there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are cache misses.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Difficult to achieve the highest performance with a purely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static (compiler-based) approach – it continues to have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highly simple in-order processors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highest performance, dynamic/hardware approaches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most effective, and the compiler can help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such processors too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2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53C0BB75-519D-483A-A33D-8C4FA433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98188F-75DD-4126-B17A-1E9C7FD194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85987286-5984-40C9-85CE-9570772ED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8C86FCA3-E207-41AB-A43D-F655708D3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574FCCB-E46E-4B43-9C76-03203E09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</p:spTree>
    <p:extLst>
      <p:ext uri="{BB962C8B-B14F-4D97-AF65-F5344CB8AC3E}">
        <p14:creationId xmlns:p14="http://schemas.microsoft.com/office/powerpoint/2010/main" val="1796866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8446B8F6-2E09-4ECD-A23C-95ADF8869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ED837F-C4BA-4F30-AA00-BF801F4B7A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C6C6C6D-4FB0-4395-8D66-44C78EE77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289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 of Locality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C9CA3290-A944-43CA-AEEC-072F77CCC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5BE16685-4620-491C-8B40-333B74AA6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3467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Most programs are predictable in terms of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executed and data accessed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90-10 Rule: a program spends 90% of its execution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 in only 10% of the code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a program will shortly re-visit 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a program will shortly visit  X+1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91FA5397-7FCC-491D-8033-EEE5799F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4A737F-7501-44D1-BC9C-4F33E218F9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D394C5ED-4D9C-48A1-B536-D47A1056B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69D59C46-C220-42D4-84E9-58C42B185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862EC417-23E8-4856-BF80-FA59D2BF4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F64D0B25-67A1-44C3-B821-82371C61D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1DDC0424-A942-45ED-B774-40EDD9E2F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2" name="Rectangle 7">
            <a:extLst>
              <a:ext uri="{FF2B5EF4-FFF2-40B4-BE49-F238E27FC236}">
                <a16:creationId xmlns:a16="http://schemas.microsoft.com/office/drawing/2014/main" id="{7974F6AE-B29B-446A-97A7-88FD75067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00AB05FF-9AFB-46D7-8BDA-67F045441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4" name="Rectangle 9">
            <a:extLst>
              <a:ext uri="{FF2B5EF4-FFF2-40B4-BE49-F238E27FC236}">
                <a16:creationId xmlns:a16="http://schemas.microsoft.com/office/drawing/2014/main" id="{B1403655-6643-487B-9228-F2F316ABA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6635" name="Line 10">
            <a:extLst>
              <a:ext uri="{FF2B5EF4-FFF2-40B4-BE49-F238E27FC236}">
                <a16:creationId xmlns:a16="http://schemas.microsoft.com/office/drawing/2014/main" id="{59DD13CF-ECBE-4B3E-8388-F18302A7D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6" name="Rectangle 11">
            <a:extLst>
              <a:ext uri="{FF2B5EF4-FFF2-40B4-BE49-F238E27FC236}">
                <a16:creationId xmlns:a16="http://schemas.microsoft.com/office/drawing/2014/main" id="{A96CB3A4-5DB0-4A94-BB74-C08BBBB6E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E10C00B1-D1CC-444A-9937-8C4A74357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69154D4E-6374-49E5-861D-3FECADAE4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E5162757-AEA8-43E5-BC46-BD851097BD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D3098045-7E33-4DF3-8FEF-8A2C8F2EBC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78BE1CFC-0547-46AF-A5ED-321662549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Line 17">
            <a:extLst>
              <a:ext uri="{FF2B5EF4-FFF2-40B4-BE49-F238E27FC236}">
                <a16:creationId xmlns:a16="http://schemas.microsoft.com/office/drawing/2014/main" id="{1480C7CE-1228-474D-A69D-1FAD4127B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3" name="Text Box 18">
            <a:extLst>
              <a:ext uri="{FF2B5EF4-FFF2-40B4-BE49-F238E27FC236}">
                <a16:creationId xmlns:a16="http://schemas.microsoft.com/office/drawing/2014/main" id="{CE0152DE-212F-41E4-AA9F-E9FE9438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F7CAC8D0-7FE0-4652-ABDA-1B513AA87E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77C141AF-3870-4E09-B246-04E21886A6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A1AD0C20-8F9B-4B8E-A565-E84E9E3BF6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7" name="Text Box 22">
            <a:extLst>
              <a:ext uri="{FF2B5EF4-FFF2-40B4-BE49-F238E27FC236}">
                <a16:creationId xmlns:a16="http://schemas.microsoft.com/office/drawing/2014/main" id="{3628B47D-0B2F-4F57-A11B-C8CE26C33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70873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the 5-stage pipeline, a branch completes in two cycles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If the branch went the wrong way, one incorrect instr is fetched 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One stall cycle per incorrect branch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9BC51B24-F64B-4BF5-AFD3-2754A8B6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5E9F6D-8AF9-46D6-8E13-6905C1763E3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678037CF-0E46-4AA1-9314-15777AA4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AFF37751-776C-4CB9-BD34-A62EAC3D84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4">
            <a:extLst>
              <a:ext uri="{FF2B5EF4-FFF2-40B4-BE49-F238E27FC236}">
                <a16:creationId xmlns:a16="http://schemas.microsoft.com/office/drawing/2014/main" id="{3505FB22-475B-48E0-9A5C-F5505DB85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8678" name="Rectangle 5">
            <a:extLst>
              <a:ext uri="{FF2B5EF4-FFF2-40B4-BE49-F238E27FC236}">
                <a16:creationId xmlns:a16="http://schemas.microsoft.com/office/drawing/2014/main" id="{B46D7069-57D3-4C38-B012-BBC1BA553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6418B341-2536-4EBB-8458-8DCC2E76F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0" name="Rectangle 7">
            <a:extLst>
              <a:ext uri="{FF2B5EF4-FFF2-40B4-BE49-F238E27FC236}">
                <a16:creationId xmlns:a16="http://schemas.microsoft.com/office/drawing/2014/main" id="{FDEE6502-E2F8-413A-BC17-795AEE5D5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FDCD5341-D887-4D1F-ACB1-D0AE0A3BD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2" name="Rectangle 9">
            <a:extLst>
              <a:ext uri="{FF2B5EF4-FFF2-40B4-BE49-F238E27FC236}">
                <a16:creationId xmlns:a16="http://schemas.microsoft.com/office/drawing/2014/main" id="{9454CDBE-AFEA-4CC0-8F3B-1D805F7F2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06060D24-568E-4A51-A44A-A4A00CCF3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4" name="Rectangle 11">
            <a:extLst>
              <a:ext uri="{FF2B5EF4-FFF2-40B4-BE49-F238E27FC236}">
                <a16:creationId xmlns:a16="http://schemas.microsoft.com/office/drawing/2014/main" id="{AC3FF8C7-49C5-4FD6-9BFF-1D0E19C1B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77B27E7-AA9F-4C43-90B3-E842A3BED1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36DB9EDD-A07B-4EB9-AC76-CCD4A495F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9B9E8411-A7E2-42FF-BDBF-5A8C91A5C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0509A0DA-37E6-4854-8EE9-82F8D1D9EC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89" name="Line 16">
            <a:extLst>
              <a:ext uri="{FF2B5EF4-FFF2-40B4-BE49-F238E27FC236}">
                <a16:creationId xmlns:a16="http://schemas.microsoft.com/office/drawing/2014/main" id="{1D5497E3-849E-493C-89DE-D6A80CE5F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6F81B737-239B-4461-86DE-19C927322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70873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 the 5-stage pipeline, a branch completes in two cycles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If the branch went the wrong way, one incorrect instr is fetched 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One stall cycle per incorrect branch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1" name="Rectangle 18">
            <a:extLst>
              <a:ext uri="{FF2B5EF4-FFF2-40B4-BE49-F238E27FC236}">
                <a16:creationId xmlns:a16="http://schemas.microsoft.com/office/drawing/2014/main" id="{B792E329-0FDC-49E6-8BB9-3035F13D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88DD7A6C-5E05-498A-824D-4045D0742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E78FEB2A-7FA2-4A61-A0E0-16A86F0838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26B5BC0A-EA97-4DBE-A662-E1A6A1E800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24D8916-3EAD-4D01-B98F-26B8C5EE8E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ADF17F-855A-44A9-93B5-EF8E8EACD4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1E4331-1C13-446E-BA19-D953C77F50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199E23-E5B2-4E78-8D1E-0EE5BAEE22FF}">
  <ds:schemaRefs>
    <ds:schemaRef ds:uri="http://purl.org/dc/elements/1.1/"/>
    <ds:schemaRef ds:uri="http://schemas.microsoft.com/office/2006/metadata/properties"/>
    <ds:schemaRef ds:uri="63cf9198-fc12-416c-a16e-db6e942c09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45194</TotalTime>
  <Words>2252</Words>
  <Application>Microsoft Office PowerPoint</Application>
  <PresentationFormat>On-screen Show (4:3)</PresentationFormat>
  <Paragraphs>417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276</cp:revision>
  <dcterms:created xsi:type="dcterms:W3CDTF">2002-09-20T18:19:18Z</dcterms:created>
  <dcterms:modified xsi:type="dcterms:W3CDTF">2022-09-23T16:48:35Z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