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12" r:id="rId2"/>
    <p:sldId id="529" r:id="rId3"/>
    <p:sldId id="384" r:id="rId4"/>
    <p:sldId id="385" r:id="rId5"/>
    <p:sldId id="415" r:id="rId6"/>
    <p:sldId id="363" r:id="rId7"/>
    <p:sldId id="364" r:id="rId8"/>
    <p:sldId id="527" r:id="rId9"/>
    <p:sldId id="399" r:id="rId10"/>
    <p:sldId id="401" r:id="rId11"/>
    <p:sldId id="386" r:id="rId12"/>
    <p:sldId id="523" r:id="rId13"/>
    <p:sldId id="528" r:id="rId14"/>
    <p:sldId id="400" r:id="rId15"/>
    <p:sldId id="405" r:id="rId16"/>
    <p:sldId id="500" r:id="rId17"/>
    <p:sldId id="526" r:id="rId18"/>
    <p:sldId id="464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00"/>
    <a:srgbClr val="FF9900"/>
    <a:srgbClr val="FFFF00"/>
    <a:srgbClr val="66CCFF"/>
    <a:srgbClr val="0099FF"/>
    <a:srgbClr val="00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 varScale="1">
        <p:scale>
          <a:sx n="65" d="100"/>
          <a:sy n="65" d="100"/>
        </p:scale>
        <p:origin x="1323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>
            <a:extLst>
              <a:ext uri="{FF2B5EF4-FFF2-40B4-BE49-F238E27FC236}">
                <a16:creationId xmlns:a16="http://schemas.microsoft.com/office/drawing/2014/main" id="{0F6E0A4B-3836-47A5-BEB1-657CE468B7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0195" name="Rectangle 3">
            <a:extLst>
              <a:ext uri="{FF2B5EF4-FFF2-40B4-BE49-F238E27FC236}">
                <a16:creationId xmlns:a16="http://schemas.microsoft.com/office/drawing/2014/main" id="{F5B65060-7DD2-4FC6-B73D-03E8843AD74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3B5ED22-B657-4A26-9F53-1EB629D2EF9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0197" name="Rectangle 5">
            <a:extLst>
              <a:ext uri="{FF2B5EF4-FFF2-40B4-BE49-F238E27FC236}">
                <a16:creationId xmlns:a16="http://schemas.microsoft.com/office/drawing/2014/main" id="{7CB2046E-3368-4A6D-846D-39B62805905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20198" name="Rectangle 6">
            <a:extLst>
              <a:ext uri="{FF2B5EF4-FFF2-40B4-BE49-F238E27FC236}">
                <a16:creationId xmlns:a16="http://schemas.microsoft.com/office/drawing/2014/main" id="{7D5A92DB-601D-4DEC-9230-DB5CAA5664C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0199" name="Rectangle 7">
            <a:extLst>
              <a:ext uri="{FF2B5EF4-FFF2-40B4-BE49-F238E27FC236}">
                <a16:creationId xmlns:a16="http://schemas.microsoft.com/office/drawing/2014/main" id="{FCA75711-AD17-48F6-A8EF-04FE98A030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F33378B-60C8-476F-BDA7-77D3FDE8D5D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DB0049DD-1096-45D3-892A-148AD82D72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220173B-985B-4CA1-8EDA-B160AAF92538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2AFA0C0E-5AD3-4FD0-85A0-4FA7C460F5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F3E872D1-FAD5-4B12-AAF8-702A1CA1F8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4250F48D-9E25-4464-9E6B-E2CB76A335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B2CF0F7-CE53-49AE-B04A-F78B2BFD2B5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23F1B182-6885-4C08-B5C8-C6AB8B474B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1D29DA56-9144-42AF-8C27-FA37BAC13E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998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799D2C2-86A9-4CDA-B1A2-8E64D9822A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38C48AE-6150-42A4-9FBE-CA2169800620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8E367976-0D88-4A16-943E-048C01EE1F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9B60770E-E58F-4331-8E2A-8261FA3D27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60E4B46-F725-4009-9CBD-6241CF7C2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02D9D3-E85D-4902-9878-DD8757E19DE7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9B3858A7-0282-401A-8295-6957CDE399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697A003B-6DD1-4283-8659-2F170D42C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60E4B46-F725-4009-9CBD-6241CF7C2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02D9D3-E85D-4902-9878-DD8757E19DE7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9B3858A7-0282-401A-8295-6957CDE399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697A003B-6DD1-4283-8659-2F170D42C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280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5AE1B491-10C4-4AB9-A65F-6BE6A7BDF1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C42C4F4-178A-4B22-A3F9-4C37BE75D51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EEBD8685-156E-456D-98FB-94DFCE01B6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F5090E63-2DEF-4E92-ABCE-A973C1112A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1CC0E5D8-2FF3-4667-9CAF-96FC79B3FC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277CA04-4FDD-4911-B8E5-59A5A789F178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7ADE663A-6A3A-45D2-962A-B2242FFFB9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F0D2E44A-0F18-420E-A66A-88566BBEE5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4E36073B-6023-4CB4-94CC-35E4CF4DC9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15A190-23AF-469D-AD69-4C9D7182CF6E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83B33F1C-A409-44B9-AEC5-98EC829970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3185FECB-CDDB-446F-93AA-3D52F30766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8C5680AD-570D-49F2-BCB4-9E4F7DC0F1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EF5FD5-B940-410D-A58B-F0C9CF135A09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DE67B842-E841-4316-9905-E4A19800EF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20F6AFD0-82C6-4B48-8DA7-480F11DBE5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489A82F4-B139-4A62-91EF-4DFB240D5B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13E11AB-CE29-4D66-9E2A-DC1D310ABCD9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30DF2373-7E3F-4A18-B946-392DAAE0DC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96B97268-8FBB-475A-A8C9-945BA51562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DB0049DD-1096-45D3-892A-148AD82D72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220173B-985B-4CA1-8EDA-B160AAF92538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2AFA0C0E-5AD3-4FD0-85A0-4FA7C460F5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F3E872D1-FAD5-4B12-AAF8-702A1CA1F8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007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D34BBEE0-F67A-4591-A332-2F8DE8190A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079CC04-503A-4289-855F-8416D81982E9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4E66BCCC-8030-4F87-99B0-63490B65D6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E6D0EC94-5A6B-4F75-AA54-C5E1237106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47F21DB9-3DD4-4DCD-9A0E-8D174C2A62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E2583AD-0427-48A5-BC61-8B3FF7AAF29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8B66B9EB-D4CB-4260-AFA8-48F775A3D7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3AAFCF0E-38E2-4021-A4C0-50956408AE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B3C1B251-09D3-4EBF-A682-19CA5B490B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DCC9AA0-195B-434C-ADDC-F2CCC686E910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EF691BB5-4D86-47F5-9142-3E3C66229D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DCDC8487-D1CC-4A70-B7EB-4380038E3C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B1447866-2680-4777-B781-895E9D39E9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6A696F2-E0BD-474F-AA78-BF088A299DF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FCD49A35-B094-4CC4-8D6B-DE1AF02989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169BD4A8-48F4-4EBB-94D7-0311CF9E68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9FFE93AB-1FA6-4933-863B-C05F053910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1D82101-E96A-4035-8059-E149466B70E9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9870EDDF-86D4-459D-A4DC-D687C35A24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AAB3DBA-135D-4E99-94ED-CFD506E4F6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EE07C076-EE2D-4BF4-BA1A-DB8257AFA3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54C887-8EFA-4AC9-9635-80BA77A3A155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97807F1F-D220-4625-BBD2-B59FCD0CCE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46A12440-56D3-4C2C-8D89-0F058441A0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111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EB6B4580-B7C6-4F7B-93B1-E2A8714D2F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248D3B8-A484-431A-919F-CBDCD0B8A38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D2430B56-2CC3-4B88-A00C-2D8AFB85B8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5CC2FCE6-AECC-475C-A0D7-C512D21BF5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723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A861E8-79EC-4ECF-9F64-F1BD2B7C5B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6AADBD-1F11-49EE-B312-7C5F0D1711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3B52A6-F7DF-41E3-A645-5C2A8276DB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CBF7E9-11AC-4FED-8B4F-C9FCDE7F7C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00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A14FFC-CE03-44A9-9B06-E75F12FCDF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C8C2BD-06DA-48D0-B2A9-E42D9D1D83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7BCC31-D1A9-4462-838D-A06D5DCABB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70E50-A702-4418-A83B-11F68DD760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01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5AEAF7-4BE8-4D85-B1B5-EE75B6ACFE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DD80E3-A6CF-46AD-B05D-5F2F802CA1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1CD5A3-DCAE-49D8-9A7F-59368DD6D9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A1E69B-9484-4BCF-918F-7A6533363E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69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461FDC-F666-4BC7-8A65-370A835162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28E0F2-0993-4E17-BF5F-B3A79B1553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7A7BE8-95E3-4CEB-9B00-C4F9F257D1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7D1852-7CFB-450A-989D-45C11A63E4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412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23849E-F589-4404-99FB-24924EFE9A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1A21BD-8FB1-4514-9A39-D3472EF84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0C3386-DB59-4226-8169-CD5A5137CF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450BED-E96B-43ED-B127-8B30C8899C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077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928C60-BD15-4E23-948C-97AE7499CD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3737FE-5D51-4AD4-B3DF-A0492C0C34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34D774-8C46-496F-BC1A-FDE0C463B5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462B1F-4054-4737-AD76-4EA59A7135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9672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3E11C1C-1AAE-4890-800C-616D83C156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2674040-FDB8-4EEC-A59F-E23B4C4BBF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136F7C0-CD7F-42A7-BF09-E7B32D43CB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558135-6342-4DED-99F5-454A2382BF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119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C92C12F-87C2-485B-8DA1-DF8B6FD05C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515FCE1-2F5C-4AAF-8A78-019D40773F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8FE1C4C-D12C-433A-8328-41C9519F86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58BD78-E778-4D3B-BB26-77B9B63629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27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C93E4AD-4475-46F4-9770-FB3A1DF4F5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3CED684-CABF-40D2-972A-651209991B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A82D2EA-3B37-422B-8E01-5908DDCF5B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C1B06F-0131-419F-B98B-DEB4FCB720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176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13802E-9938-4877-A6D2-04AE27A381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73AB3B-E0A6-4E3B-8F07-C36414620C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C92925-AB04-4868-80D5-0B8E072122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A397C6-67CC-4203-A21D-0EA935D201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714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87A2A4-9269-4904-A019-17221550B8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8DBCAC-EECE-4F2A-B91D-EAC206BCF5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B4DAFB-24F8-4469-B3B8-66905F50A1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4C3924-DDAE-4CB6-B227-1007EABCD5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653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B2D897E-A94D-4C16-9835-CC7F73254E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05D8862-8DA3-4CF0-8AC5-204D3C1AF6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707A322-D1FA-47C9-A290-19178E148CC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C43C57B-F9AC-47A9-8643-0064D450248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3553E62-070E-400D-B92C-B1B339B12EF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fld id="{54E4D52B-AC93-4A77-B2AA-DF0251B4A3E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>
            <a:extLst>
              <a:ext uri="{FF2B5EF4-FFF2-40B4-BE49-F238E27FC236}">
                <a16:creationId xmlns:a16="http://schemas.microsoft.com/office/drawing/2014/main" id="{F73224FD-6F70-4108-B373-349E76ED6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BD6380-28AC-483D-B611-930761944ED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3077" name="Text Box 2">
            <a:extLst>
              <a:ext uri="{FF2B5EF4-FFF2-40B4-BE49-F238E27FC236}">
                <a16:creationId xmlns:a16="http://schemas.microsoft.com/office/drawing/2014/main" id="{93833BD2-EF08-4C30-8534-618C0858A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3823" y="1752600"/>
            <a:ext cx="611635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CS/EE 6810: Computer Architecture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Fall 2022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Rajeev Balasubramonian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Mon/Wed 1:25pm - 2:45pm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>
            <a:extLst>
              <a:ext uri="{FF2B5EF4-FFF2-40B4-BE49-F238E27FC236}">
                <a16:creationId xmlns:a16="http://schemas.microsoft.com/office/drawing/2014/main" id="{937C5517-2BD2-447B-83DE-F774A6291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0F39E1-49F3-484F-8AF3-F12E6734DC2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23555" name="Text Box 2">
            <a:extLst>
              <a:ext uri="{FF2B5EF4-FFF2-40B4-BE49-F238E27FC236}">
                <a16:creationId xmlns:a16="http://schemas.microsoft.com/office/drawing/2014/main" id="{02816CFF-2D52-49AB-9DE4-80D50E238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547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Helps Performance?</a:t>
            </a:r>
          </a:p>
        </p:txBody>
      </p:sp>
      <p:sp>
        <p:nvSpPr>
          <p:cNvPr id="23556" name="Line 3">
            <a:extLst>
              <a:ext uri="{FF2B5EF4-FFF2-40B4-BE49-F238E27FC236}">
                <a16:creationId xmlns:a16="http://schemas.microsoft.com/office/drawing/2014/main" id="{3510EF83-5B6B-4B6F-9AC8-E005D6AEB0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Text Box 4">
            <a:extLst>
              <a:ext uri="{FF2B5EF4-FFF2-40B4-BE49-F238E27FC236}">
                <a16:creationId xmlns:a16="http://schemas.microsoft.com/office/drawing/2014/main" id="{D2D2D0B9-F01E-46AE-B210-A1ABE5861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826514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 a clock cycle, can do more work  --  since transistors are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faster, transistors are more energy-efficient, and there’s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more of them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Better architectures: finding more parallelism in one thread,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better branch prediction, better cache policies, better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memory organizations, more thread-level parallelism,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moving computations to memory, accelerating some kernels, …</a:t>
            </a:r>
          </a:p>
        </p:txBody>
      </p:sp>
    </p:spTree>
    <p:extLst>
      <p:ext uri="{BB962C8B-B14F-4D97-AF65-F5344CB8AC3E}">
        <p14:creationId xmlns:p14="http://schemas.microsoft.com/office/powerpoint/2010/main" val="3683649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>
            <a:extLst>
              <a:ext uri="{FF2B5EF4-FFF2-40B4-BE49-F238E27FC236}">
                <a16:creationId xmlns:a16="http://schemas.microsoft.com/office/drawing/2014/main" id="{21163086-77C0-470D-A846-0AC943ADE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925908-EFA0-4983-9BD2-3DEDDDA7C35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5363" name="Text Box 2">
            <a:extLst>
              <a:ext uri="{FF2B5EF4-FFF2-40B4-BE49-F238E27FC236}">
                <a16:creationId xmlns:a16="http://schemas.microsoft.com/office/drawing/2014/main" id="{B2D46C6D-A5FB-4D7F-AEB1-8C76E8DB1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5639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Points to Note</a:t>
            </a:r>
          </a:p>
        </p:txBody>
      </p:sp>
      <p:sp>
        <p:nvSpPr>
          <p:cNvPr id="15364" name="Line 3">
            <a:extLst>
              <a:ext uri="{FF2B5EF4-FFF2-40B4-BE49-F238E27FC236}">
                <a16:creationId xmlns:a16="http://schemas.microsoft.com/office/drawing/2014/main" id="{D3F503E2-C5C2-483B-B6EC-D694B6CDA20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Text Box 4">
            <a:extLst>
              <a:ext uri="{FF2B5EF4-FFF2-40B4-BE49-F238E27FC236}">
                <a16:creationId xmlns:a16="http://schemas.microsoft.com/office/drawing/2014/main" id="{195B9A06-CD67-4243-B7CA-82F462EF7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815723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The 52% growth per year is because of faster clock speeds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and architectural innovations  (led to 25x higher speed)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Clock speed increases have dropped to 1% per year in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recent years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The 22% growth includes the parallelization from multiple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cores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Moore’s Law: transistors on a chip double every 18-24 months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79F68CB-0DAA-42FB-B0D3-752D0148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3B22E-4480-4C4B-AB71-829C798BC118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9BFD45C6-AFDB-4CFD-A3CE-9A986C396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4892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Impact</a:t>
            </a:r>
          </a:p>
        </p:txBody>
      </p:sp>
      <p:sp>
        <p:nvSpPr>
          <p:cNvPr id="26628" name="Line 3">
            <a:extLst>
              <a:ext uri="{FF2B5EF4-FFF2-40B4-BE49-F238E27FC236}">
                <a16:creationId xmlns:a16="http://schemas.microsoft.com/office/drawing/2014/main" id="{16913447-9012-4BA2-8325-B2856D3F94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9F2E3DE9-FA3E-4E9D-8980-C90DAC908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676400"/>
            <a:ext cx="738747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Dynamic Power proportional to activity x C x V</a:t>
            </a:r>
            <a:r>
              <a:rPr lang="en-US" altLang="en-U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x f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Power wall: fancy cooling required beyond ~150W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Increasing frequency led to power wall in early 2000s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Frequency has stagnated since then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End of voltage (Dennard) scaling in early 2010s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Has led to dark silicon and dim silicon (occasional turbo)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79F68CB-0DAA-42FB-B0D3-752D0148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3B22E-4480-4C4B-AB71-829C798BC118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9BFD45C6-AFDB-4CFD-A3CE-9A986C396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2098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 Stagnation</a:t>
            </a:r>
          </a:p>
        </p:txBody>
      </p:sp>
      <p:sp>
        <p:nvSpPr>
          <p:cNvPr id="26628" name="Line 3">
            <a:extLst>
              <a:ext uri="{FF2B5EF4-FFF2-40B4-BE49-F238E27FC236}">
                <a16:creationId xmlns:a16="http://schemas.microsoft.com/office/drawing/2014/main" id="{16913447-9012-4BA2-8325-B2856D3F94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9F2E3DE9-FA3E-4E9D-8980-C90DAC908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1767155"/>
            <a:ext cx="792858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Running out of ideas to improve single thread performance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Power wall makes it harder to add complex features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Power wall makes it harder to increase frequency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Transistor count will stagnate shortly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Additional performance provided by: more cores, occasional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spikes in frequency, accelerators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265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id="{B339B91A-C31F-478F-9C47-694FA8EE2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193203-D64A-4DD6-BF86-930D4F295D3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17411" name="Text Box 2">
            <a:extLst>
              <a:ext uri="{FF2B5EF4-FFF2-40B4-BE49-F238E27FC236}">
                <a16:creationId xmlns:a16="http://schemas.microsoft.com/office/drawing/2014/main" id="{9FBCBC8B-42B3-4CA3-BB8F-94881221C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8453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Clock Speed Increases</a:t>
            </a:r>
          </a:p>
        </p:txBody>
      </p:sp>
      <p:sp>
        <p:nvSpPr>
          <p:cNvPr id="17412" name="Line 3">
            <a:extLst>
              <a:ext uri="{FF2B5EF4-FFF2-40B4-BE49-F238E27FC236}">
                <a16:creationId xmlns:a16="http://schemas.microsoft.com/office/drawing/2014/main" id="{40E040E6-A52B-4668-B26D-6BA8BE20BF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413" name="Picture 2">
            <a:extLst>
              <a:ext uri="{FF2B5EF4-FFF2-40B4-BE49-F238E27FC236}">
                <a16:creationId xmlns:a16="http://schemas.microsoft.com/office/drawing/2014/main" id="{E224D085-1505-427E-B67E-F8C08474E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737475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6">
            <a:extLst>
              <a:ext uri="{FF2B5EF4-FFF2-40B4-BE49-F238E27FC236}">
                <a16:creationId xmlns:a16="http://schemas.microsoft.com/office/drawing/2014/main" id="{6F6734A9-627D-49AA-BB60-83614233D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6324600"/>
            <a:ext cx="2198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Source: H&amp;P textbook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598363B9-74E6-41D9-8892-81890588E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90E9ED-387D-4F3D-A5EB-F9167503639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9459" name="Text Box 2">
            <a:extLst>
              <a:ext uri="{FF2B5EF4-FFF2-40B4-BE49-F238E27FC236}">
                <a16:creationId xmlns:a16="http://schemas.microsoft.com/office/drawing/2014/main" id="{D4402DBE-D46F-45D1-BFFD-B5AC4BBF6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2223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Recent Microprocessor Trends</a:t>
            </a:r>
          </a:p>
        </p:txBody>
      </p:sp>
      <p:sp>
        <p:nvSpPr>
          <p:cNvPr id="19460" name="Line 3">
            <a:extLst>
              <a:ext uri="{FF2B5EF4-FFF2-40B4-BE49-F238E27FC236}">
                <a16:creationId xmlns:a16="http://schemas.microsoft.com/office/drawing/2014/main" id="{A59AD685-5A7E-471A-B12B-7621A313DA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Text Box 4">
            <a:extLst>
              <a:ext uri="{FF2B5EF4-FFF2-40B4-BE49-F238E27FC236}">
                <a16:creationId xmlns:a16="http://schemas.microsoft.com/office/drawing/2014/main" id="{F7B7F5B2-2E3A-491E-ADC5-47CAC23BD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700" y="5499100"/>
            <a:ext cx="7056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 2004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7802693-538D-4E58-BB2B-7290CC6428CB}"/>
              </a:ext>
            </a:extLst>
          </p:cNvPr>
          <p:cNvCxnSpPr/>
          <p:nvPr/>
        </p:nvCxnSpPr>
        <p:spPr>
          <a:xfrm>
            <a:off x="1339850" y="5346700"/>
            <a:ext cx="4724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7DFB04A-39B9-4028-99F3-EDFE72F2AB94}"/>
              </a:ext>
            </a:extLst>
          </p:cNvPr>
          <p:cNvCxnSpPr/>
          <p:nvPr/>
        </p:nvCxnSpPr>
        <p:spPr>
          <a:xfrm flipV="1">
            <a:off x="1339850" y="2070100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569AE22-5BA7-4987-B035-A3ADC241A1B6}"/>
              </a:ext>
            </a:extLst>
          </p:cNvPr>
          <p:cNvCxnSpPr/>
          <p:nvPr/>
        </p:nvCxnSpPr>
        <p:spPr>
          <a:xfrm flipV="1">
            <a:off x="1822450" y="1958975"/>
            <a:ext cx="3200400" cy="1524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3891F3B-6D3F-4988-A247-8AD8BAAB8B76}"/>
              </a:ext>
            </a:extLst>
          </p:cNvPr>
          <p:cNvCxnSpPr/>
          <p:nvPr/>
        </p:nvCxnSpPr>
        <p:spPr>
          <a:xfrm flipV="1">
            <a:off x="1839913" y="2416175"/>
            <a:ext cx="3200400" cy="1524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D80F1F4-0558-4C67-BE85-CACBB858D69A}"/>
              </a:ext>
            </a:extLst>
          </p:cNvPr>
          <p:cNvCxnSpPr/>
          <p:nvPr/>
        </p:nvCxnSpPr>
        <p:spPr>
          <a:xfrm flipV="1">
            <a:off x="1825625" y="3368675"/>
            <a:ext cx="3214688" cy="10287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AA2A52A-4301-4828-BD76-B85BF8FE9A10}"/>
              </a:ext>
            </a:extLst>
          </p:cNvPr>
          <p:cNvCxnSpPr/>
          <p:nvPr/>
        </p:nvCxnSpPr>
        <p:spPr>
          <a:xfrm flipV="1">
            <a:off x="1822450" y="4225925"/>
            <a:ext cx="3217863" cy="5143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7022201-FBA7-43FC-AC78-BB4389C03AEA}"/>
              </a:ext>
            </a:extLst>
          </p:cNvPr>
          <p:cNvCxnSpPr/>
          <p:nvPr/>
        </p:nvCxnSpPr>
        <p:spPr>
          <a:xfrm flipV="1">
            <a:off x="1847850" y="4740275"/>
            <a:ext cx="3217863" cy="4095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9" name="Text Box 4">
            <a:extLst>
              <a:ext uri="{FF2B5EF4-FFF2-40B4-BE49-F238E27FC236}">
                <a16:creationId xmlns:a16="http://schemas.microsoft.com/office/drawing/2014/main" id="{3D2D6A24-24F1-4614-AA20-797274F77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5529263"/>
            <a:ext cx="7056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 2010</a:t>
            </a:r>
          </a:p>
        </p:txBody>
      </p:sp>
      <p:sp>
        <p:nvSpPr>
          <p:cNvPr id="19470" name="Text Box 4">
            <a:extLst>
              <a:ext uri="{FF2B5EF4-FFF2-40B4-BE49-F238E27FC236}">
                <a16:creationId xmlns:a16="http://schemas.microsoft.com/office/drawing/2014/main" id="{3E8F1B2F-A5B4-435B-94DB-106294C43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100" y="6315075"/>
            <a:ext cx="32238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Source: Micron University Symp.</a:t>
            </a:r>
          </a:p>
        </p:txBody>
      </p:sp>
      <p:sp>
        <p:nvSpPr>
          <p:cNvPr id="19471" name="Text Box 4">
            <a:extLst>
              <a:ext uri="{FF2B5EF4-FFF2-40B4-BE49-F238E27FC236}">
                <a16:creationId xmlns:a16="http://schemas.microsoft.com/office/drawing/2014/main" id="{11022FB3-E962-497B-9C4C-B1CC15E05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313" y="1685925"/>
            <a:ext cx="24094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Transistors: 1.43x / year</a:t>
            </a:r>
          </a:p>
        </p:txBody>
      </p:sp>
      <p:sp>
        <p:nvSpPr>
          <p:cNvPr id="19472" name="Text Box 4">
            <a:extLst>
              <a:ext uri="{FF2B5EF4-FFF2-40B4-BE49-F238E27FC236}">
                <a16:creationId xmlns:a16="http://schemas.microsoft.com/office/drawing/2014/main" id="{A37C5E4B-8A71-4580-86E4-1CF1AA86A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9050" y="2230438"/>
            <a:ext cx="16868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Cores: 1.2 - 1.4x</a:t>
            </a:r>
          </a:p>
        </p:txBody>
      </p:sp>
      <p:sp>
        <p:nvSpPr>
          <p:cNvPr id="19473" name="Text Box 4">
            <a:extLst>
              <a:ext uri="{FF2B5EF4-FFF2-40B4-BE49-F238E27FC236}">
                <a16:creationId xmlns:a16="http://schemas.microsoft.com/office/drawing/2014/main" id="{CC6BC1F6-F2E4-4DDD-A7B0-7E32043A2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9050" y="3182938"/>
            <a:ext cx="20154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Performance: 1.15x</a:t>
            </a:r>
          </a:p>
        </p:txBody>
      </p:sp>
      <p:sp>
        <p:nvSpPr>
          <p:cNvPr id="19474" name="Text Box 4">
            <a:extLst>
              <a:ext uri="{FF2B5EF4-FFF2-40B4-BE49-F238E27FC236}">
                <a16:creationId xmlns:a16="http://schemas.microsoft.com/office/drawing/2014/main" id="{D124CDF7-400C-4BB8-B992-240BDFD82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9050" y="4027488"/>
            <a:ext cx="1789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Frequency: 1.05x</a:t>
            </a:r>
          </a:p>
        </p:txBody>
      </p:sp>
      <p:sp>
        <p:nvSpPr>
          <p:cNvPr id="19475" name="Text Box 4">
            <a:extLst>
              <a:ext uri="{FF2B5EF4-FFF2-40B4-BE49-F238E27FC236}">
                <a16:creationId xmlns:a16="http://schemas.microsoft.com/office/drawing/2014/main" id="{13EA9A5B-4088-45B8-8D9A-B32231C99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9050" y="4554538"/>
            <a:ext cx="1401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Power: 1.04x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F69E9B2-4B72-40DE-9CC1-E9FB892B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C7BF2-1255-4F42-9360-0A9ADDB1FE50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D7B42280-EA95-421B-AF59-21B3C1679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1136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Diverse Platforms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4AE25106-2141-4520-9782-ACCBAB691F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49" name="Picture 2" descr="http://www.extremetech.com/wp-content/uploads/2013/12/Google-Datacenter.jpg">
            <a:extLst>
              <a:ext uri="{FF2B5EF4-FFF2-40B4-BE49-F238E27FC236}">
                <a16:creationId xmlns:a16="http://schemas.microsoft.com/office/drawing/2014/main" id="{292CF035-FBD7-4496-9F50-7A4DA3B2C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341438"/>
            <a:ext cx="4614862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http://images.anandtech.com/doci/4971/4S-5173.jpg">
            <a:extLst>
              <a:ext uri="{FF2B5EF4-FFF2-40B4-BE49-F238E27FC236}">
                <a16:creationId xmlns:a16="http://schemas.microsoft.com/office/drawing/2014/main" id="{8B3F1807-2B5F-403C-9C10-40C5BF3D5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41438"/>
            <a:ext cx="3860800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Image result for uber self driving car">
            <a:extLst>
              <a:ext uri="{FF2B5EF4-FFF2-40B4-BE49-F238E27FC236}">
                <a16:creationId xmlns:a16="http://schemas.microsoft.com/office/drawing/2014/main" id="{2D3BF8C0-DA85-457D-8E03-47E329702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62400"/>
            <a:ext cx="4816475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Box 1">
            <a:extLst>
              <a:ext uri="{FF2B5EF4-FFF2-40B4-BE49-F238E27FC236}">
                <a16:creationId xmlns:a16="http://schemas.microsoft.com/office/drawing/2014/main" id="{2A75E0B4-BE74-43EB-91FB-9EBAC7138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602413"/>
            <a:ext cx="29797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alibri" panose="020F0502020204030204" pitchFamily="34" charset="0"/>
                <a:cs typeface="Calibri" panose="020F0502020204030204" pitchFamily="34" charset="0"/>
              </a:rPr>
              <a:t>Image credits: uber, extremetech, anandtech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F69E9B2-4B72-40DE-9CC1-E9FB892B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7DEEB-0F66-4BCB-8BB3-0AA6C7CDF857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BE05C245-1C65-471A-841A-1EB9AEFDD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8006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Design Concerns</a:t>
            </a:r>
          </a:p>
        </p:txBody>
      </p:sp>
      <p:sp>
        <p:nvSpPr>
          <p:cNvPr id="8196" name="Line 3">
            <a:extLst>
              <a:ext uri="{FF2B5EF4-FFF2-40B4-BE49-F238E27FC236}">
                <a16:creationId xmlns:a16="http://schemas.microsoft.com/office/drawing/2014/main" id="{1A847CB7-F860-4DDB-9BEA-FB3A1320E1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TextBox 1">
            <a:extLst>
              <a:ext uri="{FF2B5EF4-FFF2-40B4-BE49-F238E27FC236}">
                <a16:creationId xmlns:a16="http://schemas.microsoft.com/office/drawing/2014/main" id="{6C2CD685-4F7D-4A66-9C1D-CB46EBD5E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602413"/>
            <a:ext cx="1636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alibri" panose="020F0502020204030204" pitchFamily="34" charset="0"/>
                <a:cs typeface="Calibri" panose="020F0502020204030204" pitchFamily="34" charset="0"/>
              </a:rPr>
              <a:t>Image credits: gizmodo</a:t>
            </a:r>
          </a:p>
        </p:txBody>
      </p:sp>
      <p:pic>
        <p:nvPicPr>
          <p:cNvPr id="8198" name="Picture 4" descr="Image result for meltdown">
            <a:extLst>
              <a:ext uri="{FF2B5EF4-FFF2-40B4-BE49-F238E27FC236}">
                <a16:creationId xmlns:a16="http://schemas.microsoft.com/office/drawing/2014/main" id="{44606B9F-7D9B-4F05-8411-A66BE2F18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35113"/>
            <a:ext cx="7699375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>
            <a:extLst>
              <a:ext uri="{FF2B5EF4-FFF2-40B4-BE49-F238E27FC236}">
                <a16:creationId xmlns:a16="http://schemas.microsoft.com/office/drawing/2014/main" id="{18B93A54-2DA5-4684-9367-09ACCDE8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E153EC-0AC4-40AD-B57E-9D069F7AD51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5123" name="Text Box 2">
            <a:extLst>
              <a:ext uri="{FF2B5EF4-FFF2-40B4-BE49-F238E27FC236}">
                <a16:creationId xmlns:a16="http://schemas.microsoft.com/office/drawing/2014/main" id="{AB1AE8FD-37ED-479C-A7F3-6E7D18208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2064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Are We Headed?</a:t>
            </a:r>
          </a:p>
        </p:txBody>
      </p:sp>
      <p:sp>
        <p:nvSpPr>
          <p:cNvPr id="5124" name="Line 3">
            <a:extLst>
              <a:ext uri="{FF2B5EF4-FFF2-40B4-BE49-F238E27FC236}">
                <a16:creationId xmlns:a16="http://schemas.microsoft.com/office/drawing/2014/main" id="{F3229D7E-10B1-40AB-B0BC-01B796B1BF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Text Box 4">
            <a:extLst>
              <a:ext uri="{FF2B5EF4-FFF2-40B4-BE49-F238E27FC236}">
                <a16:creationId xmlns:a16="http://schemas.microsoft.com/office/drawing/2014/main" id="{2EF3F398-B10E-4645-A711-904F2D748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786" y="1325782"/>
            <a:ext cx="8313814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Modern trends: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Clock speed improvements are slowing (power constraints)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Difficult to further optimize a single core for performance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Multi-cores: each new processor generation will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accommodate more cores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Need better programming models and efficient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execution for multi-threaded applications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Need better memory hierarchies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Need greater energy efficiency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Dark silicon, accelerators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Reduced data movement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Emergence of new metrics: security, reliability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Emergence of new workloads: ML, graphs, genomics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>
            <a:extLst>
              <a:ext uri="{FF2B5EF4-FFF2-40B4-BE49-F238E27FC236}">
                <a16:creationId xmlns:a16="http://schemas.microsoft.com/office/drawing/2014/main" id="{F73224FD-6F70-4108-B373-349E76ED6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BD6380-28AC-483D-B611-930761944ED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3075" name="Line 3">
            <a:extLst>
              <a:ext uri="{FF2B5EF4-FFF2-40B4-BE49-F238E27FC236}">
                <a16:creationId xmlns:a16="http://schemas.microsoft.com/office/drawing/2014/main" id="{40ED7E33-EDBC-4465-8E51-7EE769E907B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6482F689-6F8A-46C5-8618-7B2485653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123" y="1442621"/>
            <a:ext cx="7306552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Background: CS 3810 or equivalent, based on Hennessy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and Patterson’s Computer Organization and Design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Text for CS/EE 6810: Hennessy and Patterson’s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Computer Architecture, A Quantitative Approach,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5</a:t>
            </a:r>
            <a:r>
              <a:rPr lang="en-US" altLang="en-US" sz="2400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6</a:t>
            </a:r>
            <a:r>
              <a:rPr lang="en-US" altLang="en-US" sz="2400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Edition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Topics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Measuring performance/cost/power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Instruction level parallelism, dynamic and static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Memory hierarchy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Multiprocessors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Accelerators, security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Storage systems and networks</a:t>
            </a:r>
          </a:p>
        </p:txBody>
      </p:sp>
      <p:sp>
        <p:nvSpPr>
          <p:cNvPr id="3077" name="Text Box 2">
            <a:extLst>
              <a:ext uri="{FF2B5EF4-FFF2-40B4-BE49-F238E27FC236}">
                <a16:creationId xmlns:a16="http://schemas.microsoft.com/office/drawing/2014/main" id="{93833BD2-EF08-4C30-8534-618C0858A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1950"/>
            <a:ext cx="61163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CS/EE 6810: Computer Architecture</a:t>
            </a:r>
          </a:p>
        </p:txBody>
      </p:sp>
    </p:spTree>
    <p:extLst>
      <p:ext uri="{BB962C8B-B14F-4D97-AF65-F5344CB8AC3E}">
        <p14:creationId xmlns:p14="http://schemas.microsoft.com/office/powerpoint/2010/main" val="2707964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>
            <a:extLst>
              <a:ext uri="{FF2B5EF4-FFF2-40B4-BE49-F238E27FC236}">
                <a16:creationId xmlns:a16="http://schemas.microsoft.com/office/drawing/2014/main" id="{E9E14895-3BEA-4637-BE5A-93A3D7C19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8FEDAC-7CF5-4BE5-B417-337DE00BEAA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5123" name="Line 3">
            <a:extLst>
              <a:ext uri="{FF2B5EF4-FFF2-40B4-BE49-F238E27FC236}">
                <a16:creationId xmlns:a16="http://schemas.microsoft.com/office/drawing/2014/main" id="{DA3627A8-E5C7-4AA7-99A8-E57F14AA09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A7624486-70B7-4517-9735-592EFE5AD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78827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Class format: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Most lectures pre-recorded and posted on YouTube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Regular lectures every Mon/Wed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Allocate time every week to do video review, perhaps as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you’re working on that week’s assignment 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Masks, vaccines strongly encouraged; inform me in case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of a positive covid test; stay home if you’re unwell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Office hours mentioned on class webpage; also 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available for a few minutes right after every lecture; 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email me to set up any other meetings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TA office hours – TBA – Tues, Wed, Thurs</a:t>
            </a:r>
          </a:p>
        </p:txBody>
      </p:sp>
      <p:sp>
        <p:nvSpPr>
          <p:cNvPr id="5125" name="Text Box 2">
            <a:extLst>
              <a:ext uri="{FF2B5EF4-FFF2-40B4-BE49-F238E27FC236}">
                <a16:creationId xmlns:a16="http://schemas.microsoft.com/office/drawing/2014/main" id="{7CE2DE99-4ED8-42E9-A239-AD828E9CB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4739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Lectures and Office Hours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>
            <a:extLst>
              <a:ext uri="{FF2B5EF4-FFF2-40B4-BE49-F238E27FC236}">
                <a16:creationId xmlns:a16="http://schemas.microsoft.com/office/drawing/2014/main" id="{FE5E0A27-1F1F-476D-9886-ECF0BF46A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47AF99-2605-4FC6-BDBA-B47BB1F1310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7171" name="Text Box 2">
            <a:extLst>
              <a:ext uri="{FF2B5EF4-FFF2-40B4-BE49-F238E27FC236}">
                <a16:creationId xmlns:a16="http://schemas.microsoft.com/office/drawing/2014/main" id="{5EEEC70F-1A2B-4474-B7AB-BB3BCEA7A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6922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Organizational Issues</a:t>
            </a:r>
          </a:p>
        </p:txBody>
      </p:sp>
      <p:sp>
        <p:nvSpPr>
          <p:cNvPr id="7172" name="Line 3">
            <a:extLst>
              <a:ext uri="{FF2B5EF4-FFF2-40B4-BE49-F238E27FC236}">
                <a16:creationId xmlns:a16="http://schemas.microsoft.com/office/drawing/2014/main" id="{C31324FC-C13B-4D04-9DBB-1A8E271A574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Text Box 4">
            <a:extLst>
              <a:ext uri="{FF2B5EF4-FFF2-40B4-BE49-F238E27FC236}">
                <a16:creationId xmlns:a16="http://schemas.microsoft.com/office/drawing/2014/main" id="{565FFBA5-F435-43EE-A44E-7406B4CC6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544638"/>
            <a:ext cx="715612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Canvas for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hw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submissions, announcements, grades.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Assignment almost every week (due Wed/Thu).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Special accommodations, add/drop policies, preferred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names/pronouns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Class web-page, slides, </a:t>
            </a:r>
            <a:r>
              <a:rPr lang="en-US" alt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and videos at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https://www.cs.utah.edu/~rajeev/cs6810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>
            <a:extLst>
              <a:ext uri="{FF2B5EF4-FFF2-40B4-BE49-F238E27FC236}">
                <a16:creationId xmlns:a16="http://schemas.microsoft.com/office/drawing/2014/main" id="{7EB1E1B9-E3F4-452E-B616-EB4B047DF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0C1876-9927-4BBC-9E42-84A39097943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9219" name="Text Box 2">
            <a:extLst>
              <a:ext uri="{FF2B5EF4-FFF2-40B4-BE49-F238E27FC236}">
                <a16:creationId xmlns:a16="http://schemas.microsoft.com/office/drawing/2014/main" id="{CFB44A7A-437A-461B-AE84-2478F7FC8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4971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Grading</a:t>
            </a:r>
          </a:p>
        </p:txBody>
      </p:sp>
      <p:sp>
        <p:nvSpPr>
          <p:cNvPr id="9220" name="Line 3">
            <a:extLst>
              <a:ext uri="{FF2B5EF4-FFF2-40B4-BE49-F238E27FC236}">
                <a16:creationId xmlns:a16="http://schemas.microsoft.com/office/drawing/2014/main" id="{1E77F873-9E03-4716-9D4D-772C787A2D5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Text Box 4">
            <a:extLst>
              <a:ext uri="{FF2B5EF4-FFF2-40B4-BE49-F238E27FC236}">
                <a16:creationId xmlns:a16="http://schemas.microsoft.com/office/drawing/2014/main" id="{A535351F-103D-437C-82DD-05F46EC0C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828800"/>
            <a:ext cx="698139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Midterm (30%), Final exam (30%),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Homeworks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(40%)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We will drop your two lowest homework scores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No tolerance for cheating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>
            <a:extLst>
              <a:ext uri="{FF2B5EF4-FFF2-40B4-BE49-F238E27FC236}">
                <a16:creationId xmlns:a16="http://schemas.microsoft.com/office/drawing/2014/main" id="{61638ABC-E268-4DD0-894A-57375AAD8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33C935-3D39-41E1-B6CC-EF4E41DE358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1267" name="Text Box 2">
            <a:extLst>
              <a:ext uri="{FF2B5EF4-FFF2-40B4-BE49-F238E27FC236}">
                <a16:creationId xmlns:a16="http://schemas.microsoft.com/office/drawing/2014/main" id="{A57AD30D-0AB1-4124-83F4-F5C4C07A5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64332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1: Computing Trends, Metrics</a:t>
            </a:r>
          </a:p>
        </p:txBody>
      </p:sp>
      <p:sp>
        <p:nvSpPr>
          <p:cNvPr id="11268" name="Line 3">
            <a:extLst>
              <a:ext uri="{FF2B5EF4-FFF2-40B4-BE49-F238E27FC236}">
                <a16:creationId xmlns:a16="http://schemas.microsoft.com/office/drawing/2014/main" id="{0A50A19B-0CE6-4F64-81E1-418A4BDE93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Text Box 4">
            <a:extLst>
              <a:ext uri="{FF2B5EF4-FFF2-40B4-BE49-F238E27FC236}">
                <a16:creationId xmlns:a16="http://schemas.microsoft.com/office/drawing/2014/main" id="{2289E65E-FAA8-47A0-A7F1-0E6F54704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74800"/>
            <a:ext cx="606781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Topics: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Technology trends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Metrics (performance, energy, reliability)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>
            <a:extLst>
              <a:ext uri="{FF2B5EF4-FFF2-40B4-BE49-F238E27FC236}">
                <a16:creationId xmlns:a16="http://schemas.microsoft.com/office/drawing/2014/main" id="{11BB3151-A5FA-4BBA-A506-7332A15EC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CAF17F-6BA0-4B35-87FE-87D92647BD6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3315" name="Text Box 2">
            <a:extLst>
              <a:ext uri="{FF2B5EF4-FFF2-40B4-BE49-F238E27FC236}">
                <a16:creationId xmlns:a16="http://schemas.microsoft.com/office/drawing/2014/main" id="{CB53961E-B431-47DA-8C75-048C2BA0E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66668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Historical Microprocessor Performance</a:t>
            </a:r>
          </a:p>
        </p:txBody>
      </p:sp>
      <p:sp>
        <p:nvSpPr>
          <p:cNvPr id="13316" name="Line 3">
            <a:extLst>
              <a:ext uri="{FF2B5EF4-FFF2-40B4-BE49-F238E27FC236}">
                <a16:creationId xmlns:a16="http://schemas.microsoft.com/office/drawing/2014/main" id="{D61FF1A6-A68C-418B-B9FE-C90BF9533A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17" name="Picture 3">
            <a:extLst>
              <a:ext uri="{FF2B5EF4-FFF2-40B4-BE49-F238E27FC236}">
                <a16:creationId xmlns:a16="http://schemas.microsoft.com/office/drawing/2014/main" id="{F7F97EE0-8884-4FE5-8BB5-F272DFB38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87249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7">
            <a:extLst>
              <a:ext uri="{FF2B5EF4-FFF2-40B4-BE49-F238E27FC236}">
                <a16:creationId xmlns:a16="http://schemas.microsoft.com/office/drawing/2014/main" id="{2DD9960D-8829-49F0-A463-E46DBC458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6324600"/>
            <a:ext cx="2198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Source: H&amp;P textbook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256C53C-BFF0-43E3-BC5C-506A807E4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37B5D-3283-4020-81E6-891B749C0DD2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CCBAF37F-6872-4DD5-B854-E991164FC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0181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Microprocessor Performance</a:t>
            </a:r>
          </a:p>
        </p:txBody>
      </p:sp>
      <p:sp>
        <p:nvSpPr>
          <p:cNvPr id="22532" name="Line 3">
            <a:extLst>
              <a:ext uri="{FF2B5EF4-FFF2-40B4-BE49-F238E27FC236}">
                <a16:creationId xmlns:a16="http://schemas.microsoft.com/office/drawing/2014/main" id="{55E1F15B-CF4C-4AE2-8E57-2BCEA2345A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TextBox 1">
            <a:extLst>
              <a:ext uri="{FF2B5EF4-FFF2-40B4-BE49-F238E27FC236}">
                <a16:creationId xmlns:a16="http://schemas.microsoft.com/office/drawing/2014/main" id="{40F5EA01-2A71-4AB9-BF5D-8CB949729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4058" y="6109900"/>
            <a:ext cx="15664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Source: karlrupp.net</a:t>
            </a:r>
          </a:p>
        </p:txBody>
      </p:sp>
      <p:pic>
        <p:nvPicPr>
          <p:cNvPr id="1026" name="Picture 2" descr="42 Years of Microprocessor Trend Data">
            <a:extLst>
              <a:ext uri="{FF2B5EF4-FFF2-40B4-BE49-F238E27FC236}">
                <a16:creationId xmlns:a16="http://schemas.microsoft.com/office/drawing/2014/main" id="{A9F75F06-A9E0-42CC-B155-146B9567E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12" y="1600203"/>
            <a:ext cx="7073088" cy="448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04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>
            <a:extLst>
              <a:ext uri="{FF2B5EF4-FFF2-40B4-BE49-F238E27FC236}">
                <a16:creationId xmlns:a16="http://schemas.microsoft.com/office/drawing/2014/main" id="{31BF2FEA-F08F-42C4-A34E-45CFDCD72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552986-10FD-4BD5-AA17-A3C9273B5C3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21507" name="Text Box 2">
            <a:extLst>
              <a:ext uri="{FF2B5EF4-FFF2-40B4-BE49-F238E27FC236}">
                <a16:creationId xmlns:a16="http://schemas.microsoft.com/office/drawing/2014/main" id="{3CE8C529-E15A-4DFC-B147-74D591ADE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9806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Processor Technology Trends</a:t>
            </a:r>
          </a:p>
        </p:txBody>
      </p:sp>
      <p:sp>
        <p:nvSpPr>
          <p:cNvPr id="21508" name="Line 3">
            <a:extLst>
              <a:ext uri="{FF2B5EF4-FFF2-40B4-BE49-F238E27FC236}">
                <a16:creationId xmlns:a16="http://schemas.microsoft.com/office/drawing/2014/main" id="{F8F2CFF8-A792-4EE1-9E2F-9BEA2CE54E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Text Box 4">
            <a:extLst>
              <a:ext uri="{FF2B5EF4-FFF2-40B4-BE49-F238E27FC236}">
                <a16:creationId xmlns:a16="http://schemas.microsoft.com/office/drawing/2014/main" id="{8AB74D6D-2C78-4212-B387-04B8659F3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8156079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Transistor density increases by 35% per year and die size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increases by 10-20% per year… more functionality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Transistor speed improves linearly with size (complex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equation involving voltages, resistances, capacitances)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Wire delays do not scale down at the same rate as logic delays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The power wall:  it is not possible to consistently run at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higher frequencies without hitting power/thermal limits;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fancy cooling required beyond ~150W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6331332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41167</TotalTime>
  <Words>862</Words>
  <Application>Microsoft Office PowerPoint</Application>
  <PresentationFormat>On-screen Show (4:3)</PresentationFormat>
  <Paragraphs>178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Rajeev Balasubramonian</dc:creator>
  <cp:lastModifiedBy>Rajeev Balasubramonian</cp:lastModifiedBy>
  <cp:revision>241</cp:revision>
  <dcterms:created xsi:type="dcterms:W3CDTF">2002-09-20T18:19:18Z</dcterms:created>
  <dcterms:modified xsi:type="dcterms:W3CDTF">2022-08-22T14:34:07Z</dcterms:modified>
</cp:coreProperties>
</file>