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63" r:id="rId2"/>
    <p:sldId id="493" r:id="rId3"/>
    <p:sldId id="494" r:id="rId4"/>
    <p:sldId id="542" r:id="rId5"/>
    <p:sldId id="495" r:id="rId6"/>
    <p:sldId id="496" r:id="rId7"/>
    <p:sldId id="497" r:id="rId8"/>
    <p:sldId id="498" r:id="rId9"/>
    <p:sldId id="500" r:id="rId10"/>
    <p:sldId id="482" r:id="rId11"/>
    <p:sldId id="501" r:id="rId12"/>
    <p:sldId id="505" r:id="rId13"/>
    <p:sldId id="543" r:id="rId14"/>
    <p:sldId id="467" r:id="rId15"/>
    <p:sldId id="468" r:id="rId16"/>
    <p:sldId id="469" r:id="rId17"/>
    <p:sldId id="470" r:id="rId18"/>
    <p:sldId id="506" r:id="rId19"/>
    <p:sldId id="507" r:id="rId20"/>
    <p:sldId id="534" r:id="rId21"/>
    <p:sldId id="535" r:id="rId22"/>
    <p:sldId id="536" r:id="rId23"/>
    <p:sldId id="537" r:id="rId24"/>
    <p:sldId id="540" r:id="rId25"/>
    <p:sldId id="541" r:id="rId26"/>
    <p:sldId id="483" r:id="rId27"/>
    <p:sldId id="412" r:id="rId28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36" autoAdjust="0"/>
  </p:normalViewPr>
  <p:slideViewPr>
    <p:cSldViewPr>
      <p:cViewPr varScale="1">
        <p:scale>
          <a:sx n="63" d="100"/>
          <a:sy n="63" d="100"/>
        </p:scale>
        <p:origin x="1383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0721C306-B7B6-4AB7-B95E-DD6A440BC1D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E9014BCB-5F5B-41B1-8EAD-DA99D96B2ED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0C6C89FF-AF70-4BD9-B64F-D76F1D37924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983F448C-AB3D-4864-851B-8D113C4A8F7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AB5E1CD-F429-4545-AE22-219B7965358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4C67FE2C-663C-47C5-8F45-70678E49DC8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C27E940F-64FC-4C93-B94C-3184A4547B3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7C7F8BC-9F8C-4A64-BA7C-29F133C658C0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2975324C-418E-4A39-96FF-3B182D40FC2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DDB9D173-1007-4C6D-891F-EBA3A23927E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F6A0356E-865F-49A9-8BF4-C2AE18A6CF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2534CE9-3987-4037-9C92-B032267AED6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8AFDF4B3-96C2-4EA2-8218-ABEA5E0EF3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B833454-4B41-4896-9DDB-BB38390B5E6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6107C8E-E21A-4CB2-ABD1-B27D91CC2FC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96E3639-16E1-4C7D-8395-B6972B3F5A5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F0748242-C554-441C-AFA4-0A95FC444B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3721816-4795-45EB-A662-A81064164C8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27661269-908F-4653-B53B-557982ACDBA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53BFE259-B95D-4E79-8BF7-97C575FEDF2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A3785125-6CB2-424D-A7BA-1D0EE971D1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981C697-D194-4CE7-9B63-0DA801C79C7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2022E5A7-C621-4E0C-B6FF-83D09031FC1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3E466BB0-E9A5-445D-B0CE-410FFA309F0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4FF4909E-BDD1-42BC-B08B-422AACE1CA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8F7653F-E8C2-4CAB-B54E-02D2B00DC68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1AC711A4-F8E3-4FCD-A0CF-BA0403A2E54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03527827-DC45-44C0-97B2-32A008F18E7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CA82749A-7F01-476A-BF5D-A9196CB85D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37812AA-8D36-4809-A44E-27E06A8C319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0CEA27F7-A250-4492-B380-983DAAA1EC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AF1E0C78-4533-4B69-A01D-C29B0759B1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FFF9CDFC-E876-46FA-A417-A6907DC275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FDC6172-F05E-4881-8145-675F2B94684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904BE80E-609C-4693-81C4-BA310422F9A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389DBD37-BD29-48E0-AED3-E77F9979BD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500D1470-CB41-41D0-86B8-2CF37BD6A4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FC44087-140C-48A9-B977-FA3B55A249C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335BD1F1-B234-47C3-82E3-41A622E19A6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447958FC-240A-4276-B77C-B7EAF7FDDB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C49F659B-ECB5-4739-9816-71BE0C38D5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DD8BD3B-B235-4697-B85D-73611D6AE98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81DAD875-481B-48A7-B6F3-1CC27A31DF8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060C88A-A89B-40A0-8B3A-E2576B63DB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1A14CC4E-D1CE-45AD-BFC8-FAE2B60161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07A5F23-F952-40C6-A614-34F892837D6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94721049-5053-4D5D-A735-4AF4D09EBF2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0C60DD73-9B36-422A-80F5-0EACD05D4B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15C3E1BA-4CB7-4CE9-8855-E3378F7ACC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058B804-0931-4DDA-9597-BD0102A70F5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4883F415-2ECA-437F-BEFC-BCFEE9DB7E5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683FCD07-7F02-4C45-9922-00C6DB82790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52CBC95E-595D-4865-9F39-735CD07823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C797F7B-989C-4001-8E4B-60D3B3A3350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4504E831-E8E8-4405-881B-C9B2A3469D0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C1E377A6-74B7-4E6D-A877-13EF115EDB2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4304D9B3-B4E9-49EC-8FB8-D8D504E385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50D7B05-778E-48AC-B159-9D92A60AC1A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2E2B456-FD53-4F3A-AD8D-B580913CAF6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E51E4655-AD19-49C0-A06E-17505D0443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852FBE44-00B4-477D-9F7B-ED1372471B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EC0EEE8-44E6-4569-8BA9-18E0498C87A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0C4803B6-6E0E-4276-A8B6-4B8FBCD0DD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6DC7397-6A91-4240-9474-1502B1C993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A2C80CCE-E1A6-4D7E-A274-96603D4BD6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4142895-CB39-4933-A686-7A427162CD4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6F721751-C938-452C-B99C-3B6D38DB46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A288758-D51A-40FE-8C9B-B50B9C5584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1944E1A0-7B24-4967-BD8F-39B7AE5BBF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8CA9266-DA0A-48B7-98BC-E20C09D1B18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9C0CD91B-5122-43D4-B8A8-AE68383F0C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BC131A50-FB3A-4386-BA8F-4BC284F19D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B4B64C4A-3EDE-4736-ADFB-3D5DD81055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CC5C901-6EEA-46AE-B6AE-7D090EBC1C2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388137EA-5EA1-462E-AB3A-47AAE571C5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96ED3BBB-A855-41F6-B346-7685E29836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E1C36BF6-F0D9-4CEA-BB1B-B377CE7688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2272C02-D146-4BB2-8BB5-1AFEB5A49FB5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9A88E57E-36C2-4B77-9EC0-3D30F783BF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E00608D6-69D3-449C-85AD-D607ECC875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CB252A98-7BAA-4849-981A-6D2BE7DA0D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C57FA47-D580-4C68-91D6-B1F91B93255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A067C7D-8ACE-48A7-AD22-AED0C27073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84D903AD-AC84-407B-B7C1-5AB558CC99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B35A9EF2-14A2-4D25-ADD2-7FDAE79C34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4786E98-0F77-4BD4-962D-5ADD80C52FE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83677AFB-FF42-49AA-AC45-533B7E3F6B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EDA5F5AD-9706-40F7-894B-BB9385FBC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CA82749A-7F01-476A-BF5D-A9196CB85D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37812AA-8D36-4809-A44E-27E06A8C319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0CEA27F7-A250-4492-B380-983DAAA1ECA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AF1E0C78-4533-4B69-A01D-C29B0759B1A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896067C0-A5CC-49A0-B708-EB9F5BFF54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7590236-2C22-4D1C-8CFE-53A600EA0ED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FF83AF30-467A-47C5-98AC-E437AB72136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F75A6B1E-2F22-4245-BCEE-BDCAC1B645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6BA91914-BFB4-4633-ABFC-F5BD78A43C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5A9C580-2A87-4935-B228-45CCFB88CCC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A65CAE41-DC2D-4634-94B4-2A64777B3B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C9117D80-DA9F-49B4-BB00-97F985A49C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09FA3647-5429-4DBA-8E83-3E26CB0CFC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0CFBCF8-1845-4345-8246-223F0FC6970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694938CE-9E25-4915-8F85-97A7EF13814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BCDAA24-6DF0-463C-A954-1ED722632A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09EE7C9B-87D6-4A04-A9C7-C04EC44186C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07BDF8B5-88F6-4F86-AB5B-F53765FFC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AFF91C9A-9A5A-48E2-A183-3816474992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CDCAB66-5E00-4BF1-A4E5-EF539009008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92EEE4F7-9A8A-4059-9D87-D73F5CAF98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4F0DE2C-6EA7-48D2-B5DB-DE6FE41EF3F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9B62F799-72E9-48F2-A63D-62B933BFC68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45A942E8-FD4D-4870-9423-9F1B08C22C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BFB2D8ED-B5D1-420D-B9D0-067D75DAEE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118E917-EBBC-4E34-A14D-E29EB2CE3C5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273406EE-B76E-417C-BC46-94B0B6767D7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3C9930E2-890A-49AF-ABF2-C25325BCE1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3BDC46CD-E630-4749-BB26-B64CB5159CB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5B6DD34D-744E-47A1-95D0-0B4287EC0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FF4F4F60-E0C8-4159-9EE1-C7F894A1EA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E66D34B-E38A-4623-AD41-5713C2B0C0F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53FFA2-F90E-490E-9ED6-B37BA2DFE9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0B7069-03FE-4F96-AB13-E165A2357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4E0C1C-67F2-4059-B6AC-967543DA35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132BE2-7FC1-481D-8D5B-2A8604A94B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507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1DC740E-11C0-4EC4-89F6-64ACE107D0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9BB64C-BFBA-4442-BE58-27430EE805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9AF1FF-1D67-4877-A176-68917E0B56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0C40F1-D07F-4CBB-BBC4-7F705AFD23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670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700B21-32F4-4DC3-83E7-55A99B1DE2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0E6659B-4F56-4E19-B418-73C0FC4795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EE974E-2462-4F09-AA97-A275353F2E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77D3E1-D0BA-4A61-AEA0-C7FF2531E6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591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F29016-014E-4423-BD35-8BBBDDB980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285C5C-C0CB-4C71-9C29-6EBE9651D2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AD8AA0-BD42-4378-9654-1A515C4DB0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A977C8-43D7-4DF3-8644-AA94DC4DA0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699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74BA893-CF3B-4464-87BA-DC8DB5EA66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BFEB80-BF83-41E4-83D1-09579E520B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9473EA-AE44-44CB-8833-3ACA36734B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27FC44-2048-4E97-8C2B-F48B10C84C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841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7E63B6-09A2-49FB-B8FD-86CC064A9F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12F895-E376-4636-8E77-89E52DCDE6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DD92E7-3B06-4A37-AB7B-5FB4C25CC0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59A8B8-4AA6-437C-9C7E-D7D0DEC354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3028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F910839-A026-4C82-AF8E-445DFEC93F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E366F79-8D78-4D3D-93A8-CAB99EE234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A88F4E8-6ECE-4992-A854-A5775F6B5B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8040D2-FF7F-4B63-A804-EE04ECA77E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616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80E2BFB-C508-4F52-8A5D-4BB4F6C2E8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0870A07-47EE-4739-B7E0-B5318D3601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5A9FAF6-E489-4C70-9FBB-2BBF6021E2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B3878D-C397-4EAC-B0EA-E8067EB0D6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376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35933A9-2825-4C18-9A76-48F0844E1D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D28909D-BA17-456F-9658-31D5686042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F1C3FBD-5C22-4F4F-862C-C3E16E40CF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45F26E-FE5C-4375-82B9-C0F8E1B0E4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541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1BF3A3-16D6-4B96-B739-81D108BEE9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B7F5E3-1EE5-40E3-A42F-D3670405B5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C02ACA-D837-4D54-8B23-96A5B1A170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32DDD0-54E1-4205-8A33-0C18138483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585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B13B39-028E-4DF2-A1B3-A36530EBF7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A66549-E891-4451-9444-284B97163E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78141E-4E19-404D-84BA-376BD20994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B9C32C-FCAE-4041-B9B0-EBBF6F75C2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4791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9826A53-6614-487F-B724-C493EF2A96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0DFAFA2-3A6D-438C-A966-DB34D3F86F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D37956C-3142-42D8-8F05-6C225906C2E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B3E3611-DA0C-4D18-8CAF-0D0B09081DE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540DF5F-30CA-4D17-82CE-C8EF16456AB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7778E10A-F07A-4D99-B9E0-141CC9BF1FA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>
            <a:extLst>
              <a:ext uri="{FF2B5EF4-FFF2-40B4-BE49-F238E27FC236}">
                <a16:creationId xmlns:a16="http://schemas.microsoft.com/office/drawing/2014/main" id="{2DCBB60E-069B-4501-A2C6-7A48B9C43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619C310-F4AD-460F-B78F-BBFBB800172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0B4530C2-E626-49A2-A99C-07B2600DEB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50086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Lecture: SMT, Cache Hierarchies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AE0BC352-3412-46A3-94C4-794FD5E662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71492FCA-5BFF-40B0-BB39-4D0E01D0C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24000"/>
            <a:ext cx="71290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Topics: SMT processors, cache access basics/examples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>
            <a:extLst>
              <a:ext uri="{FF2B5EF4-FFF2-40B4-BE49-F238E27FC236}">
                <a16:creationId xmlns:a16="http://schemas.microsoft.com/office/drawing/2014/main" id="{4C234DC4-A6CE-45DB-AD77-A2D36707D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7C1D69-8334-4002-9DFD-E456563FD02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B88A68CC-75BE-49CE-BA88-3F813E216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9143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Cache Hierarchy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6334CF34-1BAF-450B-84A4-3B3BC15251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7" name="Rectangle 14">
            <a:extLst>
              <a:ext uri="{FF2B5EF4-FFF2-40B4-BE49-F238E27FC236}">
                <a16:creationId xmlns:a16="http://schemas.microsoft.com/office/drawing/2014/main" id="{341A5F43-4019-4203-8F96-B172A97F3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9812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Core</a:t>
            </a:r>
          </a:p>
        </p:txBody>
      </p:sp>
      <p:sp>
        <p:nvSpPr>
          <p:cNvPr id="28678" name="Rectangle 14">
            <a:extLst>
              <a:ext uri="{FF2B5EF4-FFF2-40B4-BE49-F238E27FC236}">
                <a16:creationId xmlns:a16="http://schemas.microsoft.com/office/drawing/2014/main" id="{106B8135-7872-49F3-AD44-F8190ECCF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981200"/>
            <a:ext cx="914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L1</a:t>
            </a:r>
          </a:p>
        </p:txBody>
      </p:sp>
      <p:sp>
        <p:nvSpPr>
          <p:cNvPr id="28679" name="Rectangle 14">
            <a:extLst>
              <a:ext uri="{FF2B5EF4-FFF2-40B4-BE49-F238E27FC236}">
                <a16:creationId xmlns:a16="http://schemas.microsoft.com/office/drawing/2014/main" id="{5971EA48-328D-46DE-ACF5-74E8122FE8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81200"/>
            <a:ext cx="18288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L2</a:t>
            </a:r>
          </a:p>
        </p:txBody>
      </p:sp>
      <p:sp>
        <p:nvSpPr>
          <p:cNvPr id="28680" name="Rectangle 14">
            <a:extLst>
              <a:ext uri="{FF2B5EF4-FFF2-40B4-BE49-F238E27FC236}">
                <a16:creationId xmlns:a16="http://schemas.microsoft.com/office/drawing/2014/main" id="{81BE3074-E07A-4614-B5A5-23731FD4D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981200"/>
            <a:ext cx="3505200" cy="3276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L3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0DE374B-EC50-4884-9C9A-83A55F0FC3A6}"/>
              </a:ext>
            </a:extLst>
          </p:cNvPr>
          <p:cNvCxnSpPr/>
          <p:nvPr/>
        </p:nvCxnSpPr>
        <p:spPr>
          <a:xfrm>
            <a:off x="1447800" y="2514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977A7E5-E666-4E9B-8BE1-1664145AC389}"/>
              </a:ext>
            </a:extLst>
          </p:cNvPr>
          <p:cNvCxnSpPr/>
          <p:nvPr/>
        </p:nvCxnSpPr>
        <p:spPr>
          <a:xfrm>
            <a:off x="2667000" y="2514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AAAAF69-F7B9-4A5C-9EE9-0AC35AB89529}"/>
              </a:ext>
            </a:extLst>
          </p:cNvPr>
          <p:cNvCxnSpPr/>
          <p:nvPr/>
        </p:nvCxnSpPr>
        <p:spPr>
          <a:xfrm>
            <a:off x="4953000" y="2590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70842D5-EC1B-436C-90C9-6790A30AB5CA}"/>
              </a:ext>
            </a:extLst>
          </p:cNvPr>
          <p:cNvCxnSpPr/>
          <p:nvPr/>
        </p:nvCxnSpPr>
        <p:spPr>
          <a:xfrm rot="5400000">
            <a:off x="6782594" y="54856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685" name="TextBox 15">
            <a:extLst>
              <a:ext uri="{FF2B5EF4-FFF2-40B4-BE49-F238E27FC236}">
                <a16:creationId xmlns:a16="http://schemas.microsoft.com/office/drawing/2014/main" id="{7DE71D72-9590-47B7-8514-E56504506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791200"/>
            <a:ext cx="23167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Off-chip memory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>
            <a:extLst>
              <a:ext uri="{FF2B5EF4-FFF2-40B4-BE49-F238E27FC236}">
                <a16:creationId xmlns:a16="http://schemas.microsoft.com/office/drawing/2014/main" id="{3C6F90E1-8965-4583-BE5A-7B17D8D11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B13819F-5539-4C29-B0B5-877232E8F38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4E12EC86-1340-493A-9BA5-3DBFAF36D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ECAA5045-758B-445D-9533-AB857C0BA1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57F85515-A8D2-41D3-85A7-87BB95B61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5481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Memory access time:  Assume a program that has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access times of 1-cyc (L1), 10-cyc (L2), 30-cyc (L3),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300-cyc (memory), and MPKIs of 20 (L1), 10 (L2), and 5 (L3).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Should you get rid of the L3?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>
            <a:extLst>
              <a:ext uri="{FF2B5EF4-FFF2-40B4-BE49-F238E27FC236}">
                <a16:creationId xmlns:a16="http://schemas.microsoft.com/office/drawing/2014/main" id="{A93FE0F3-1942-4281-8BD5-DEF07E144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6DE78E-F45B-4E20-945F-A4E9D2ECC93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C526F2EE-BF9B-4CC1-9ED0-444D31262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CD7C9323-AA56-4DAD-8DE5-8BC742D1EF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31534018-C9AD-477D-A13D-98BEA9760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5481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Memory access time:  Assume a program that has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access times of 1-cyc (L1), 10-cyc (L2), 30-cyc (L3),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300-cyc (memory), and MPKIs of 20 (L1), 10 (L2), and 5 (L3).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Should you get rid of the L3?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 L3: 1000 + 10x20 + 30x10 + 300x5 = 3000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Without L3: 1000 + 10x20 + 10x300 = 4200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3">
            <a:extLst>
              <a:ext uri="{FF2B5EF4-FFF2-40B4-BE49-F238E27FC236}">
                <a16:creationId xmlns:a16="http://schemas.microsoft.com/office/drawing/2014/main" id="{DE5FB905-9235-48B7-AFD8-3C1F7532E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EA9C63A-E3C4-405F-83E0-BD762AF34D2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092978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>
            <a:extLst>
              <a:ext uri="{FF2B5EF4-FFF2-40B4-BE49-F238E27FC236}">
                <a16:creationId xmlns:a16="http://schemas.microsoft.com/office/drawing/2014/main" id="{9BAA478B-9C37-4A2B-8076-D39C8C7DB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0C4327-C14E-4C16-BAAD-F157D8FD271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146E3AB8-4957-4655-AE60-39643E970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09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Accessing the Cache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F14D4D96-69E1-472D-B34E-DA7165A552A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1" name="Rectangle 4">
            <a:extLst>
              <a:ext uri="{FF2B5EF4-FFF2-40B4-BE49-F238E27FC236}">
                <a16:creationId xmlns:a16="http://schemas.microsoft.com/office/drawing/2014/main" id="{44386BBA-9399-406E-AADE-5B33E1299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2" name="Rectangle 5">
            <a:extLst>
              <a:ext uri="{FF2B5EF4-FFF2-40B4-BE49-F238E27FC236}">
                <a16:creationId xmlns:a16="http://schemas.microsoft.com/office/drawing/2014/main" id="{3FE567AC-3960-440E-AF23-A46879A1D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3" name="Rectangle 6">
            <a:extLst>
              <a:ext uri="{FF2B5EF4-FFF2-40B4-BE49-F238E27FC236}">
                <a16:creationId xmlns:a16="http://schemas.microsoft.com/office/drawing/2014/main" id="{07981C83-0024-4101-BAE1-1F4E45CC6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4" name="Rectangle 7">
            <a:extLst>
              <a:ext uri="{FF2B5EF4-FFF2-40B4-BE49-F238E27FC236}">
                <a16:creationId xmlns:a16="http://schemas.microsoft.com/office/drawing/2014/main" id="{A6E1DE6A-C926-457B-86DE-938F6EC7E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5" name="Rectangle 8">
            <a:extLst>
              <a:ext uri="{FF2B5EF4-FFF2-40B4-BE49-F238E27FC236}">
                <a16:creationId xmlns:a16="http://schemas.microsoft.com/office/drawing/2014/main" id="{522EED4F-1E67-4740-893F-B86243E8F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6" name="Rectangle 9">
            <a:extLst>
              <a:ext uri="{FF2B5EF4-FFF2-40B4-BE49-F238E27FC236}">
                <a16:creationId xmlns:a16="http://schemas.microsoft.com/office/drawing/2014/main" id="{08A4AD69-F570-478E-A712-E786F6777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7" name="Rectangle 10">
            <a:extLst>
              <a:ext uri="{FF2B5EF4-FFF2-40B4-BE49-F238E27FC236}">
                <a16:creationId xmlns:a16="http://schemas.microsoft.com/office/drawing/2014/main" id="{223537E5-6153-4480-A80B-FB75F4D3C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8" name="Rectangle 11">
            <a:extLst>
              <a:ext uri="{FF2B5EF4-FFF2-40B4-BE49-F238E27FC236}">
                <a16:creationId xmlns:a16="http://schemas.microsoft.com/office/drawing/2014/main" id="{3102A983-A198-4007-89C1-3F720D92E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9" name="Text Box 12">
            <a:extLst>
              <a:ext uri="{FF2B5EF4-FFF2-40B4-BE49-F238E27FC236}">
                <a16:creationId xmlns:a16="http://schemas.microsoft.com/office/drawing/2014/main" id="{5B0EC9E6-C32E-4D60-A5F0-83A7428EA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34830" name="Line 13">
            <a:extLst>
              <a:ext uri="{FF2B5EF4-FFF2-40B4-BE49-F238E27FC236}">
                <a16:creationId xmlns:a16="http://schemas.microsoft.com/office/drawing/2014/main" id="{020A02C5-EA98-481E-927F-1FBDB23658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1" name="Rectangle 14">
            <a:extLst>
              <a:ext uri="{FF2B5EF4-FFF2-40B4-BE49-F238E27FC236}">
                <a16:creationId xmlns:a16="http://schemas.microsoft.com/office/drawing/2014/main" id="{6540BC58-33C7-4CC3-89E4-8D1728E98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101000</a:t>
            </a:r>
          </a:p>
        </p:txBody>
      </p:sp>
      <p:sp>
        <p:nvSpPr>
          <p:cNvPr id="34832" name="Line 15">
            <a:extLst>
              <a:ext uri="{FF2B5EF4-FFF2-40B4-BE49-F238E27FC236}">
                <a16:creationId xmlns:a16="http://schemas.microsoft.com/office/drawing/2014/main" id="{07B70328-380E-45E0-91A1-319D9F303A0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3" name="Line 16">
            <a:extLst>
              <a:ext uri="{FF2B5EF4-FFF2-40B4-BE49-F238E27FC236}">
                <a16:creationId xmlns:a16="http://schemas.microsoft.com/office/drawing/2014/main" id="{4D6F7A4F-1696-4F53-9111-A711048538E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4" name="Text Box 17">
            <a:extLst>
              <a:ext uri="{FF2B5EF4-FFF2-40B4-BE49-F238E27FC236}">
                <a16:creationId xmlns:a16="http://schemas.microsoft.com/office/drawing/2014/main" id="{45F5B1E9-373D-42CA-88D1-7082CEA11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621" y="4343400"/>
            <a:ext cx="2250808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address</a:t>
            </a:r>
          </a:p>
        </p:txBody>
      </p:sp>
      <p:sp>
        <p:nvSpPr>
          <p:cNvPr id="34835" name="Text Box 18">
            <a:extLst>
              <a:ext uri="{FF2B5EF4-FFF2-40B4-BE49-F238E27FC236}">
                <a16:creationId xmlns:a16="http://schemas.microsoft.com/office/drawing/2014/main" id="{6B626539-9E38-4B17-80F7-6DBB5435B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8600"/>
            <a:ext cx="2115579" cy="36933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 words: 3 index bits</a:t>
            </a:r>
          </a:p>
        </p:txBody>
      </p:sp>
      <p:sp>
        <p:nvSpPr>
          <p:cNvPr id="34836" name="Text Box 19">
            <a:extLst>
              <a:ext uri="{FF2B5EF4-FFF2-40B4-BE49-F238E27FC236}">
                <a16:creationId xmlns:a16="http://schemas.microsoft.com/office/drawing/2014/main" id="{0963F5F7-BFA3-4781-957D-DB28DBCAE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371600"/>
            <a:ext cx="13819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4837" name="Line 20">
            <a:extLst>
              <a:ext uri="{FF2B5EF4-FFF2-40B4-BE49-F238E27FC236}">
                <a16:creationId xmlns:a16="http://schemas.microsoft.com/office/drawing/2014/main" id="{D919E447-1373-412C-9795-283C4BC0B4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8" name="Line 21">
            <a:extLst>
              <a:ext uri="{FF2B5EF4-FFF2-40B4-BE49-F238E27FC236}">
                <a16:creationId xmlns:a16="http://schemas.microsoft.com/office/drawing/2014/main" id="{B6648385-483C-436C-9FF7-0C0CACB3727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9" name="Text Box 22">
            <a:extLst>
              <a:ext uri="{FF2B5EF4-FFF2-40B4-BE49-F238E27FC236}">
                <a16:creationId xmlns:a16="http://schemas.microsoft.com/office/drawing/2014/main" id="{80805A98-5060-4E97-8C37-AFE0A576A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4840" name="Text Box 23">
            <a:extLst>
              <a:ext uri="{FF2B5EF4-FFF2-40B4-BE49-F238E27FC236}">
                <a16:creationId xmlns:a16="http://schemas.microsoft.com/office/drawing/2014/main" id="{D1304BB7-413A-4B07-9754-C3221DDDE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715000"/>
            <a:ext cx="5713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Sets</a:t>
            </a:r>
          </a:p>
        </p:txBody>
      </p:sp>
      <p:sp>
        <p:nvSpPr>
          <p:cNvPr id="34841" name="Line 24">
            <a:extLst>
              <a:ext uri="{FF2B5EF4-FFF2-40B4-BE49-F238E27FC236}">
                <a16:creationId xmlns:a16="http://schemas.microsoft.com/office/drawing/2014/main" id="{49F5A2C7-BBDD-4198-BCC2-146ED7A9D10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200" y="5486400"/>
            <a:ext cx="1066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42" name="Line 25">
            <a:extLst>
              <a:ext uri="{FF2B5EF4-FFF2-40B4-BE49-F238E27FC236}">
                <a16:creationId xmlns:a16="http://schemas.microsoft.com/office/drawing/2014/main" id="{34B4C076-4737-4012-94F8-2497F3BD84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43" name="Line 26">
            <a:extLst>
              <a:ext uri="{FF2B5EF4-FFF2-40B4-BE49-F238E27FC236}">
                <a16:creationId xmlns:a16="http://schemas.microsoft.com/office/drawing/2014/main" id="{C37F5560-4B38-4AFE-8065-B255F794F7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44" name="Line 27">
            <a:extLst>
              <a:ext uri="{FF2B5EF4-FFF2-40B4-BE49-F238E27FC236}">
                <a16:creationId xmlns:a16="http://schemas.microsoft.com/office/drawing/2014/main" id="{FDE3436A-F867-41A8-B2B0-0D0EF29ADB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36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45" name="Text Box 28">
            <a:extLst>
              <a:ext uri="{FF2B5EF4-FFF2-40B4-BE49-F238E27FC236}">
                <a16:creationId xmlns:a16="http://schemas.microsoft.com/office/drawing/2014/main" id="{6F1F5371-F014-4E5F-9CDC-6C5FCDE87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590800"/>
            <a:ext cx="7536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Offset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>
            <a:extLst>
              <a:ext uri="{FF2B5EF4-FFF2-40B4-BE49-F238E27FC236}">
                <a16:creationId xmlns:a16="http://schemas.microsoft.com/office/drawing/2014/main" id="{6B4542AE-1547-40BF-AE64-9CE7209EF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89A987-EAFA-4D33-876B-6569AC96BC4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C51AE8F7-40A1-47C1-9C21-AAFAAC819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400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Tag Array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0A227945-577D-4128-9E72-6E9C29BD7D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69" name="Rectangle 4">
            <a:extLst>
              <a:ext uri="{FF2B5EF4-FFF2-40B4-BE49-F238E27FC236}">
                <a16:creationId xmlns:a16="http://schemas.microsoft.com/office/drawing/2014/main" id="{C3A11B01-126D-4DBB-9127-766C65942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0" name="Rectangle 5">
            <a:extLst>
              <a:ext uri="{FF2B5EF4-FFF2-40B4-BE49-F238E27FC236}">
                <a16:creationId xmlns:a16="http://schemas.microsoft.com/office/drawing/2014/main" id="{1774B8B6-566E-4093-9253-A7512BF04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1" name="Rectangle 6">
            <a:extLst>
              <a:ext uri="{FF2B5EF4-FFF2-40B4-BE49-F238E27FC236}">
                <a16:creationId xmlns:a16="http://schemas.microsoft.com/office/drawing/2014/main" id="{E44BA4B0-5A74-490B-B09D-104DC306D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2" name="Rectangle 7">
            <a:extLst>
              <a:ext uri="{FF2B5EF4-FFF2-40B4-BE49-F238E27FC236}">
                <a16:creationId xmlns:a16="http://schemas.microsoft.com/office/drawing/2014/main" id="{BC4B7E5D-426F-4A92-A80C-E6B04BDA58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3" name="Rectangle 8">
            <a:extLst>
              <a:ext uri="{FF2B5EF4-FFF2-40B4-BE49-F238E27FC236}">
                <a16:creationId xmlns:a16="http://schemas.microsoft.com/office/drawing/2014/main" id="{87A0EF32-A177-421B-9FD8-E426FE9138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4" name="Rectangle 9">
            <a:extLst>
              <a:ext uri="{FF2B5EF4-FFF2-40B4-BE49-F238E27FC236}">
                <a16:creationId xmlns:a16="http://schemas.microsoft.com/office/drawing/2014/main" id="{6BB5DE71-86FE-468A-93BA-4B7325BE4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5" name="Rectangle 10">
            <a:extLst>
              <a:ext uri="{FF2B5EF4-FFF2-40B4-BE49-F238E27FC236}">
                <a16:creationId xmlns:a16="http://schemas.microsoft.com/office/drawing/2014/main" id="{728177F3-23F9-43D9-A4DC-BC1DEB40C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6" name="Rectangle 11">
            <a:extLst>
              <a:ext uri="{FF2B5EF4-FFF2-40B4-BE49-F238E27FC236}">
                <a16:creationId xmlns:a16="http://schemas.microsoft.com/office/drawing/2014/main" id="{00C38E4F-E7B3-406F-8FF3-61DEDF236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7" name="Text Box 12">
            <a:extLst>
              <a:ext uri="{FF2B5EF4-FFF2-40B4-BE49-F238E27FC236}">
                <a16:creationId xmlns:a16="http://schemas.microsoft.com/office/drawing/2014/main" id="{BE434195-63CE-4E99-94DD-0C10B0092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36878" name="Line 13">
            <a:extLst>
              <a:ext uri="{FF2B5EF4-FFF2-40B4-BE49-F238E27FC236}">
                <a16:creationId xmlns:a16="http://schemas.microsoft.com/office/drawing/2014/main" id="{08BE86F7-B506-4AD4-ACD8-AE6ADAB562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9" name="Rectangle 14">
            <a:extLst>
              <a:ext uri="{FF2B5EF4-FFF2-40B4-BE49-F238E27FC236}">
                <a16:creationId xmlns:a16="http://schemas.microsoft.com/office/drawing/2014/main" id="{E23BD64D-5CF2-40A2-BFDA-EE1477338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101000</a:t>
            </a:r>
          </a:p>
        </p:txBody>
      </p:sp>
      <p:sp>
        <p:nvSpPr>
          <p:cNvPr id="36880" name="Line 15">
            <a:extLst>
              <a:ext uri="{FF2B5EF4-FFF2-40B4-BE49-F238E27FC236}">
                <a16:creationId xmlns:a16="http://schemas.microsoft.com/office/drawing/2014/main" id="{8CD364A4-8E8D-450F-8CA0-C1A06C25A12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1" name="Line 16">
            <a:extLst>
              <a:ext uri="{FF2B5EF4-FFF2-40B4-BE49-F238E27FC236}">
                <a16:creationId xmlns:a16="http://schemas.microsoft.com/office/drawing/2014/main" id="{AC0001B1-B3D1-423B-B1DD-BAC0FAC5986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2" name="Text Box 17">
            <a:extLst>
              <a:ext uri="{FF2B5EF4-FFF2-40B4-BE49-F238E27FC236}">
                <a16:creationId xmlns:a16="http://schemas.microsoft.com/office/drawing/2014/main" id="{A170BB71-C2DA-4B52-B1F5-FF9C50DDA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621" y="4343400"/>
            <a:ext cx="2250808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address</a:t>
            </a:r>
          </a:p>
        </p:txBody>
      </p:sp>
      <p:sp>
        <p:nvSpPr>
          <p:cNvPr id="36883" name="Text Box 18">
            <a:extLst>
              <a:ext uri="{FF2B5EF4-FFF2-40B4-BE49-F238E27FC236}">
                <a16:creationId xmlns:a16="http://schemas.microsoft.com/office/drawing/2014/main" id="{AFE0169B-6BB3-4730-AA37-AB0232242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371600"/>
            <a:ext cx="13819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6884" name="Line 19">
            <a:extLst>
              <a:ext uri="{FF2B5EF4-FFF2-40B4-BE49-F238E27FC236}">
                <a16:creationId xmlns:a16="http://schemas.microsoft.com/office/drawing/2014/main" id="{9FB1782E-970B-4F2E-B394-A1F013D331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5" name="Line 20">
            <a:extLst>
              <a:ext uri="{FF2B5EF4-FFF2-40B4-BE49-F238E27FC236}">
                <a16:creationId xmlns:a16="http://schemas.microsoft.com/office/drawing/2014/main" id="{950D68C2-AFDC-4306-AC8E-2B88FCC61BC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6" name="Rectangle 21">
            <a:extLst>
              <a:ext uri="{FF2B5EF4-FFF2-40B4-BE49-F238E27FC236}">
                <a16:creationId xmlns:a16="http://schemas.microsoft.com/office/drawing/2014/main" id="{F7A600F7-E251-4090-8CCF-464794082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7" name="Rectangle 22">
            <a:extLst>
              <a:ext uri="{FF2B5EF4-FFF2-40B4-BE49-F238E27FC236}">
                <a16:creationId xmlns:a16="http://schemas.microsoft.com/office/drawing/2014/main" id="{68EA5470-F1EF-4346-A5BF-ADE068321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8" name="Rectangle 23">
            <a:extLst>
              <a:ext uri="{FF2B5EF4-FFF2-40B4-BE49-F238E27FC236}">
                <a16:creationId xmlns:a16="http://schemas.microsoft.com/office/drawing/2014/main" id="{2C45DA7A-2C0A-4CCF-B5AC-4CE91ADF9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9" name="Rectangle 24">
            <a:extLst>
              <a:ext uri="{FF2B5EF4-FFF2-40B4-BE49-F238E27FC236}">
                <a16:creationId xmlns:a16="http://schemas.microsoft.com/office/drawing/2014/main" id="{734FF874-8758-4553-9543-3D16DDEDD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0" name="Rectangle 25">
            <a:extLst>
              <a:ext uri="{FF2B5EF4-FFF2-40B4-BE49-F238E27FC236}">
                <a16:creationId xmlns:a16="http://schemas.microsoft.com/office/drawing/2014/main" id="{85526A9F-2599-4EE8-944A-3FBAB459A5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1" name="Rectangle 26">
            <a:extLst>
              <a:ext uri="{FF2B5EF4-FFF2-40B4-BE49-F238E27FC236}">
                <a16:creationId xmlns:a16="http://schemas.microsoft.com/office/drawing/2014/main" id="{C0045874-B6E4-4610-A08B-CDF3C50A9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2" name="Rectangle 27">
            <a:extLst>
              <a:ext uri="{FF2B5EF4-FFF2-40B4-BE49-F238E27FC236}">
                <a16:creationId xmlns:a16="http://schemas.microsoft.com/office/drawing/2014/main" id="{6C4317D3-8873-4167-BC3A-079214A4F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3" name="Rectangle 28">
            <a:extLst>
              <a:ext uri="{FF2B5EF4-FFF2-40B4-BE49-F238E27FC236}">
                <a16:creationId xmlns:a16="http://schemas.microsoft.com/office/drawing/2014/main" id="{94410EB4-C2D9-42DC-8435-5B3EFF53E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4" name="Text Box 29">
            <a:extLst>
              <a:ext uri="{FF2B5EF4-FFF2-40B4-BE49-F238E27FC236}">
                <a16:creationId xmlns:a16="http://schemas.microsoft.com/office/drawing/2014/main" id="{6139B239-91CA-4D28-B3FB-96382A005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14600"/>
            <a:ext cx="4984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6895" name="Line 30">
            <a:extLst>
              <a:ext uri="{FF2B5EF4-FFF2-40B4-BE49-F238E27FC236}">
                <a16:creationId xmlns:a16="http://schemas.microsoft.com/office/drawing/2014/main" id="{BB933CB8-FE76-498A-B78B-CCFFDE13DD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6" name="Line 31">
            <a:extLst>
              <a:ext uri="{FF2B5EF4-FFF2-40B4-BE49-F238E27FC236}">
                <a16:creationId xmlns:a16="http://schemas.microsoft.com/office/drawing/2014/main" id="{27E16F51-B7CF-4F46-BE85-03F1789FE6E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7" name="Line 32">
            <a:extLst>
              <a:ext uri="{FF2B5EF4-FFF2-40B4-BE49-F238E27FC236}">
                <a16:creationId xmlns:a16="http://schemas.microsoft.com/office/drawing/2014/main" id="{E2916F04-BF3E-4A8F-8E4E-5248D210463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8" name="Line 33">
            <a:extLst>
              <a:ext uri="{FF2B5EF4-FFF2-40B4-BE49-F238E27FC236}">
                <a16:creationId xmlns:a16="http://schemas.microsoft.com/office/drawing/2014/main" id="{13D6E47F-7287-4C57-B8DA-F4C59577338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895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9" name="Line 34">
            <a:extLst>
              <a:ext uri="{FF2B5EF4-FFF2-40B4-BE49-F238E27FC236}">
                <a16:creationId xmlns:a16="http://schemas.microsoft.com/office/drawing/2014/main" id="{52D375BF-D6FD-4B38-913B-D3C4BE86B1D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1910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00" name="Text Box 35">
            <a:extLst>
              <a:ext uri="{FF2B5EF4-FFF2-40B4-BE49-F238E27FC236}">
                <a16:creationId xmlns:a16="http://schemas.microsoft.com/office/drawing/2014/main" id="{4E2657BE-E352-46BF-BC33-2F66E841E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810000"/>
            <a:ext cx="10392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  <p:sp>
        <p:nvSpPr>
          <p:cNvPr id="36901" name="Text Box 36">
            <a:extLst>
              <a:ext uri="{FF2B5EF4-FFF2-40B4-BE49-F238E27FC236}">
                <a16:creationId xmlns:a16="http://schemas.microsoft.com/office/drawing/2014/main" id="{528E5927-77BA-4513-8CFE-3D47A30F3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6902" name="Text Box 37">
            <a:extLst>
              <a:ext uri="{FF2B5EF4-FFF2-40B4-BE49-F238E27FC236}">
                <a16:creationId xmlns:a16="http://schemas.microsoft.com/office/drawing/2014/main" id="{C91A8F4E-A892-4354-A0E6-9D06E3F91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>
            <a:extLst>
              <a:ext uri="{FF2B5EF4-FFF2-40B4-BE49-F238E27FC236}">
                <a16:creationId xmlns:a16="http://schemas.microsoft.com/office/drawing/2014/main" id="{2566C862-15C3-4C0A-999B-A10CA02BD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4E58EB0-8891-447F-8E3D-2418D506915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70443B47-3B48-48B9-BBC4-1D1590674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952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Increasing Line Size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EC60242D-E933-4D70-8641-698C0AFFB20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17" name="Rectangle 4">
            <a:extLst>
              <a:ext uri="{FF2B5EF4-FFF2-40B4-BE49-F238E27FC236}">
                <a16:creationId xmlns:a16="http://schemas.microsoft.com/office/drawing/2014/main" id="{8762E7F1-39A5-4862-A471-C33C1D9D2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18" name="Rectangle 5">
            <a:extLst>
              <a:ext uri="{FF2B5EF4-FFF2-40B4-BE49-F238E27FC236}">
                <a16:creationId xmlns:a16="http://schemas.microsoft.com/office/drawing/2014/main" id="{143B911E-A6B0-4FF6-B5BF-D2E313A27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19" name="Rectangle 6">
            <a:extLst>
              <a:ext uri="{FF2B5EF4-FFF2-40B4-BE49-F238E27FC236}">
                <a16:creationId xmlns:a16="http://schemas.microsoft.com/office/drawing/2014/main" id="{2D041DE7-0193-4AE7-8E1F-C232E6BA8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0" name="Rectangle 7">
            <a:extLst>
              <a:ext uri="{FF2B5EF4-FFF2-40B4-BE49-F238E27FC236}">
                <a16:creationId xmlns:a16="http://schemas.microsoft.com/office/drawing/2014/main" id="{A34238DF-94C5-4437-A5A4-3AECD8902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1" name="Rectangle 8">
            <a:extLst>
              <a:ext uri="{FF2B5EF4-FFF2-40B4-BE49-F238E27FC236}">
                <a16:creationId xmlns:a16="http://schemas.microsoft.com/office/drawing/2014/main" id="{ADB428EB-B82E-4B81-AF03-5CC27AFCF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2" name="Rectangle 9">
            <a:extLst>
              <a:ext uri="{FF2B5EF4-FFF2-40B4-BE49-F238E27FC236}">
                <a16:creationId xmlns:a16="http://schemas.microsoft.com/office/drawing/2014/main" id="{1BA98191-41B5-43DC-AA3F-41E768F5E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3" name="Rectangle 10">
            <a:extLst>
              <a:ext uri="{FF2B5EF4-FFF2-40B4-BE49-F238E27FC236}">
                <a16:creationId xmlns:a16="http://schemas.microsoft.com/office/drawing/2014/main" id="{8832219D-09E7-4BED-9636-FD3F5B1CC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4" name="Rectangle 11">
            <a:extLst>
              <a:ext uri="{FF2B5EF4-FFF2-40B4-BE49-F238E27FC236}">
                <a16:creationId xmlns:a16="http://schemas.microsoft.com/office/drawing/2014/main" id="{1D793435-3366-4479-9E11-4A0880861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5" name="Text Box 12">
            <a:extLst>
              <a:ext uri="{FF2B5EF4-FFF2-40B4-BE49-F238E27FC236}">
                <a16:creationId xmlns:a16="http://schemas.microsoft.com/office/drawing/2014/main" id="{08EF7D81-B525-4B45-B62C-AE7CA0B5E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0268" y="2286000"/>
            <a:ext cx="149951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32-byte cache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line size or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block size</a:t>
            </a:r>
          </a:p>
        </p:txBody>
      </p:sp>
      <p:sp>
        <p:nvSpPr>
          <p:cNvPr id="38926" name="Line 13">
            <a:extLst>
              <a:ext uri="{FF2B5EF4-FFF2-40B4-BE49-F238E27FC236}">
                <a16:creationId xmlns:a16="http://schemas.microsoft.com/office/drawing/2014/main" id="{1F03A6F1-B9AF-4313-8186-B72DC2730F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26670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7" name="Rectangle 14">
            <a:extLst>
              <a:ext uri="{FF2B5EF4-FFF2-40B4-BE49-F238E27FC236}">
                <a16:creationId xmlns:a16="http://schemas.microsoft.com/office/drawing/2014/main" id="{F5FBAAFD-DBB6-4569-9544-70F72C043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100">
                <a:latin typeface="Calibri" panose="020F0502020204030204" pitchFamily="34" charset="0"/>
                <a:cs typeface="Calibri" panose="020F0502020204030204" pitchFamily="34" charset="0"/>
              </a:rPr>
              <a:t>                         10100000</a:t>
            </a:r>
          </a:p>
        </p:txBody>
      </p:sp>
      <p:sp>
        <p:nvSpPr>
          <p:cNvPr id="38928" name="Line 15">
            <a:extLst>
              <a:ext uri="{FF2B5EF4-FFF2-40B4-BE49-F238E27FC236}">
                <a16:creationId xmlns:a16="http://schemas.microsoft.com/office/drawing/2014/main" id="{31CE1919-C003-4D26-A35C-EC69EED462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9" name="Line 16">
            <a:extLst>
              <a:ext uri="{FF2B5EF4-FFF2-40B4-BE49-F238E27FC236}">
                <a16:creationId xmlns:a16="http://schemas.microsoft.com/office/drawing/2014/main" id="{72B11AB2-B741-4584-9DB6-13914842E03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0" name="Text Box 17">
            <a:extLst>
              <a:ext uri="{FF2B5EF4-FFF2-40B4-BE49-F238E27FC236}">
                <a16:creationId xmlns:a16="http://schemas.microsoft.com/office/drawing/2014/main" id="{EC90C390-30F7-40D6-A449-864F5F0D7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371600"/>
            <a:ext cx="13819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8931" name="Line 18">
            <a:extLst>
              <a:ext uri="{FF2B5EF4-FFF2-40B4-BE49-F238E27FC236}">
                <a16:creationId xmlns:a16="http://schemas.microsoft.com/office/drawing/2014/main" id="{C1E1274F-7ACC-4C92-882B-601E9546F4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2" name="Line 19">
            <a:extLst>
              <a:ext uri="{FF2B5EF4-FFF2-40B4-BE49-F238E27FC236}">
                <a16:creationId xmlns:a16="http://schemas.microsoft.com/office/drawing/2014/main" id="{CB356A9C-8261-42C4-B505-C8B617B69B7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3" name="Rectangle 20">
            <a:extLst>
              <a:ext uri="{FF2B5EF4-FFF2-40B4-BE49-F238E27FC236}">
                <a16:creationId xmlns:a16="http://schemas.microsoft.com/office/drawing/2014/main" id="{9B400281-38AF-463B-BD1B-4DBE8F3EA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4" name="Rectangle 21">
            <a:extLst>
              <a:ext uri="{FF2B5EF4-FFF2-40B4-BE49-F238E27FC236}">
                <a16:creationId xmlns:a16="http://schemas.microsoft.com/office/drawing/2014/main" id="{B28D4D1A-BA6E-467F-AA9A-1F28E1EC3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5" name="Rectangle 22">
            <a:extLst>
              <a:ext uri="{FF2B5EF4-FFF2-40B4-BE49-F238E27FC236}">
                <a16:creationId xmlns:a16="http://schemas.microsoft.com/office/drawing/2014/main" id="{5C216673-4AC1-40B4-957A-79E669F33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6" name="Rectangle 23">
            <a:extLst>
              <a:ext uri="{FF2B5EF4-FFF2-40B4-BE49-F238E27FC236}">
                <a16:creationId xmlns:a16="http://schemas.microsoft.com/office/drawing/2014/main" id="{14D13D8A-AA24-46DD-BD9A-2205BD410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7" name="Rectangle 24">
            <a:extLst>
              <a:ext uri="{FF2B5EF4-FFF2-40B4-BE49-F238E27FC236}">
                <a16:creationId xmlns:a16="http://schemas.microsoft.com/office/drawing/2014/main" id="{CE8BFE77-1BA4-4288-B79A-7786A2131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8" name="Rectangle 25">
            <a:extLst>
              <a:ext uri="{FF2B5EF4-FFF2-40B4-BE49-F238E27FC236}">
                <a16:creationId xmlns:a16="http://schemas.microsoft.com/office/drawing/2014/main" id="{5EA4D466-F311-4E57-9197-FCFCBFECB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9" name="Rectangle 26">
            <a:extLst>
              <a:ext uri="{FF2B5EF4-FFF2-40B4-BE49-F238E27FC236}">
                <a16:creationId xmlns:a16="http://schemas.microsoft.com/office/drawing/2014/main" id="{CBFB70E5-7701-463E-91BB-49D35C27C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40" name="Rectangle 27">
            <a:extLst>
              <a:ext uri="{FF2B5EF4-FFF2-40B4-BE49-F238E27FC236}">
                <a16:creationId xmlns:a16="http://schemas.microsoft.com/office/drawing/2014/main" id="{82EF69E2-9C39-4EED-90CB-C957974E7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41" name="Text Box 28">
            <a:extLst>
              <a:ext uri="{FF2B5EF4-FFF2-40B4-BE49-F238E27FC236}">
                <a16:creationId xmlns:a16="http://schemas.microsoft.com/office/drawing/2014/main" id="{3986A74C-8AA4-4373-960B-0C3E6D021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14600"/>
            <a:ext cx="4984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8942" name="Line 29">
            <a:extLst>
              <a:ext uri="{FF2B5EF4-FFF2-40B4-BE49-F238E27FC236}">
                <a16:creationId xmlns:a16="http://schemas.microsoft.com/office/drawing/2014/main" id="{B15B2A16-739B-4FF5-9DD8-9B40CD69C8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43" name="Line 30">
            <a:extLst>
              <a:ext uri="{FF2B5EF4-FFF2-40B4-BE49-F238E27FC236}">
                <a16:creationId xmlns:a16="http://schemas.microsoft.com/office/drawing/2014/main" id="{B966BB5C-8E40-4861-8CC0-2E8BB8B0EAC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44" name="Text Box 31">
            <a:extLst>
              <a:ext uri="{FF2B5EF4-FFF2-40B4-BE49-F238E27FC236}">
                <a16:creationId xmlns:a16="http://schemas.microsoft.com/office/drawing/2014/main" id="{23EA112C-877E-4695-9BA6-A64C6C455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6019800"/>
            <a:ext cx="11501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8945" name="Text Box 32">
            <a:extLst>
              <a:ext uri="{FF2B5EF4-FFF2-40B4-BE49-F238E27FC236}">
                <a16:creationId xmlns:a16="http://schemas.microsoft.com/office/drawing/2014/main" id="{9AC8449C-67B7-4234-AEAA-4CA09387F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8946" name="Rectangle 33">
            <a:extLst>
              <a:ext uri="{FF2B5EF4-FFF2-40B4-BE49-F238E27FC236}">
                <a16:creationId xmlns:a16="http://schemas.microsoft.com/office/drawing/2014/main" id="{8BD98A12-2B30-431B-A9CA-A56846172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971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47" name="Rectangle 34">
            <a:extLst>
              <a:ext uri="{FF2B5EF4-FFF2-40B4-BE49-F238E27FC236}">
                <a16:creationId xmlns:a16="http://schemas.microsoft.com/office/drawing/2014/main" id="{FE28C060-4C67-4E35-8E8E-47375DD5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352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48" name="Rectangle 35">
            <a:extLst>
              <a:ext uri="{FF2B5EF4-FFF2-40B4-BE49-F238E27FC236}">
                <a16:creationId xmlns:a16="http://schemas.microsoft.com/office/drawing/2014/main" id="{34A3DB8C-F235-4630-8E2D-E601F215B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733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49" name="Rectangle 36">
            <a:extLst>
              <a:ext uri="{FF2B5EF4-FFF2-40B4-BE49-F238E27FC236}">
                <a16:creationId xmlns:a16="http://schemas.microsoft.com/office/drawing/2014/main" id="{C55B2822-148C-46D0-B066-115D3EDF8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114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50" name="Rectangle 37">
            <a:extLst>
              <a:ext uri="{FF2B5EF4-FFF2-40B4-BE49-F238E27FC236}">
                <a16:creationId xmlns:a16="http://schemas.microsoft.com/office/drawing/2014/main" id="{A310E09D-2B0A-4C74-93F6-BA35255E8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495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51" name="Rectangle 38">
            <a:extLst>
              <a:ext uri="{FF2B5EF4-FFF2-40B4-BE49-F238E27FC236}">
                <a16:creationId xmlns:a16="http://schemas.microsoft.com/office/drawing/2014/main" id="{954E959B-68E8-4E91-8474-6925AD5CE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876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52" name="Rectangle 39">
            <a:extLst>
              <a:ext uri="{FF2B5EF4-FFF2-40B4-BE49-F238E27FC236}">
                <a16:creationId xmlns:a16="http://schemas.microsoft.com/office/drawing/2014/main" id="{5D974864-CD0D-4C30-8D20-A0B96A570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257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53" name="Rectangle 40">
            <a:extLst>
              <a:ext uri="{FF2B5EF4-FFF2-40B4-BE49-F238E27FC236}">
                <a16:creationId xmlns:a16="http://schemas.microsoft.com/office/drawing/2014/main" id="{8753F2DB-C2BB-41A7-B653-0BCCE9439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638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54" name="Rectangle 41">
            <a:extLst>
              <a:ext uri="{FF2B5EF4-FFF2-40B4-BE49-F238E27FC236}">
                <a16:creationId xmlns:a16="http://schemas.microsoft.com/office/drawing/2014/main" id="{0BA743A5-E07F-4B05-92BD-D843AD675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971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55" name="Rectangle 42">
            <a:extLst>
              <a:ext uri="{FF2B5EF4-FFF2-40B4-BE49-F238E27FC236}">
                <a16:creationId xmlns:a16="http://schemas.microsoft.com/office/drawing/2014/main" id="{DDA9182A-3572-4A2F-81DE-5A72B032D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352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56" name="Rectangle 43">
            <a:extLst>
              <a:ext uri="{FF2B5EF4-FFF2-40B4-BE49-F238E27FC236}">
                <a16:creationId xmlns:a16="http://schemas.microsoft.com/office/drawing/2014/main" id="{D8FE6927-CEBF-4DDA-85A6-60F43C9FD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733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57" name="Rectangle 44">
            <a:extLst>
              <a:ext uri="{FF2B5EF4-FFF2-40B4-BE49-F238E27FC236}">
                <a16:creationId xmlns:a16="http://schemas.microsoft.com/office/drawing/2014/main" id="{7694A223-00E6-49C2-BB08-314E2D9DC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14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58" name="Rectangle 45">
            <a:extLst>
              <a:ext uri="{FF2B5EF4-FFF2-40B4-BE49-F238E27FC236}">
                <a16:creationId xmlns:a16="http://schemas.microsoft.com/office/drawing/2014/main" id="{9B7FD58D-E37E-4FB9-A8BC-9714D1ADD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495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59" name="Rectangle 46">
            <a:extLst>
              <a:ext uri="{FF2B5EF4-FFF2-40B4-BE49-F238E27FC236}">
                <a16:creationId xmlns:a16="http://schemas.microsoft.com/office/drawing/2014/main" id="{F8DF2F75-0EB8-4B6C-A0F8-98632B851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876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60" name="Rectangle 47">
            <a:extLst>
              <a:ext uri="{FF2B5EF4-FFF2-40B4-BE49-F238E27FC236}">
                <a16:creationId xmlns:a16="http://schemas.microsoft.com/office/drawing/2014/main" id="{6B3B19F5-0DBF-4CD0-93F1-A8401E8E2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257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61" name="Rectangle 48">
            <a:extLst>
              <a:ext uri="{FF2B5EF4-FFF2-40B4-BE49-F238E27FC236}">
                <a16:creationId xmlns:a16="http://schemas.microsoft.com/office/drawing/2014/main" id="{FDA37768-B61A-40A1-B78B-FF3837202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638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62" name="Rectangle 49">
            <a:extLst>
              <a:ext uri="{FF2B5EF4-FFF2-40B4-BE49-F238E27FC236}">
                <a16:creationId xmlns:a16="http://schemas.microsoft.com/office/drawing/2014/main" id="{A02AF586-5FE0-44EF-BE34-80A12AD22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971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63" name="Rectangle 50">
            <a:extLst>
              <a:ext uri="{FF2B5EF4-FFF2-40B4-BE49-F238E27FC236}">
                <a16:creationId xmlns:a16="http://schemas.microsoft.com/office/drawing/2014/main" id="{8D86A540-3EDC-4564-9657-27A26A641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352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64" name="Rectangle 51">
            <a:extLst>
              <a:ext uri="{FF2B5EF4-FFF2-40B4-BE49-F238E27FC236}">
                <a16:creationId xmlns:a16="http://schemas.microsoft.com/office/drawing/2014/main" id="{83AEADB3-1FBC-4613-8931-448C7DE3A9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733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65" name="Rectangle 52">
            <a:extLst>
              <a:ext uri="{FF2B5EF4-FFF2-40B4-BE49-F238E27FC236}">
                <a16:creationId xmlns:a16="http://schemas.microsoft.com/office/drawing/2014/main" id="{7949918C-72E1-4809-AEFC-45FE937A5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114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66" name="Rectangle 53">
            <a:extLst>
              <a:ext uri="{FF2B5EF4-FFF2-40B4-BE49-F238E27FC236}">
                <a16:creationId xmlns:a16="http://schemas.microsoft.com/office/drawing/2014/main" id="{CC932220-11EA-4E9D-9677-43D953464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495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67" name="Rectangle 54">
            <a:extLst>
              <a:ext uri="{FF2B5EF4-FFF2-40B4-BE49-F238E27FC236}">
                <a16:creationId xmlns:a16="http://schemas.microsoft.com/office/drawing/2014/main" id="{A3AEDE86-9B49-4C85-BEFF-83A6DDE09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876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68" name="Rectangle 55">
            <a:extLst>
              <a:ext uri="{FF2B5EF4-FFF2-40B4-BE49-F238E27FC236}">
                <a16:creationId xmlns:a16="http://schemas.microsoft.com/office/drawing/2014/main" id="{1382B2F3-12BA-417A-BA2C-35E8D5306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257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69" name="Rectangle 56">
            <a:extLst>
              <a:ext uri="{FF2B5EF4-FFF2-40B4-BE49-F238E27FC236}">
                <a16:creationId xmlns:a16="http://schemas.microsoft.com/office/drawing/2014/main" id="{ED605619-AC32-4C8E-9709-57E8EDC3C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638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70" name="Line 57">
            <a:extLst>
              <a:ext uri="{FF2B5EF4-FFF2-40B4-BE49-F238E27FC236}">
                <a16:creationId xmlns:a16="http://schemas.microsoft.com/office/drawing/2014/main" id="{69F40F58-8956-413B-8BA8-CA7ED9E77F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71" name="Line 58">
            <a:extLst>
              <a:ext uri="{FF2B5EF4-FFF2-40B4-BE49-F238E27FC236}">
                <a16:creationId xmlns:a16="http://schemas.microsoft.com/office/drawing/2014/main" id="{10B30576-A126-4A42-8FE3-C9467E63812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72" name="Text Box 59">
            <a:extLst>
              <a:ext uri="{FF2B5EF4-FFF2-40B4-BE49-F238E27FC236}">
                <a16:creationId xmlns:a16="http://schemas.microsoft.com/office/drawing/2014/main" id="{0F6BDD12-ED34-42E0-B736-0C12D3953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90800"/>
            <a:ext cx="7536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Offset</a:t>
            </a:r>
          </a:p>
        </p:txBody>
      </p:sp>
      <p:sp>
        <p:nvSpPr>
          <p:cNvPr id="38973" name="Text Box 60">
            <a:extLst>
              <a:ext uri="{FF2B5EF4-FFF2-40B4-BE49-F238E27FC236}">
                <a16:creationId xmlns:a16="http://schemas.microsoft.com/office/drawing/2014/main" id="{C4A128ED-77F0-4488-8D3A-BE4464778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7314" y="1371600"/>
            <a:ext cx="4156459" cy="64633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large cache line size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smaller tag array,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fewer misses because of spatial locality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74" name="Line 61">
            <a:extLst>
              <a:ext uri="{FF2B5EF4-FFF2-40B4-BE49-F238E27FC236}">
                <a16:creationId xmlns:a16="http://schemas.microsoft.com/office/drawing/2014/main" id="{466CC370-EA00-4F02-8E8A-513DE61DC5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75" name="Line 62">
            <a:extLst>
              <a:ext uri="{FF2B5EF4-FFF2-40B4-BE49-F238E27FC236}">
                <a16:creationId xmlns:a16="http://schemas.microsoft.com/office/drawing/2014/main" id="{C117DD12-9311-4DE7-B4A0-221FD41F72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76" name="Line 63">
            <a:extLst>
              <a:ext uri="{FF2B5EF4-FFF2-40B4-BE49-F238E27FC236}">
                <a16:creationId xmlns:a16="http://schemas.microsoft.com/office/drawing/2014/main" id="{45CAEB0A-D32D-4772-9D7B-B712CF4246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>
            <a:extLst>
              <a:ext uri="{FF2B5EF4-FFF2-40B4-BE49-F238E27FC236}">
                <a16:creationId xmlns:a16="http://schemas.microsoft.com/office/drawing/2014/main" id="{274B3C4D-0028-4306-A9C5-9821BD243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8AC89AB-BB59-4186-B158-7C39DB79CB6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272A57BD-2072-40DA-B2BD-4117885D0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2567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Associativity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96E2FD0D-E979-4A3F-87B6-F9ECC66C57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5" name="Rectangle 4">
            <a:extLst>
              <a:ext uri="{FF2B5EF4-FFF2-40B4-BE49-F238E27FC236}">
                <a16:creationId xmlns:a16="http://schemas.microsoft.com/office/drawing/2014/main" id="{FE0E28A5-EA1A-4BEA-984C-4C22A9993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6" name="Rectangle 5">
            <a:extLst>
              <a:ext uri="{FF2B5EF4-FFF2-40B4-BE49-F238E27FC236}">
                <a16:creationId xmlns:a16="http://schemas.microsoft.com/office/drawing/2014/main" id="{F9B882B8-4525-45AA-BC80-2638D8015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7" name="Rectangle 6">
            <a:extLst>
              <a:ext uri="{FF2B5EF4-FFF2-40B4-BE49-F238E27FC236}">
                <a16:creationId xmlns:a16="http://schemas.microsoft.com/office/drawing/2014/main" id="{6AF47051-A129-44BF-B47A-F470682CA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8" name="Rectangle 7">
            <a:extLst>
              <a:ext uri="{FF2B5EF4-FFF2-40B4-BE49-F238E27FC236}">
                <a16:creationId xmlns:a16="http://schemas.microsoft.com/office/drawing/2014/main" id="{A9D2FFCD-E8C1-44C6-9634-69B35C569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9" name="Rectangle 8">
            <a:extLst>
              <a:ext uri="{FF2B5EF4-FFF2-40B4-BE49-F238E27FC236}">
                <a16:creationId xmlns:a16="http://schemas.microsoft.com/office/drawing/2014/main" id="{5D6F3110-B047-4AD5-B3E7-E9AF75226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0" name="Rectangle 9">
            <a:extLst>
              <a:ext uri="{FF2B5EF4-FFF2-40B4-BE49-F238E27FC236}">
                <a16:creationId xmlns:a16="http://schemas.microsoft.com/office/drawing/2014/main" id="{CB400E81-97CE-4798-8D39-B72752FEE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1" name="Rectangle 10">
            <a:extLst>
              <a:ext uri="{FF2B5EF4-FFF2-40B4-BE49-F238E27FC236}">
                <a16:creationId xmlns:a16="http://schemas.microsoft.com/office/drawing/2014/main" id="{34C054E2-73E2-4B25-941E-286FA74F9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2" name="Rectangle 11">
            <a:extLst>
              <a:ext uri="{FF2B5EF4-FFF2-40B4-BE49-F238E27FC236}">
                <a16:creationId xmlns:a16="http://schemas.microsoft.com/office/drawing/2014/main" id="{B73D1DF1-2FD2-46B5-AE89-06B5230F7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3" name="Rectangle 12">
            <a:extLst>
              <a:ext uri="{FF2B5EF4-FFF2-40B4-BE49-F238E27FC236}">
                <a16:creationId xmlns:a16="http://schemas.microsoft.com/office/drawing/2014/main" id="{5F8286BC-75E2-4154-8DB0-FE018C87A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                    10100000</a:t>
            </a:r>
          </a:p>
        </p:txBody>
      </p:sp>
      <p:sp>
        <p:nvSpPr>
          <p:cNvPr id="40974" name="Line 13">
            <a:extLst>
              <a:ext uri="{FF2B5EF4-FFF2-40B4-BE49-F238E27FC236}">
                <a16:creationId xmlns:a16="http://schemas.microsoft.com/office/drawing/2014/main" id="{FC72DD37-2E57-462D-A212-B5A00341F85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5" name="Line 14">
            <a:extLst>
              <a:ext uri="{FF2B5EF4-FFF2-40B4-BE49-F238E27FC236}">
                <a16:creationId xmlns:a16="http://schemas.microsoft.com/office/drawing/2014/main" id="{7A12C090-E33C-4904-9877-1669D319A6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6" name="Text Box 15">
            <a:extLst>
              <a:ext uri="{FF2B5EF4-FFF2-40B4-BE49-F238E27FC236}">
                <a16:creationId xmlns:a16="http://schemas.microsoft.com/office/drawing/2014/main" id="{C295432F-7463-41C8-B934-83DBA3E49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371600"/>
            <a:ext cx="13819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40977" name="Line 16">
            <a:extLst>
              <a:ext uri="{FF2B5EF4-FFF2-40B4-BE49-F238E27FC236}">
                <a16:creationId xmlns:a16="http://schemas.microsoft.com/office/drawing/2014/main" id="{5F1FCCAB-5C1C-4826-B72B-2C37626EA4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8" name="Line 17">
            <a:extLst>
              <a:ext uri="{FF2B5EF4-FFF2-40B4-BE49-F238E27FC236}">
                <a16:creationId xmlns:a16="http://schemas.microsoft.com/office/drawing/2014/main" id="{CA9759A4-DDB3-4EE7-866E-1FAB1FF419B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9" name="Rectangle 18">
            <a:extLst>
              <a:ext uri="{FF2B5EF4-FFF2-40B4-BE49-F238E27FC236}">
                <a16:creationId xmlns:a16="http://schemas.microsoft.com/office/drawing/2014/main" id="{03BAE522-A55D-4D22-871A-A34A9A7D1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0" name="Rectangle 19">
            <a:extLst>
              <a:ext uri="{FF2B5EF4-FFF2-40B4-BE49-F238E27FC236}">
                <a16:creationId xmlns:a16="http://schemas.microsoft.com/office/drawing/2014/main" id="{AC679523-9197-4F9C-800B-3685CBCD5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1" name="Rectangle 20">
            <a:extLst>
              <a:ext uri="{FF2B5EF4-FFF2-40B4-BE49-F238E27FC236}">
                <a16:creationId xmlns:a16="http://schemas.microsoft.com/office/drawing/2014/main" id="{568E30D4-57CC-40CA-8A8A-3A27C155E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2" name="Rectangle 21">
            <a:extLst>
              <a:ext uri="{FF2B5EF4-FFF2-40B4-BE49-F238E27FC236}">
                <a16:creationId xmlns:a16="http://schemas.microsoft.com/office/drawing/2014/main" id="{850CE1A8-FE52-4746-AF86-1E26FBF2A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3" name="Rectangle 22">
            <a:extLst>
              <a:ext uri="{FF2B5EF4-FFF2-40B4-BE49-F238E27FC236}">
                <a16:creationId xmlns:a16="http://schemas.microsoft.com/office/drawing/2014/main" id="{62E37731-6876-46E9-A06E-EE16161C0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4" name="Rectangle 23">
            <a:extLst>
              <a:ext uri="{FF2B5EF4-FFF2-40B4-BE49-F238E27FC236}">
                <a16:creationId xmlns:a16="http://schemas.microsoft.com/office/drawing/2014/main" id="{64BD63E0-7CA2-4163-9C24-53ADF19A9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5" name="Rectangle 24">
            <a:extLst>
              <a:ext uri="{FF2B5EF4-FFF2-40B4-BE49-F238E27FC236}">
                <a16:creationId xmlns:a16="http://schemas.microsoft.com/office/drawing/2014/main" id="{D334A2A8-12E9-4387-BBD1-88FB7E06B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6" name="Rectangle 25">
            <a:extLst>
              <a:ext uri="{FF2B5EF4-FFF2-40B4-BE49-F238E27FC236}">
                <a16:creationId xmlns:a16="http://schemas.microsoft.com/office/drawing/2014/main" id="{EA6C75C5-982C-4E25-B32D-9F7F8B6C9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7" name="Text Box 26">
            <a:extLst>
              <a:ext uri="{FF2B5EF4-FFF2-40B4-BE49-F238E27FC236}">
                <a16:creationId xmlns:a16="http://schemas.microsoft.com/office/drawing/2014/main" id="{467D7F13-CE19-4C51-A4FA-55F95822A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14600"/>
            <a:ext cx="4984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40988" name="Line 27">
            <a:extLst>
              <a:ext uri="{FF2B5EF4-FFF2-40B4-BE49-F238E27FC236}">
                <a16:creationId xmlns:a16="http://schemas.microsoft.com/office/drawing/2014/main" id="{F293D7A4-26DA-40F8-A871-ABBE5619F3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9" name="Line 28">
            <a:extLst>
              <a:ext uri="{FF2B5EF4-FFF2-40B4-BE49-F238E27FC236}">
                <a16:creationId xmlns:a16="http://schemas.microsoft.com/office/drawing/2014/main" id="{05FE7F66-605F-430D-875D-E24E5B70A62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0" name="Text Box 29">
            <a:extLst>
              <a:ext uri="{FF2B5EF4-FFF2-40B4-BE49-F238E27FC236}">
                <a16:creationId xmlns:a16="http://schemas.microsoft.com/office/drawing/2014/main" id="{1F2CAD2F-14BA-47AB-81FC-CB4163087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019800"/>
            <a:ext cx="11501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40991" name="Text Box 30">
            <a:extLst>
              <a:ext uri="{FF2B5EF4-FFF2-40B4-BE49-F238E27FC236}">
                <a16:creationId xmlns:a16="http://schemas.microsoft.com/office/drawing/2014/main" id="{FBD77359-BCB9-4A35-8C9F-7003B628F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40992" name="Text Box 31">
            <a:extLst>
              <a:ext uri="{FF2B5EF4-FFF2-40B4-BE49-F238E27FC236}">
                <a16:creationId xmlns:a16="http://schemas.microsoft.com/office/drawing/2014/main" id="{7E28C6D0-1328-4836-8F5C-FF1D21341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7128" y="1371600"/>
            <a:ext cx="4816831" cy="64633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Set associativity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fewer conflicts; wasted power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because multiple data and tags are read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3" name="Rectangle 32">
            <a:extLst>
              <a:ext uri="{FF2B5EF4-FFF2-40B4-BE49-F238E27FC236}">
                <a16:creationId xmlns:a16="http://schemas.microsoft.com/office/drawing/2014/main" id="{A1F00926-1561-4EDD-8A05-FD6AFE9F0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971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4" name="Rectangle 33">
            <a:extLst>
              <a:ext uri="{FF2B5EF4-FFF2-40B4-BE49-F238E27FC236}">
                <a16:creationId xmlns:a16="http://schemas.microsoft.com/office/drawing/2014/main" id="{AC15177A-3552-416F-BF85-83FC09B29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352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5" name="Rectangle 34">
            <a:extLst>
              <a:ext uri="{FF2B5EF4-FFF2-40B4-BE49-F238E27FC236}">
                <a16:creationId xmlns:a16="http://schemas.microsoft.com/office/drawing/2014/main" id="{EBC3C405-29B9-4260-AC26-D7D0D31DC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733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6" name="Rectangle 35">
            <a:extLst>
              <a:ext uri="{FF2B5EF4-FFF2-40B4-BE49-F238E27FC236}">
                <a16:creationId xmlns:a16="http://schemas.microsoft.com/office/drawing/2014/main" id="{2151EF65-A3CE-40AB-B48C-BC064782F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114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7" name="Rectangle 36">
            <a:extLst>
              <a:ext uri="{FF2B5EF4-FFF2-40B4-BE49-F238E27FC236}">
                <a16:creationId xmlns:a16="http://schemas.microsoft.com/office/drawing/2014/main" id="{754E746F-2EBD-44D7-BE95-743631A8F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495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8" name="Rectangle 37">
            <a:extLst>
              <a:ext uri="{FF2B5EF4-FFF2-40B4-BE49-F238E27FC236}">
                <a16:creationId xmlns:a16="http://schemas.microsoft.com/office/drawing/2014/main" id="{CD7C7810-FB1E-4FAA-B783-D64E5DD87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876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9" name="Rectangle 38">
            <a:extLst>
              <a:ext uri="{FF2B5EF4-FFF2-40B4-BE49-F238E27FC236}">
                <a16:creationId xmlns:a16="http://schemas.microsoft.com/office/drawing/2014/main" id="{CB704E7E-1579-4BF7-B8CA-205018002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257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00" name="Rectangle 39">
            <a:extLst>
              <a:ext uri="{FF2B5EF4-FFF2-40B4-BE49-F238E27FC236}">
                <a16:creationId xmlns:a16="http://schemas.microsoft.com/office/drawing/2014/main" id="{5F9E12B4-2327-49BF-AA7C-1923EE454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638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01" name="Text Box 40">
            <a:extLst>
              <a:ext uri="{FF2B5EF4-FFF2-40B4-BE49-F238E27FC236}">
                <a16:creationId xmlns:a16="http://schemas.microsoft.com/office/drawing/2014/main" id="{B1579CF2-7945-41A9-8BD7-34C8777A4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590800"/>
            <a:ext cx="7798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41002" name="Text Box 41">
            <a:extLst>
              <a:ext uri="{FF2B5EF4-FFF2-40B4-BE49-F238E27FC236}">
                <a16:creationId xmlns:a16="http://schemas.microsoft.com/office/drawing/2014/main" id="{938EA611-C271-41E1-8CBC-EE8BCCDC9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590800"/>
            <a:ext cx="7798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41003" name="Rectangle 42">
            <a:extLst>
              <a:ext uri="{FF2B5EF4-FFF2-40B4-BE49-F238E27FC236}">
                <a16:creationId xmlns:a16="http://schemas.microsoft.com/office/drawing/2014/main" id="{FE123F31-3EDF-436F-B76E-806265960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04" name="Rectangle 43">
            <a:extLst>
              <a:ext uri="{FF2B5EF4-FFF2-40B4-BE49-F238E27FC236}">
                <a16:creationId xmlns:a16="http://schemas.microsoft.com/office/drawing/2014/main" id="{C12FC7D0-5E15-4D6D-B8BB-A91537C7A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05" name="Rectangle 44">
            <a:extLst>
              <a:ext uri="{FF2B5EF4-FFF2-40B4-BE49-F238E27FC236}">
                <a16:creationId xmlns:a16="http://schemas.microsoft.com/office/drawing/2014/main" id="{468D8991-2EA6-481E-BAF6-4996AF2A8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06" name="Rectangle 45">
            <a:extLst>
              <a:ext uri="{FF2B5EF4-FFF2-40B4-BE49-F238E27FC236}">
                <a16:creationId xmlns:a16="http://schemas.microsoft.com/office/drawing/2014/main" id="{A7F9FD7F-A893-418D-B550-75F3CCB46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07" name="Rectangle 46">
            <a:extLst>
              <a:ext uri="{FF2B5EF4-FFF2-40B4-BE49-F238E27FC236}">
                <a16:creationId xmlns:a16="http://schemas.microsoft.com/office/drawing/2014/main" id="{AA3C4885-2B61-4FFE-810E-05906BFDD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08" name="Rectangle 47">
            <a:extLst>
              <a:ext uri="{FF2B5EF4-FFF2-40B4-BE49-F238E27FC236}">
                <a16:creationId xmlns:a16="http://schemas.microsoft.com/office/drawing/2014/main" id="{F0EB154C-FDF5-498E-AF8C-E8F8B38F0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09" name="Rectangle 48">
            <a:extLst>
              <a:ext uri="{FF2B5EF4-FFF2-40B4-BE49-F238E27FC236}">
                <a16:creationId xmlns:a16="http://schemas.microsoft.com/office/drawing/2014/main" id="{F963FEF4-C049-4BC3-B9BA-9F9A1C5BB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10" name="Rectangle 49">
            <a:extLst>
              <a:ext uri="{FF2B5EF4-FFF2-40B4-BE49-F238E27FC236}">
                <a16:creationId xmlns:a16="http://schemas.microsoft.com/office/drawing/2014/main" id="{F65AC9A0-67FA-470F-A79F-06D79B3D6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11" name="Line 50">
            <a:extLst>
              <a:ext uri="{FF2B5EF4-FFF2-40B4-BE49-F238E27FC236}">
                <a16:creationId xmlns:a16="http://schemas.microsoft.com/office/drawing/2014/main" id="{AF475E4B-A419-4305-9C1E-91FF0F1E42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029200"/>
            <a:ext cx="1295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12" name="Line 51">
            <a:extLst>
              <a:ext uri="{FF2B5EF4-FFF2-40B4-BE49-F238E27FC236}">
                <a16:creationId xmlns:a16="http://schemas.microsoft.com/office/drawing/2014/main" id="{B33FB6E5-B428-43BA-B03C-531E5822B81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4572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13" name="Line 52">
            <a:extLst>
              <a:ext uri="{FF2B5EF4-FFF2-40B4-BE49-F238E27FC236}">
                <a16:creationId xmlns:a16="http://schemas.microsoft.com/office/drawing/2014/main" id="{CAE38B8E-0BD1-4BB5-A4FF-5E702E5F73E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819400"/>
            <a:ext cx="762000" cy="335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14" name="Text Box 53">
            <a:extLst>
              <a:ext uri="{FF2B5EF4-FFF2-40B4-BE49-F238E27FC236}">
                <a16:creationId xmlns:a16="http://schemas.microsoft.com/office/drawing/2014/main" id="{80115B8C-A21C-4DE5-BB15-4CB650970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6172200"/>
            <a:ext cx="10392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>
            <a:extLst>
              <a:ext uri="{FF2B5EF4-FFF2-40B4-BE49-F238E27FC236}">
                <a16:creationId xmlns:a16="http://schemas.microsoft.com/office/drawing/2014/main" id="{B01A0829-3972-4C6C-9138-36E4971C0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7762A5-AB31-4D85-9666-F295A4E6D0C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B322D63C-8D9A-4DE7-8C23-1FAADF0C2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36EA968A-C7BF-4C41-A7E5-B3C5862507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0382FD95-3F4E-46AA-BAE4-6BE8B137A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4478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Assume a direct-mapped cache with just 4 sets.  Assume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block A maps to set 0, B to 1, C to 2, D to 3, E to 0,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so on.  For the following access pattern, estimate the hits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misses: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 B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 C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D B F A E G C G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>
            <a:extLst>
              <a:ext uri="{FF2B5EF4-FFF2-40B4-BE49-F238E27FC236}">
                <a16:creationId xmlns:a16="http://schemas.microsoft.com/office/drawing/2014/main" id="{3FB80E7F-2DBA-40C6-A0BE-A5284B632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FCD14B0-F39B-40E2-B9A8-8AEF0542E0C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90DFE78B-2494-4CAD-B0D9-B07EEB495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45060" name="Line 3">
            <a:extLst>
              <a:ext uri="{FF2B5EF4-FFF2-40B4-BE49-F238E27FC236}">
                <a16:creationId xmlns:a16="http://schemas.microsoft.com/office/drawing/2014/main" id="{D56A7BB6-4EA6-47EC-8438-652EDA51F6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61" name="Text Box 4">
            <a:extLst>
              <a:ext uri="{FF2B5EF4-FFF2-40B4-BE49-F238E27FC236}">
                <a16:creationId xmlns:a16="http://schemas.microsoft.com/office/drawing/2014/main" id="{11FF48B5-C552-4894-B8AC-5CCE5900E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4478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Assume a direct-mapped cache with just 4 sets.  Assume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block A maps to set 0, B to 1, C to 2, D to 3, E to 0,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so on.  For the following access pattern, estimate the hits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misses: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 B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 C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D B F A E G C G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 MH MM H MM HM HMM M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>
            <a:extLst>
              <a:ext uri="{FF2B5EF4-FFF2-40B4-BE49-F238E27FC236}">
                <a16:creationId xmlns:a16="http://schemas.microsoft.com/office/drawing/2014/main" id="{1C0BD425-A557-4299-9CAA-C00B5B283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5FE67D-833A-4076-9C0A-63C53D05FBE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C00595A6-A44B-4EAB-8FA0-675B4544C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308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Thread-Level Parallelism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47CE5616-557A-4563-8451-E6822BCA00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212BE227-7B0A-4206-8667-E8A5AEF7E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789184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Motivation: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single thread leaves a processor under-utilized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for most of the time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by doubling processor area, single thread performance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barely improves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Strategies for thread-level parallelism: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multiple threads share the same large processor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reduces under-utilization, efficient resource allocation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Simultaneous Multi-Threading (SMT)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each thread executes on its own mini processor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simple design, low interference between threads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Chip Multi-Processing (CMP) or multi-core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>
            <a:extLst>
              <a:ext uri="{FF2B5EF4-FFF2-40B4-BE49-F238E27FC236}">
                <a16:creationId xmlns:a16="http://schemas.microsoft.com/office/drawing/2014/main" id="{DECAB4B7-046A-4AA6-8A41-E09DFFFC8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E1B74E-8821-4043-90AA-9F8BB3083C0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54225329-8B4F-41AB-B611-69046D1F91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BBA87EB7-B3E9-4FD9-9005-A673AE1507B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9878710C-184D-45DC-BED6-0E6DC076E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01551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Assume a 2-way set-associative cache with just 2 sets.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Assume that block A maps to set 0, B to 1, C to 0, D to 1,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 to 0, and so on.  For the following access pattern,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estimate the hits and misses: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 B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 C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D B F A E G C G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>
            <a:extLst>
              <a:ext uri="{FF2B5EF4-FFF2-40B4-BE49-F238E27FC236}">
                <a16:creationId xmlns:a16="http://schemas.microsoft.com/office/drawing/2014/main" id="{E84A7DEA-A920-4539-87B9-0D9DB7772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DA47BD0-0F17-4C77-990A-B56E8CDDAEB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E7D8BC76-6718-4DFC-9394-4DBA939E1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D3E18233-798F-4CE3-95FF-542E1114CA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B986FB5D-7FCA-4A37-B466-9753EE82B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01551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Assume a 2-way set-associative cache with just 2 sets.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Assume that block A maps to set 0, B to 1, C to 0, D to 1,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 to 0, and so on.  For the following access pattern,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estimate the hits and misses: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 B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 C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D B F A E G C G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 MH M MH MM HM HMM M H M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>
            <a:extLst>
              <a:ext uri="{FF2B5EF4-FFF2-40B4-BE49-F238E27FC236}">
                <a16:creationId xmlns:a16="http://schemas.microsoft.com/office/drawing/2014/main" id="{785CAAC9-C182-4F8D-9458-A114A08AA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45132A0-3E9F-4D46-8561-46016FE0DB1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C8EC3F56-9454-447A-82E9-CCF2AF561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B6CC77FE-350D-40FE-980F-5AD4EF422D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2AF29053-6571-4B05-9B70-A2AA109C8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0374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64 KB 16-way set-associative data cache array with 64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byte line sizes, assume a 40-bit 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sets?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index bits, offset bits, tag bits?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large is the tag array?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>
            <a:extLst>
              <a:ext uri="{FF2B5EF4-FFF2-40B4-BE49-F238E27FC236}">
                <a16:creationId xmlns:a16="http://schemas.microsoft.com/office/drawing/2014/main" id="{DA01E2CE-A219-447E-9DAF-E745BC178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C31522-F390-44F5-B36D-78DC77A3018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87FF86B3-9DBF-4DE5-BC94-36B9A7CDE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A36E272A-E866-4D7C-8F55-98A7AC6B6A7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242A0105-F23B-44E9-9473-22956822D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0374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64 KB 16-way set-associative data cache array with 64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byte line sizes, assume a 40-bit 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sets?  64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index bits (6), offset bits (6), tag bits (28)?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large is the tag array (28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>
            <a:extLst>
              <a:ext uri="{FF2B5EF4-FFF2-40B4-BE49-F238E27FC236}">
                <a16:creationId xmlns:a16="http://schemas.microsoft.com/office/drawing/2014/main" id="{0CD0BECB-4E29-4361-AD48-BF8D90467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541B226-A070-4E6D-8D42-DBB9B6D649D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11D61DB0-F080-4CAB-97D7-C183AF2B6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5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37CFB7B2-96D6-4DBC-B7BF-3A862381ADF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C6DB70D3-DA33-442A-89E4-2CA2571E8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138347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8 KB fully-associative data cache array with 64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byte line sizes, assume a 40-bit 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sets?  How many ways?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index bits, offset bits, tag bits?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large is the tag array?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>
            <a:extLst>
              <a:ext uri="{FF2B5EF4-FFF2-40B4-BE49-F238E27FC236}">
                <a16:creationId xmlns:a16="http://schemas.microsoft.com/office/drawing/2014/main" id="{D2841B72-F14D-4686-BEBE-10BE84DF1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7BEC9B-1A07-41D7-B327-965A80C94AB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68855387-BB94-460A-84A7-CF74809F2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5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B8108C22-E6C0-4EA2-9143-AE1C963E60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11F74591-6E64-4EBE-B682-3EE34E09E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5507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8 KB fully-associative data cache array with 64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byte line sizes, assume a 40-bit 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sets (1) ?  How many ways (128) 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index bits (0), offset bits (6), tag bits (34) 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large is the tag array (544 bytes) 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>
            <a:extLst>
              <a:ext uri="{FF2B5EF4-FFF2-40B4-BE49-F238E27FC236}">
                <a16:creationId xmlns:a16="http://schemas.microsoft.com/office/drawing/2014/main" id="{D398EB7C-39D2-4E6A-8F09-DDC8EC6CB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1599148-0DF4-4063-A7FF-424DD70DBE9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0A43DC14-906C-440E-854D-A52B2BA53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929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Types of Cache Misses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74138978-7A53-4EDD-AABA-8ACEB1317E7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0E33EF63-4887-427C-BD6A-B6436B18F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17049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Compulsory misses: happens the first time a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word is accessed – the misses for an infinite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Capacity misses: happens because the program touched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many other words before re-touching the same word –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misses for a fully-associative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Conflict misses: happens because two words map to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same location in the cache – the misses generated while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moving from a fully-associative to a direct-mapped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Sidenote: can a fully-associative cache have more misses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than a direct-mapped cache of the same size?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3">
            <a:extLst>
              <a:ext uri="{FF2B5EF4-FFF2-40B4-BE49-F238E27FC236}">
                <a16:creationId xmlns:a16="http://schemas.microsoft.com/office/drawing/2014/main" id="{DE5FB905-9235-48B7-AFD8-3C1F7532E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EA9C63A-E3C4-405F-83E0-BD762AF34D2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>
            <a:extLst>
              <a:ext uri="{FF2B5EF4-FFF2-40B4-BE49-F238E27FC236}">
                <a16:creationId xmlns:a16="http://schemas.microsoft.com/office/drawing/2014/main" id="{6C9161DD-E813-4595-9E53-A262FF2CB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4E6996-C76A-40F2-9317-7EF1641EBCF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699BB697-396C-4403-805C-AB6929665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80291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are Resources Shared?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204E0820-3C20-4054-B08B-F600ACC1ACD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89" name="Rectangle 4">
            <a:extLst>
              <a:ext uri="{FF2B5EF4-FFF2-40B4-BE49-F238E27FC236}">
                <a16:creationId xmlns:a16="http://schemas.microsoft.com/office/drawing/2014/main" id="{A56F9587-62BC-40C5-8E77-4DA592965C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9050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90" name="Text Box 5">
            <a:extLst>
              <a:ext uri="{FF2B5EF4-FFF2-40B4-BE49-F238E27FC236}">
                <a16:creationId xmlns:a16="http://schemas.microsoft.com/office/drawing/2014/main" id="{8D032B1C-19AE-4428-95DE-42E97D151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2856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box represents an issue slot for a functional unit. Peak thruput is 4 IPC.</a:t>
            </a:r>
          </a:p>
        </p:txBody>
      </p:sp>
      <p:sp>
        <p:nvSpPr>
          <p:cNvPr id="16391" name="Rectangle 6">
            <a:extLst>
              <a:ext uri="{FF2B5EF4-FFF2-40B4-BE49-F238E27FC236}">
                <a16:creationId xmlns:a16="http://schemas.microsoft.com/office/drawing/2014/main" id="{EB305E0A-ABF2-4A7C-8810-8129A73A2C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9050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92" name="Rectangle 7">
            <a:extLst>
              <a:ext uri="{FF2B5EF4-FFF2-40B4-BE49-F238E27FC236}">
                <a16:creationId xmlns:a16="http://schemas.microsoft.com/office/drawing/2014/main" id="{E76D26A4-1C62-4B4C-8B9A-4A6F4FCE14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905000"/>
            <a:ext cx="457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93" name="Rectangle 8">
            <a:extLst>
              <a:ext uri="{FF2B5EF4-FFF2-40B4-BE49-F238E27FC236}">
                <a16:creationId xmlns:a16="http://schemas.microsoft.com/office/drawing/2014/main" id="{9CDB0B96-EB41-49D0-B3B4-18613698F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905000"/>
            <a:ext cx="457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94" name="Rectangle 9">
            <a:extLst>
              <a:ext uri="{FF2B5EF4-FFF2-40B4-BE49-F238E27FC236}">
                <a16:creationId xmlns:a16="http://schemas.microsoft.com/office/drawing/2014/main" id="{D3A743A3-571F-4BE9-9715-3EFB4DD52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1336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95" name="Rectangle 10">
            <a:extLst>
              <a:ext uri="{FF2B5EF4-FFF2-40B4-BE49-F238E27FC236}">
                <a16:creationId xmlns:a16="http://schemas.microsoft.com/office/drawing/2014/main" id="{ACC45004-0EC0-4703-974C-8ABB2A088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133600"/>
            <a:ext cx="457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96" name="Rectangle 11">
            <a:extLst>
              <a:ext uri="{FF2B5EF4-FFF2-40B4-BE49-F238E27FC236}">
                <a16:creationId xmlns:a16="http://schemas.microsoft.com/office/drawing/2014/main" id="{CEBC3BFF-CD8A-4AF9-A068-EA34B2ACA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133600"/>
            <a:ext cx="457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97" name="Rectangle 12">
            <a:extLst>
              <a:ext uri="{FF2B5EF4-FFF2-40B4-BE49-F238E27FC236}">
                <a16:creationId xmlns:a16="http://schemas.microsoft.com/office/drawing/2014/main" id="{B1E458BC-C1B7-4C8B-AB4D-818FA4F26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133600"/>
            <a:ext cx="457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98" name="Rectangle 13">
            <a:extLst>
              <a:ext uri="{FF2B5EF4-FFF2-40B4-BE49-F238E27FC236}">
                <a16:creationId xmlns:a16="http://schemas.microsoft.com/office/drawing/2014/main" id="{3E14F7BF-777F-49C8-B97D-E01A13446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3622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99" name="Rectangle 14">
            <a:extLst>
              <a:ext uri="{FF2B5EF4-FFF2-40B4-BE49-F238E27FC236}">
                <a16:creationId xmlns:a16="http://schemas.microsoft.com/office/drawing/2014/main" id="{AE02D5AF-6FA3-4D8B-A9AD-7E39B5081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3622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00" name="Rectangle 15">
            <a:extLst>
              <a:ext uri="{FF2B5EF4-FFF2-40B4-BE49-F238E27FC236}">
                <a16:creationId xmlns:a16="http://schemas.microsoft.com/office/drawing/2014/main" id="{EC88ED96-93F0-42F9-9BAD-A4A3D5889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3622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01" name="Rectangle 16">
            <a:extLst>
              <a:ext uri="{FF2B5EF4-FFF2-40B4-BE49-F238E27FC236}">
                <a16:creationId xmlns:a16="http://schemas.microsoft.com/office/drawing/2014/main" id="{C60C6D09-0A20-462B-9BC6-036F5FF9D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362200"/>
            <a:ext cx="457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02" name="Rectangle 17">
            <a:extLst>
              <a:ext uri="{FF2B5EF4-FFF2-40B4-BE49-F238E27FC236}">
                <a16:creationId xmlns:a16="http://schemas.microsoft.com/office/drawing/2014/main" id="{12817018-ECE4-4572-87F6-B0B7FBB54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5908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03" name="Rectangle 18">
            <a:extLst>
              <a:ext uri="{FF2B5EF4-FFF2-40B4-BE49-F238E27FC236}">
                <a16:creationId xmlns:a16="http://schemas.microsoft.com/office/drawing/2014/main" id="{0C8E3C98-1B58-4B45-8BC8-9E1538EAC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590800"/>
            <a:ext cx="457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04" name="Rectangle 19">
            <a:extLst>
              <a:ext uri="{FF2B5EF4-FFF2-40B4-BE49-F238E27FC236}">
                <a16:creationId xmlns:a16="http://schemas.microsoft.com/office/drawing/2014/main" id="{2ABBF53B-9AB8-44D3-8E14-F19D93E08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5908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05" name="Rectangle 20">
            <a:extLst>
              <a:ext uri="{FF2B5EF4-FFF2-40B4-BE49-F238E27FC236}">
                <a16:creationId xmlns:a16="http://schemas.microsoft.com/office/drawing/2014/main" id="{EF71FCFC-7B4B-4B4C-952F-C227A36ABB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590800"/>
            <a:ext cx="457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06" name="Rectangle 21">
            <a:extLst>
              <a:ext uri="{FF2B5EF4-FFF2-40B4-BE49-F238E27FC236}">
                <a16:creationId xmlns:a16="http://schemas.microsoft.com/office/drawing/2014/main" id="{C48B57BD-0693-4E59-B208-CBB537505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819400"/>
            <a:ext cx="457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07" name="Rectangle 22">
            <a:extLst>
              <a:ext uri="{FF2B5EF4-FFF2-40B4-BE49-F238E27FC236}">
                <a16:creationId xmlns:a16="http://schemas.microsoft.com/office/drawing/2014/main" id="{CF09B958-2F8A-4455-A33F-9112F6F64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819400"/>
            <a:ext cx="457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08" name="Rectangle 23">
            <a:extLst>
              <a:ext uri="{FF2B5EF4-FFF2-40B4-BE49-F238E27FC236}">
                <a16:creationId xmlns:a16="http://schemas.microsoft.com/office/drawing/2014/main" id="{36D87C22-2026-449F-A725-AD9866D21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819400"/>
            <a:ext cx="457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09" name="Rectangle 24">
            <a:extLst>
              <a:ext uri="{FF2B5EF4-FFF2-40B4-BE49-F238E27FC236}">
                <a16:creationId xmlns:a16="http://schemas.microsoft.com/office/drawing/2014/main" id="{EE604D4F-CF2A-42D0-B1B1-80FDFE13F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819400"/>
            <a:ext cx="457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10" name="Rectangle 25">
            <a:extLst>
              <a:ext uri="{FF2B5EF4-FFF2-40B4-BE49-F238E27FC236}">
                <a16:creationId xmlns:a16="http://schemas.microsoft.com/office/drawing/2014/main" id="{028416A4-3B5D-4F15-84C9-B0F73A0D1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048000"/>
            <a:ext cx="457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11" name="Rectangle 26">
            <a:extLst>
              <a:ext uri="{FF2B5EF4-FFF2-40B4-BE49-F238E27FC236}">
                <a16:creationId xmlns:a16="http://schemas.microsoft.com/office/drawing/2014/main" id="{B7787A4A-9313-4A66-846E-AFB3C4396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048000"/>
            <a:ext cx="457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12" name="Rectangle 27">
            <a:extLst>
              <a:ext uri="{FF2B5EF4-FFF2-40B4-BE49-F238E27FC236}">
                <a16:creationId xmlns:a16="http://schemas.microsoft.com/office/drawing/2014/main" id="{6510CD12-13D3-43C9-8540-284C70867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048000"/>
            <a:ext cx="457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13" name="Rectangle 28">
            <a:extLst>
              <a:ext uri="{FF2B5EF4-FFF2-40B4-BE49-F238E27FC236}">
                <a16:creationId xmlns:a16="http://schemas.microsoft.com/office/drawing/2014/main" id="{D9FCFF6E-1BD3-4248-B903-F6BFB88D3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048000"/>
            <a:ext cx="457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14" name="Rectangle 29">
            <a:extLst>
              <a:ext uri="{FF2B5EF4-FFF2-40B4-BE49-F238E27FC236}">
                <a16:creationId xmlns:a16="http://schemas.microsoft.com/office/drawing/2014/main" id="{3E165512-CF31-4B30-902D-09AEB64654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276600"/>
            <a:ext cx="457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15" name="Rectangle 30">
            <a:extLst>
              <a:ext uri="{FF2B5EF4-FFF2-40B4-BE49-F238E27FC236}">
                <a16:creationId xmlns:a16="http://schemas.microsoft.com/office/drawing/2014/main" id="{01EA2991-2751-46E6-99FA-E8E1C74A9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276600"/>
            <a:ext cx="457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16" name="Rectangle 31">
            <a:extLst>
              <a:ext uri="{FF2B5EF4-FFF2-40B4-BE49-F238E27FC236}">
                <a16:creationId xmlns:a16="http://schemas.microsoft.com/office/drawing/2014/main" id="{6712523D-635D-4815-A7C5-408766641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276600"/>
            <a:ext cx="457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17" name="Rectangle 32">
            <a:extLst>
              <a:ext uri="{FF2B5EF4-FFF2-40B4-BE49-F238E27FC236}">
                <a16:creationId xmlns:a16="http://schemas.microsoft.com/office/drawing/2014/main" id="{F4824E55-158A-4B08-96E3-5F8B9F6C4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276600"/>
            <a:ext cx="457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18" name="Rectangle 33">
            <a:extLst>
              <a:ext uri="{FF2B5EF4-FFF2-40B4-BE49-F238E27FC236}">
                <a16:creationId xmlns:a16="http://schemas.microsoft.com/office/drawing/2014/main" id="{7A88A3B7-D1E9-4F67-AED2-63DC06EB8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5052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19" name="Rectangle 34">
            <a:extLst>
              <a:ext uri="{FF2B5EF4-FFF2-40B4-BE49-F238E27FC236}">
                <a16:creationId xmlns:a16="http://schemas.microsoft.com/office/drawing/2014/main" id="{737DFB94-2E51-4171-ABA6-26BAC99AE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505200"/>
            <a:ext cx="457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20" name="Rectangle 35">
            <a:extLst>
              <a:ext uri="{FF2B5EF4-FFF2-40B4-BE49-F238E27FC236}">
                <a16:creationId xmlns:a16="http://schemas.microsoft.com/office/drawing/2014/main" id="{25EBE132-7425-4BFA-901E-920EFD504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505200"/>
            <a:ext cx="457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21" name="Rectangle 36">
            <a:extLst>
              <a:ext uri="{FF2B5EF4-FFF2-40B4-BE49-F238E27FC236}">
                <a16:creationId xmlns:a16="http://schemas.microsoft.com/office/drawing/2014/main" id="{DEAD6F82-1656-4DAE-BCDA-94F37F08D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5052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22" name="Line 37">
            <a:extLst>
              <a:ext uri="{FF2B5EF4-FFF2-40B4-BE49-F238E27FC236}">
                <a16:creationId xmlns:a16="http://schemas.microsoft.com/office/drawing/2014/main" id="{70322B8D-4CA0-4359-B42D-13EBAE42363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19050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23" name="Text Box 38">
            <a:extLst>
              <a:ext uri="{FF2B5EF4-FFF2-40B4-BE49-F238E27FC236}">
                <a16:creationId xmlns:a16="http://schemas.microsoft.com/office/drawing/2014/main" id="{E77B87E8-5BE4-495F-9DE9-39FB66AC3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895600"/>
            <a:ext cx="7652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Cycles</a:t>
            </a:r>
          </a:p>
        </p:txBody>
      </p:sp>
      <p:sp>
        <p:nvSpPr>
          <p:cNvPr id="16424" name="Rectangle 39">
            <a:extLst>
              <a:ext uri="{FF2B5EF4-FFF2-40B4-BE49-F238E27FC236}">
                <a16:creationId xmlns:a16="http://schemas.microsoft.com/office/drawing/2014/main" id="{3296DD6D-95C6-483E-9541-991B6D5DB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9050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25" name="Rectangle 40">
            <a:extLst>
              <a:ext uri="{FF2B5EF4-FFF2-40B4-BE49-F238E27FC236}">
                <a16:creationId xmlns:a16="http://schemas.microsoft.com/office/drawing/2014/main" id="{4F3D709C-28C7-43B7-A884-A05906B0C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9050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26" name="Rectangle 41">
            <a:extLst>
              <a:ext uri="{FF2B5EF4-FFF2-40B4-BE49-F238E27FC236}">
                <a16:creationId xmlns:a16="http://schemas.microsoft.com/office/drawing/2014/main" id="{DF8BFF7B-577A-4F6A-9C8C-2E92C0FCFA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9050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27" name="Rectangle 42">
            <a:extLst>
              <a:ext uri="{FF2B5EF4-FFF2-40B4-BE49-F238E27FC236}">
                <a16:creationId xmlns:a16="http://schemas.microsoft.com/office/drawing/2014/main" id="{D4AEE00C-96A5-43C6-BBB5-D977EC156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905000"/>
            <a:ext cx="457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28" name="Rectangle 43">
            <a:extLst>
              <a:ext uri="{FF2B5EF4-FFF2-40B4-BE49-F238E27FC236}">
                <a16:creationId xmlns:a16="http://schemas.microsoft.com/office/drawing/2014/main" id="{9DCF1371-4F3F-4A0D-A525-A847E51E3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133600"/>
            <a:ext cx="457200" cy="2286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29" name="Rectangle 44">
            <a:extLst>
              <a:ext uri="{FF2B5EF4-FFF2-40B4-BE49-F238E27FC236}">
                <a16:creationId xmlns:a16="http://schemas.microsoft.com/office/drawing/2014/main" id="{FD176EA7-6B76-4964-8016-5C817996F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133600"/>
            <a:ext cx="457200" cy="2286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30" name="Rectangle 45">
            <a:extLst>
              <a:ext uri="{FF2B5EF4-FFF2-40B4-BE49-F238E27FC236}">
                <a16:creationId xmlns:a16="http://schemas.microsoft.com/office/drawing/2014/main" id="{C6323479-3642-45FC-B2B6-A18879A66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133600"/>
            <a:ext cx="457200" cy="2286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31" name="Rectangle 46">
            <a:extLst>
              <a:ext uri="{FF2B5EF4-FFF2-40B4-BE49-F238E27FC236}">
                <a16:creationId xmlns:a16="http://schemas.microsoft.com/office/drawing/2014/main" id="{BB8347B0-2673-45EE-B94D-ADD96F456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133600"/>
            <a:ext cx="457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32" name="Rectangle 47">
            <a:extLst>
              <a:ext uri="{FF2B5EF4-FFF2-40B4-BE49-F238E27FC236}">
                <a16:creationId xmlns:a16="http://schemas.microsoft.com/office/drawing/2014/main" id="{2F934D54-EEFC-4FD3-9CFA-2FE009674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362200"/>
            <a:ext cx="4572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33" name="Rectangle 48">
            <a:extLst>
              <a:ext uri="{FF2B5EF4-FFF2-40B4-BE49-F238E27FC236}">
                <a16:creationId xmlns:a16="http://schemas.microsoft.com/office/drawing/2014/main" id="{11D4F9DF-C1AA-40A7-99C8-EDB008915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362200"/>
            <a:ext cx="4572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34" name="Rectangle 49">
            <a:extLst>
              <a:ext uri="{FF2B5EF4-FFF2-40B4-BE49-F238E27FC236}">
                <a16:creationId xmlns:a16="http://schemas.microsoft.com/office/drawing/2014/main" id="{84029D70-FB82-49D1-A594-3C59BE0DA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362200"/>
            <a:ext cx="457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35" name="Rectangle 50">
            <a:extLst>
              <a:ext uri="{FF2B5EF4-FFF2-40B4-BE49-F238E27FC236}">
                <a16:creationId xmlns:a16="http://schemas.microsoft.com/office/drawing/2014/main" id="{9E338BD3-87C9-4200-89DD-C38583013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362200"/>
            <a:ext cx="4572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36" name="Rectangle 51">
            <a:extLst>
              <a:ext uri="{FF2B5EF4-FFF2-40B4-BE49-F238E27FC236}">
                <a16:creationId xmlns:a16="http://schemas.microsoft.com/office/drawing/2014/main" id="{E3C6C6CF-7163-4CBC-9B45-B383FFB40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590800"/>
            <a:ext cx="4572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37" name="Rectangle 52">
            <a:extLst>
              <a:ext uri="{FF2B5EF4-FFF2-40B4-BE49-F238E27FC236}">
                <a16:creationId xmlns:a16="http://schemas.microsoft.com/office/drawing/2014/main" id="{856780D9-1E3E-4BF1-BFD8-5F0126243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590800"/>
            <a:ext cx="457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38" name="Rectangle 53">
            <a:extLst>
              <a:ext uri="{FF2B5EF4-FFF2-40B4-BE49-F238E27FC236}">
                <a16:creationId xmlns:a16="http://schemas.microsoft.com/office/drawing/2014/main" id="{A7867F73-B735-4D6E-976B-EF1AA1853C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590800"/>
            <a:ext cx="4572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39" name="Rectangle 54">
            <a:extLst>
              <a:ext uri="{FF2B5EF4-FFF2-40B4-BE49-F238E27FC236}">
                <a16:creationId xmlns:a16="http://schemas.microsoft.com/office/drawing/2014/main" id="{46F70979-7C60-4B7F-9869-65584CEFA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590800"/>
            <a:ext cx="4572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40" name="Rectangle 55">
            <a:extLst>
              <a:ext uri="{FF2B5EF4-FFF2-40B4-BE49-F238E27FC236}">
                <a16:creationId xmlns:a16="http://schemas.microsoft.com/office/drawing/2014/main" id="{1AB52757-4E2E-423B-8597-AABD3F703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8194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41" name="Rectangle 56">
            <a:extLst>
              <a:ext uri="{FF2B5EF4-FFF2-40B4-BE49-F238E27FC236}">
                <a16:creationId xmlns:a16="http://schemas.microsoft.com/office/drawing/2014/main" id="{F4877DC5-44F9-4504-B861-AF1CF5F75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8194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42" name="Rectangle 57">
            <a:extLst>
              <a:ext uri="{FF2B5EF4-FFF2-40B4-BE49-F238E27FC236}">
                <a16:creationId xmlns:a16="http://schemas.microsoft.com/office/drawing/2014/main" id="{02772BA9-6F2A-4508-AC06-91B0775C2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819400"/>
            <a:ext cx="457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43" name="Rectangle 58">
            <a:extLst>
              <a:ext uri="{FF2B5EF4-FFF2-40B4-BE49-F238E27FC236}">
                <a16:creationId xmlns:a16="http://schemas.microsoft.com/office/drawing/2014/main" id="{0567BD57-6811-479E-9748-AFA763AA9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819400"/>
            <a:ext cx="457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44" name="Rectangle 59">
            <a:extLst>
              <a:ext uri="{FF2B5EF4-FFF2-40B4-BE49-F238E27FC236}">
                <a16:creationId xmlns:a16="http://schemas.microsoft.com/office/drawing/2014/main" id="{F0030DE3-D1F0-48EB-B813-2E88BAA5A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048000"/>
            <a:ext cx="457200" cy="2286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45" name="Rectangle 60">
            <a:extLst>
              <a:ext uri="{FF2B5EF4-FFF2-40B4-BE49-F238E27FC236}">
                <a16:creationId xmlns:a16="http://schemas.microsoft.com/office/drawing/2014/main" id="{DF8C3488-3476-46B9-B217-86CD947E7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048000"/>
            <a:ext cx="457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46" name="Rectangle 61">
            <a:extLst>
              <a:ext uri="{FF2B5EF4-FFF2-40B4-BE49-F238E27FC236}">
                <a16:creationId xmlns:a16="http://schemas.microsoft.com/office/drawing/2014/main" id="{12E17238-1E60-4D47-BE5D-5E1F14F6D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048000"/>
            <a:ext cx="457200" cy="2286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47" name="Rectangle 62">
            <a:extLst>
              <a:ext uri="{FF2B5EF4-FFF2-40B4-BE49-F238E27FC236}">
                <a16:creationId xmlns:a16="http://schemas.microsoft.com/office/drawing/2014/main" id="{F61A51FD-04C3-47E0-BE2F-9762E8F84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048000"/>
            <a:ext cx="457200" cy="2286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48" name="Rectangle 63">
            <a:extLst>
              <a:ext uri="{FF2B5EF4-FFF2-40B4-BE49-F238E27FC236}">
                <a16:creationId xmlns:a16="http://schemas.microsoft.com/office/drawing/2014/main" id="{82539558-73ED-4A0A-8D41-5BBF22DF1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276600"/>
            <a:ext cx="457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49" name="Rectangle 64">
            <a:extLst>
              <a:ext uri="{FF2B5EF4-FFF2-40B4-BE49-F238E27FC236}">
                <a16:creationId xmlns:a16="http://schemas.microsoft.com/office/drawing/2014/main" id="{871E241F-63E7-4DF8-A02C-420CD0322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276600"/>
            <a:ext cx="4572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50" name="Rectangle 65">
            <a:extLst>
              <a:ext uri="{FF2B5EF4-FFF2-40B4-BE49-F238E27FC236}">
                <a16:creationId xmlns:a16="http://schemas.microsoft.com/office/drawing/2014/main" id="{A13AC5C0-B509-4D06-9632-9BDDAAEBC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276600"/>
            <a:ext cx="457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51" name="Rectangle 66">
            <a:extLst>
              <a:ext uri="{FF2B5EF4-FFF2-40B4-BE49-F238E27FC236}">
                <a16:creationId xmlns:a16="http://schemas.microsoft.com/office/drawing/2014/main" id="{2170C7E5-C31F-4DFB-BABB-0624F896D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276600"/>
            <a:ext cx="4572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52" name="Rectangle 67">
            <a:extLst>
              <a:ext uri="{FF2B5EF4-FFF2-40B4-BE49-F238E27FC236}">
                <a16:creationId xmlns:a16="http://schemas.microsoft.com/office/drawing/2014/main" id="{64D9A835-B321-4960-898B-F3E500460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505200"/>
            <a:ext cx="4572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53" name="Rectangle 68">
            <a:extLst>
              <a:ext uri="{FF2B5EF4-FFF2-40B4-BE49-F238E27FC236}">
                <a16:creationId xmlns:a16="http://schemas.microsoft.com/office/drawing/2014/main" id="{53811F82-E00A-4B22-9234-C86125144E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505200"/>
            <a:ext cx="4572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54" name="Rectangle 69">
            <a:extLst>
              <a:ext uri="{FF2B5EF4-FFF2-40B4-BE49-F238E27FC236}">
                <a16:creationId xmlns:a16="http://schemas.microsoft.com/office/drawing/2014/main" id="{3FA5FD0B-6B44-40BB-B363-8D59B61EA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505200"/>
            <a:ext cx="457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55" name="Rectangle 70">
            <a:extLst>
              <a:ext uri="{FF2B5EF4-FFF2-40B4-BE49-F238E27FC236}">
                <a16:creationId xmlns:a16="http://schemas.microsoft.com/office/drawing/2014/main" id="{CB5EC51A-B34B-4085-8CEE-816CE6A7D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505200"/>
            <a:ext cx="457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56" name="Rectangle 71">
            <a:extLst>
              <a:ext uri="{FF2B5EF4-FFF2-40B4-BE49-F238E27FC236}">
                <a16:creationId xmlns:a16="http://schemas.microsoft.com/office/drawing/2014/main" id="{BEFB0D92-7CFD-4A83-8930-2AAD98BC1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9050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57" name="Rectangle 72">
            <a:extLst>
              <a:ext uri="{FF2B5EF4-FFF2-40B4-BE49-F238E27FC236}">
                <a16:creationId xmlns:a16="http://schemas.microsoft.com/office/drawing/2014/main" id="{46DAD64D-6292-4CFB-89EA-6A087183F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9050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58" name="Rectangle 73">
            <a:extLst>
              <a:ext uri="{FF2B5EF4-FFF2-40B4-BE49-F238E27FC236}">
                <a16:creationId xmlns:a16="http://schemas.microsoft.com/office/drawing/2014/main" id="{157E9DFE-9E4B-4CA8-B407-388AE7E4B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9050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59" name="Rectangle 74">
            <a:extLst>
              <a:ext uri="{FF2B5EF4-FFF2-40B4-BE49-F238E27FC236}">
                <a16:creationId xmlns:a16="http://schemas.microsoft.com/office/drawing/2014/main" id="{951936A9-E222-4FE8-A67D-413F6E1C8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1905000"/>
            <a:ext cx="457200" cy="2286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60" name="Rectangle 75">
            <a:extLst>
              <a:ext uri="{FF2B5EF4-FFF2-40B4-BE49-F238E27FC236}">
                <a16:creationId xmlns:a16="http://schemas.microsoft.com/office/drawing/2014/main" id="{E15F1406-EF4A-4B3F-99CD-E15CC8138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133600"/>
            <a:ext cx="457200" cy="2286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61" name="Rectangle 76">
            <a:extLst>
              <a:ext uri="{FF2B5EF4-FFF2-40B4-BE49-F238E27FC236}">
                <a16:creationId xmlns:a16="http://schemas.microsoft.com/office/drawing/2014/main" id="{D92FFFAA-8FAE-4DA0-AEA3-778E9E1CC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1336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62" name="Rectangle 77">
            <a:extLst>
              <a:ext uri="{FF2B5EF4-FFF2-40B4-BE49-F238E27FC236}">
                <a16:creationId xmlns:a16="http://schemas.microsoft.com/office/drawing/2014/main" id="{B171FD5F-1722-4C55-9A34-25AB94E09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133600"/>
            <a:ext cx="457200" cy="2286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63" name="Rectangle 78">
            <a:extLst>
              <a:ext uri="{FF2B5EF4-FFF2-40B4-BE49-F238E27FC236}">
                <a16:creationId xmlns:a16="http://schemas.microsoft.com/office/drawing/2014/main" id="{5584DB13-E97E-466E-B76A-BE587C549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133600"/>
            <a:ext cx="4572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64" name="Rectangle 79">
            <a:extLst>
              <a:ext uri="{FF2B5EF4-FFF2-40B4-BE49-F238E27FC236}">
                <a16:creationId xmlns:a16="http://schemas.microsoft.com/office/drawing/2014/main" id="{C09FE2B5-7817-4CBA-AA32-1C62913DA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362200"/>
            <a:ext cx="4572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65" name="Rectangle 80">
            <a:extLst>
              <a:ext uri="{FF2B5EF4-FFF2-40B4-BE49-F238E27FC236}">
                <a16:creationId xmlns:a16="http://schemas.microsoft.com/office/drawing/2014/main" id="{AB392729-BA16-4012-BB2A-08F3C76B3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362200"/>
            <a:ext cx="4572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66" name="Rectangle 81">
            <a:extLst>
              <a:ext uri="{FF2B5EF4-FFF2-40B4-BE49-F238E27FC236}">
                <a16:creationId xmlns:a16="http://schemas.microsoft.com/office/drawing/2014/main" id="{E8B80A46-49FE-4526-99F8-6DFCB88F6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362200"/>
            <a:ext cx="457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67" name="Rectangle 82">
            <a:extLst>
              <a:ext uri="{FF2B5EF4-FFF2-40B4-BE49-F238E27FC236}">
                <a16:creationId xmlns:a16="http://schemas.microsoft.com/office/drawing/2014/main" id="{6F3F431A-2DC4-4B9A-BD4A-032B63765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3622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68" name="Rectangle 83">
            <a:extLst>
              <a:ext uri="{FF2B5EF4-FFF2-40B4-BE49-F238E27FC236}">
                <a16:creationId xmlns:a16="http://schemas.microsoft.com/office/drawing/2014/main" id="{579E7CC7-D076-46B1-9745-2386A1417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590800"/>
            <a:ext cx="4572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69" name="Rectangle 84">
            <a:extLst>
              <a:ext uri="{FF2B5EF4-FFF2-40B4-BE49-F238E27FC236}">
                <a16:creationId xmlns:a16="http://schemas.microsoft.com/office/drawing/2014/main" id="{C645CAE1-1C60-4ABD-BF57-0E648EFA6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5908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70" name="Rectangle 85">
            <a:extLst>
              <a:ext uri="{FF2B5EF4-FFF2-40B4-BE49-F238E27FC236}">
                <a16:creationId xmlns:a16="http://schemas.microsoft.com/office/drawing/2014/main" id="{232CB2F1-1FA2-4F2C-8968-07CA0CFF6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590800"/>
            <a:ext cx="457200" cy="2286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71" name="Rectangle 86">
            <a:extLst>
              <a:ext uri="{FF2B5EF4-FFF2-40B4-BE49-F238E27FC236}">
                <a16:creationId xmlns:a16="http://schemas.microsoft.com/office/drawing/2014/main" id="{667AEA62-C753-4144-BA68-EC9922FFC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590800"/>
            <a:ext cx="4572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72" name="Rectangle 87">
            <a:extLst>
              <a:ext uri="{FF2B5EF4-FFF2-40B4-BE49-F238E27FC236}">
                <a16:creationId xmlns:a16="http://schemas.microsoft.com/office/drawing/2014/main" id="{9EB7A06C-97BC-48FA-BAA1-8AFF84931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8194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73" name="Rectangle 88">
            <a:extLst>
              <a:ext uri="{FF2B5EF4-FFF2-40B4-BE49-F238E27FC236}">
                <a16:creationId xmlns:a16="http://schemas.microsoft.com/office/drawing/2014/main" id="{E34A762E-2E66-4D68-978D-CC3C87F88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819400"/>
            <a:ext cx="4572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74" name="Rectangle 89">
            <a:extLst>
              <a:ext uri="{FF2B5EF4-FFF2-40B4-BE49-F238E27FC236}">
                <a16:creationId xmlns:a16="http://schemas.microsoft.com/office/drawing/2014/main" id="{B3FC146A-F501-4EDB-9913-7EBD5B921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819400"/>
            <a:ext cx="4572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75" name="Rectangle 90">
            <a:extLst>
              <a:ext uri="{FF2B5EF4-FFF2-40B4-BE49-F238E27FC236}">
                <a16:creationId xmlns:a16="http://schemas.microsoft.com/office/drawing/2014/main" id="{6F3385F0-2CDD-43BC-8CC7-1E787B715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819400"/>
            <a:ext cx="4572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76" name="Rectangle 91">
            <a:extLst>
              <a:ext uri="{FF2B5EF4-FFF2-40B4-BE49-F238E27FC236}">
                <a16:creationId xmlns:a16="http://schemas.microsoft.com/office/drawing/2014/main" id="{D10FDF01-E562-477F-A58C-808027D0E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048000"/>
            <a:ext cx="457200" cy="2286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77" name="Rectangle 92">
            <a:extLst>
              <a:ext uri="{FF2B5EF4-FFF2-40B4-BE49-F238E27FC236}">
                <a16:creationId xmlns:a16="http://schemas.microsoft.com/office/drawing/2014/main" id="{C7489A37-E9FB-4985-B940-A5E5F62D6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048000"/>
            <a:ext cx="457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78" name="Rectangle 93">
            <a:extLst>
              <a:ext uri="{FF2B5EF4-FFF2-40B4-BE49-F238E27FC236}">
                <a16:creationId xmlns:a16="http://schemas.microsoft.com/office/drawing/2014/main" id="{358F3385-30E7-4FC1-A4B7-F3350069F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048000"/>
            <a:ext cx="4572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79" name="Rectangle 94">
            <a:extLst>
              <a:ext uri="{FF2B5EF4-FFF2-40B4-BE49-F238E27FC236}">
                <a16:creationId xmlns:a16="http://schemas.microsoft.com/office/drawing/2014/main" id="{9F161A23-84B1-493B-8BBE-C088D6E48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0480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80" name="Rectangle 95">
            <a:extLst>
              <a:ext uri="{FF2B5EF4-FFF2-40B4-BE49-F238E27FC236}">
                <a16:creationId xmlns:a16="http://schemas.microsoft.com/office/drawing/2014/main" id="{E45974A1-40F3-46D6-9785-1693E9A00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2766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81" name="Rectangle 96">
            <a:extLst>
              <a:ext uri="{FF2B5EF4-FFF2-40B4-BE49-F238E27FC236}">
                <a16:creationId xmlns:a16="http://schemas.microsoft.com/office/drawing/2014/main" id="{6048309F-1FEE-4407-90E1-0129C5FAD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276600"/>
            <a:ext cx="4572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82" name="Rectangle 97">
            <a:extLst>
              <a:ext uri="{FF2B5EF4-FFF2-40B4-BE49-F238E27FC236}">
                <a16:creationId xmlns:a16="http://schemas.microsoft.com/office/drawing/2014/main" id="{1EB791D8-2674-4E89-9A58-38242E2FD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2766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83" name="Rectangle 98">
            <a:extLst>
              <a:ext uri="{FF2B5EF4-FFF2-40B4-BE49-F238E27FC236}">
                <a16:creationId xmlns:a16="http://schemas.microsoft.com/office/drawing/2014/main" id="{E7435533-08D2-4FE2-9F80-401B91D20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276600"/>
            <a:ext cx="457200" cy="2286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84" name="Rectangle 99">
            <a:extLst>
              <a:ext uri="{FF2B5EF4-FFF2-40B4-BE49-F238E27FC236}">
                <a16:creationId xmlns:a16="http://schemas.microsoft.com/office/drawing/2014/main" id="{7DA413DD-E7AF-4324-8950-62655B71B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505200"/>
            <a:ext cx="4572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85" name="Rectangle 100">
            <a:extLst>
              <a:ext uri="{FF2B5EF4-FFF2-40B4-BE49-F238E27FC236}">
                <a16:creationId xmlns:a16="http://schemas.microsoft.com/office/drawing/2014/main" id="{04C649D3-964E-4F00-9211-B28CBB9FD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505200"/>
            <a:ext cx="4572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86" name="Rectangle 101">
            <a:extLst>
              <a:ext uri="{FF2B5EF4-FFF2-40B4-BE49-F238E27FC236}">
                <a16:creationId xmlns:a16="http://schemas.microsoft.com/office/drawing/2014/main" id="{81D2E8C4-E1FB-4595-B440-E11BC3030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505200"/>
            <a:ext cx="457200" cy="2286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87" name="Rectangle 102">
            <a:extLst>
              <a:ext uri="{FF2B5EF4-FFF2-40B4-BE49-F238E27FC236}">
                <a16:creationId xmlns:a16="http://schemas.microsoft.com/office/drawing/2014/main" id="{D38E7B9B-48C6-4A76-B7E4-3E918B250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505200"/>
            <a:ext cx="4572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88" name="Text Box 103">
            <a:extLst>
              <a:ext uri="{FF2B5EF4-FFF2-40B4-BE49-F238E27FC236}">
                <a16:creationId xmlns:a16="http://schemas.microsoft.com/office/drawing/2014/main" id="{4672DD32-4168-4095-B927-F3008D3C4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724400"/>
            <a:ext cx="783009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Superscalar processor has high under-utilization – not enough work every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cycle, especially when there is a cache miss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Fine-grained multithreading can only issue instructions from a single thread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in a cycle – can not find max work every cycle, but cache misses can be tolerated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Simultaneous multithreading can issue instructions from any thread every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cycle – has the highest probability of finding work for every issue slot</a:t>
            </a:r>
          </a:p>
        </p:txBody>
      </p:sp>
      <p:sp>
        <p:nvSpPr>
          <p:cNvPr id="16489" name="Text Box 104">
            <a:extLst>
              <a:ext uri="{FF2B5EF4-FFF2-40B4-BE49-F238E27FC236}">
                <a16:creationId xmlns:a16="http://schemas.microsoft.com/office/drawing/2014/main" id="{7E918058-1618-4F44-8CB2-0A317AB7A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733800"/>
            <a:ext cx="12656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Superscalar</a:t>
            </a:r>
          </a:p>
        </p:txBody>
      </p:sp>
      <p:sp>
        <p:nvSpPr>
          <p:cNvPr id="16490" name="Text Box 105">
            <a:extLst>
              <a:ext uri="{FF2B5EF4-FFF2-40B4-BE49-F238E27FC236}">
                <a16:creationId xmlns:a16="http://schemas.microsoft.com/office/drawing/2014/main" id="{C284AC7F-5F8F-4BF6-AB3A-C133EE6EC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733800"/>
            <a:ext cx="1619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Fine-Grained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Multithreading</a:t>
            </a:r>
          </a:p>
        </p:txBody>
      </p:sp>
      <p:sp>
        <p:nvSpPr>
          <p:cNvPr id="16491" name="Text Box 106">
            <a:extLst>
              <a:ext uri="{FF2B5EF4-FFF2-40B4-BE49-F238E27FC236}">
                <a16:creationId xmlns:a16="http://schemas.microsoft.com/office/drawing/2014/main" id="{814334F1-2EC2-451E-8794-83EC7B57A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733800"/>
            <a:ext cx="1619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Simultaneous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Multithreading</a:t>
            </a:r>
          </a:p>
        </p:txBody>
      </p:sp>
      <p:sp>
        <p:nvSpPr>
          <p:cNvPr id="16492" name="Rectangle 107">
            <a:extLst>
              <a:ext uri="{FF2B5EF4-FFF2-40B4-BE49-F238E27FC236}">
                <a16:creationId xmlns:a16="http://schemas.microsoft.com/office/drawing/2014/main" id="{7138F42C-6E8F-45C8-8AEF-31F64079E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981200"/>
            <a:ext cx="457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93" name="Rectangle 108">
            <a:extLst>
              <a:ext uri="{FF2B5EF4-FFF2-40B4-BE49-F238E27FC236}">
                <a16:creationId xmlns:a16="http://schemas.microsoft.com/office/drawing/2014/main" id="{7D1B7C22-F23F-46B7-8A09-76CB6BB87D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2362200"/>
            <a:ext cx="457200" cy="2286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94" name="Rectangle 109">
            <a:extLst>
              <a:ext uri="{FF2B5EF4-FFF2-40B4-BE49-F238E27FC236}">
                <a16:creationId xmlns:a16="http://schemas.microsoft.com/office/drawing/2014/main" id="{2EFCD0E0-C5A3-40AA-8622-91CB6334F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2743200"/>
            <a:ext cx="4572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95" name="Rectangle 110">
            <a:extLst>
              <a:ext uri="{FF2B5EF4-FFF2-40B4-BE49-F238E27FC236}">
                <a16:creationId xmlns:a16="http://schemas.microsoft.com/office/drawing/2014/main" id="{DA738179-8950-48C5-901E-B90DCBDAA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3124200"/>
            <a:ext cx="4572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96" name="Rectangle 111">
            <a:extLst>
              <a:ext uri="{FF2B5EF4-FFF2-40B4-BE49-F238E27FC236}">
                <a16:creationId xmlns:a16="http://schemas.microsoft.com/office/drawing/2014/main" id="{87EF7D5A-66C9-41B9-A89C-BE645F07E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3505200"/>
            <a:ext cx="457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97" name="Text Box 112">
            <a:extLst>
              <a:ext uri="{FF2B5EF4-FFF2-40B4-BE49-F238E27FC236}">
                <a16:creationId xmlns:a16="http://schemas.microsoft.com/office/drawing/2014/main" id="{B80A1C2B-F25C-45B1-84C2-3678B1D01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8925" y="1865313"/>
            <a:ext cx="10136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Thread 1</a:t>
            </a:r>
          </a:p>
        </p:txBody>
      </p:sp>
      <p:sp>
        <p:nvSpPr>
          <p:cNvPr id="16498" name="Text Box 113">
            <a:extLst>
              <a:ext uri="{FF2B5EF4-FFF2-40B4-BE49-F238E27FC236}">
                <a16:creationId xmlns:a16="http://schemas.microsoft.com/office/drawing/2014/main" id="{C7C75E3B-FC2A-4530-9E9D-61483D15C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2286000"/>
            <a:ext cx="10136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Thread 2</a:t>
            </a:r>
          </a:p>
        </p:txBody>
      </p:sp>
      <p:sp>
        <p:nvSpPr>
          <p:cNvPr id="16499" name="Text Box 114">
            <a:extLst>
              <a:ext uri="{FF2B5EF4-FFF2-40B4-BE49-F238E27FC236}">
                <a16:creationId xmlns:a16="http://schemas.microsoft.com/office/drawing/2014/main" id="{3B49F7F9-AA2A-4850-BFAA-26933257B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2667000"/>
            <a:ext cx="10136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Thread 3</a:t>
            </a:r>
          </a:p>
        </p:txBody>
      </p:sp>
      <p:sp>
        <p:nvSpPr>
          <p:cNvPr id="16500" name="Text Box 115">
            <a:extLst>
              <a:ext uri="{FF2B5EF4-FFF2-40B4-BE49-F238E27FC236}">
                <a16:creationId xmlns:a16="http://schemas.microsoft.com/office/drawing/2014/main" id="{6256EA84-E1BC-4983-A1D1-6D692FAAD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3048000"/>
            <a:ext cx="10136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Thread 4</a:t>
            </a:r>
          </a:p>
        </p:txBody>
      </p:sp>
      <p:sp>
        <p:nvSpPr>
          <p:cNvPr id="16501" name="Text Box 116">
            <a:extLst>
              <a:ext uri="{FF2B5EF4-FFF2-40B4-BE49-F238E27FC236}">
                <a16:creationId xmlns:a16="http://schemas.microsoft.com/office/drawing/2014/main" id="{8BA81915-6056-4ABB-B748-1181F4C9F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3429000"/>
            <a:ext cx="55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Idle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>
            <a:extLst>
              <a:ext uri="{FF2B5EF4-FFF2-40B4-BE49-F238E27FC236}">
                <a16:creationId xmlns:a16="http://schemas.microsoft.com/office/drawing/2014/main" id="{631999D8-B155-469C-9631-899D497AB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43B591-5703-40BD-8528-D76CDBFF8D9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BFF7D99B-D79C-4B92-B51B-E45DB80A0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805483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Alpha 21264 Out-of-Order Implementation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44835C75-75E3-4065-8496-751BF9852C6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3" name="Rectangle 4">
            <a:extLst>
              <a:ext uri="{FF2B5EF4-FFF2-40B4-BE49-F238E27FC236}">
                <a16:creationId xmlns:a16="http://schemas.microsoft.com/office/drawing/2014/main" id="{27E12837-81DA-4B0D-B1C9-FABA9FBBD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19050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 prediction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and instr fetch</a:t>
            </a:r>
          </a:p>
        </p:txBody>
      </p:sp>
      <p:sp>
        <p:nvSpPr>
          <p:cNvPr id="43014" name="Rectangle 5">
            <a:extLst>
              <a:ext uri="{FF2B5EF4-FFF2-40B4-BE49-F238E27FC236}">
                <a16:creationId xmlns:a16="http://schemas.microsoft.com/office/drawing/2014/main" id="{59EF5F7A-F07E-47B2-8139-01221F28B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048000"/>
            <a:ext cx="16764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R1+R3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R3+R2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5" name="Text Box 6">
            <a:extLst>
              <a:ext uri="{FF2B5EF4-FFF2-40B4-BE49-F238E27FC236}">
                <a16:creationId xmlns:a16="http://schemas.microsoft.com/office/drawing/2014/main" id="{230686AF-41A2-4DB1-96A0-751041F79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18546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Fetch Queue</a:t>
            </a:r>
          </a:p>
        </p:txBody>
      </p:sp>
      <p:sp>
        <p:nvSpPr>
          <p:cNvPr id="43016" name="Line 7">
            <a:extLst>
              <a:ext uri="{FF2B5EF4-FFF2-40B4-BE49-F238E27FC236}">
                <a16:creationId xmlns:a16="http://schemas.microsoft.com/office/drawing/2014/main" id="{89430FD8-85D9-48D4-8E21-425FC9B840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438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7" name="Rectangle 8">
            <a:extLst>
              <a:ext uri="{FF2B5EF4-FFF2-40B4-BE49-F238E27FC236}">
                <a16:creationId xmlns:a16="http://schemas.microsoft.com/office/drawing/2014/main" id="{7BFA9DC8-47BC-4B21-8917-91E9A7FDE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581400"/>
            <a:ext cx="1295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Decode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Rename</a:t>
            </a:r>
          </a:p>
        </p:txBody>
      </p:sp>
      <p:sp>
        <p:nvSpPr>
          <p:cNvPr id="43018" name="Line 9">
            <a:extLst>
              <a:ext uri="{FF2B5EF4-FFF2-40B4-BE49-F238E27FC236}">
                <a16:creationId xmlns:a16="http://schemas.microsoft.com/office/drawing/2014/main" id="{26AE6822-A88A-484B-811F-476EDFC5D0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038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9" name="Rectangle 10">
            <a:extLst>
              <a:ext uri="{FF2B5EF4-FFF2-40B4-BE49-F238E27FC236}">
                <a16:creationId xmlns:a16="http://schemas.microsoft.com/office/drawing/2014/main" id="{F35E3D6A-6C5F-486A-AB96-A1B90A177D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6</a:t>
            </a:r>
          </a:p>
        </p:txBody>
      </p:sp>
      <p:sp>
        <p:nvSpPr>
          <p:cNvPr id="43020" name="Text Box 11">
            <a:extLst>
              <a:ext uri="{FF2B5EF4-FFF2-40B4-BE49-F238E27FC236}">
                <a16:creationId xmlns:a16="http://schemas.microsoft.com/office/drawing/2014/main" id="{0972A01D-7C5C-4E15-AA9C-C42AAB1B4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1219200"/>
            <a:ext cx="21597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Reorder Buffer (ROB)</a:t>
            </a:r>
          </a:p>
        </p:txBody>
      </p:sp>
      <p:sp>
        <p:nvSpPr>
          <p:cNvPr id="43021" name="Rectangle 12">
            <a:extLst>
              <a:ext uri="{FF2B5EF4-FFF2-40B4-BE49-F238E27FC236}">
                <a16:creationId xmlns:a16="http://schemas.microsoft.com/office/drawing/2014/main" id="{B28FA934-23E9-465C-8BE3-5CFE516DD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267200"/>
            <a:ext cx="18288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P33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P1+P2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P34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P33+P3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P34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P35  P33+P34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P36  P35+P34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22" name="Text Box 13">
            <a:extLst>
              <a:ext uri="{FF2B5EF4-FFF2-40B4-BE49-F238E27FC236}">
                <a16:creationId xmlns:a16="http://schemas.microsoft.com/office/drawing/2014/main" id="{F86D9608-57F3-4379-BCA9-14AA3E443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6096000"/>
            <a:ext cx="17525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Issue Queue (IQ)</a:t>
            </a:r>
          </a:p>
        </p:txBody>
      </p:sp>
      <p:sp>
        <p:nvSpPr>
          <p:cNvPr id="43023" name="Line 14">
            <a:extLst>
              <a:ext uri="{FF2B5EF4-FFF2-40B4-BE49-F238E27FC236}">
                <a16:creationId xmlns:a16="http://schemas.microsoft.com/office/drawing/2014/main" id="{BA2F8ED3-ED54-4970-AB24-D46A071EF7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3352800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24" name="Line 15">
            <a:extLst>
              <a:ext uri="{FF2B5EF4-FFF2-40B4-BE49-F238E27FC236}">
                <a16:creationId xmlns:a16="http://schemas.microsoft.com/office/drawing/2014/main" id="{0C6E789B-3C23-4616-94B3-6B877069EC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343400"/>
            <a:ext cx="685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25" name="Rectangle 16">
            <a:extLst>
              <a:ext uri="{FF2B5EF4-FFF2-40B4-BE49-F238E27FC236}">
                <a16:creationId xmlns:a16="http://schemas.microsoft.com/office/drawing/2014/main" id="{86533A10-A7F5-48D0-9894-2B206A9D5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3434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43026" name="Rectangle 17">
            <a:extLst>
              <a:ext uri="{FF2B5EF4-FFF2-40B4-BE49-F238E27FC236}">
                <a16:creationId xmlns:a16="http://schemas.microsoft.com/office/drawing/2014/main" id="{67A69D84-EA27-4791-9257-0AF7A427A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3434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43027" name="Rectangle 18">
            <a:extLst>
              <a:ext uri="{FF2B5EF4-FFF2-40B4-BE49-F238E27FC236}">
                <a16:creationId xmlns:a16="http://schemas.microsoft.com/office/drawing/2014/main" id="{2216D8EB-3856-43E5-A45A-EF2C785E0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3434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43028" name="Rectangle 19">
            <a:extLst>
              <a:ext uri="{FF2B5EF4-FFF2-40B4-BE49-F238E27FC236}">
                <a16:creationId xmlns:a16="http://schemas.microsoft.com/office/drawing/2014/main" id="{45ACEC84-2E8B-40BE-B10C-6E7B6595A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905000"/>
            <a:ext cx="16764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 File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P1-P64</a:t>
            </a:r>
          </a:p>
        </p:txBody>
      </p:sp>
      <p:sp>
        <p:nvSpPr>
          <p:cNvPr id="43029" name="Line 20">
            <a:extLst>
              <a:ext uri="{FF2B5EF4-FFF2-40B4-BE49-F238E27FC236}">
                <a16:creationId xmlns:a16="http://schemas.microsoft.com/office/drawing/2014/main" id="{A289BEE1-8F9A-4552-BEA2-3741B2FD224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495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30" name="Line 21">
            <a:extLst>
              <a:ext uri="{FF2B5EF4-FFF2-40B4-BE49-F238E27FC236}">
                <a16:creationId xmlns:a16="http://schemas.microsoft.com/office/drawing/2014/main" id="{2655A07D-5BE7-4941-98D9-F755D2E6EDAC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31" name="Line 22">
            <a:extLst>
              <a:ext uri="{FF2B5EF4-FFF2-40B4-BE49-F238E27FC236}">
                <a16:creationId xmlns:a16="http://schemas.microsoft.com/office/drawing/2014/main" id="{68369C1B-85EA-4AB9-9A97-FEC0583C6F55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800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32" name="Text Box 23">
            <a:extLst>
              <a:ext uri="{FF2B5EF4-FFF2-40B4-BE49-F238E27FC236}">
                <a16:creationId xmlns:a16="http://schemas.microsoft.com/office/drawing/2014/main" id="{D808DEA4-9D8C-4DBB-B322-93F549D95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509" y="5105400"/>
            <a:ext cx="183813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Results written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regfile and tags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broadcast to IQ</a:t>
            </a:r>
          </a:p>
        </p:txBody>
      </p:sp>
      <p:sp>
        <p:nvSpPr>
          <p:cNvPr id="43033" name="Rectangle 24">
            <a:extLst>
              <a:ext uri="{FF2B5EF4-FFF2-40B4-BE49-F238E27FC236}">
                <a16:creationId xmlns:a16="http://schemas.microsoft.com/office/drawing/2014/main" id="{D13B42A3-50DD-43AB-929B-593173818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724400"/>
            <a:ext cx="1371600" cy="1219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Speculative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 Map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P36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R2P34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34" name="Line 25">
            <a:extLst>
              <a:ext uri="{FF2B5EF4-FFF2-40B4-BE49-F238E27FC236}">
                <a16:creationId xmlns:a16="http://schemas.microsoft.com/office/drawing/2014/main" id="{B1632B89-327A-437A-A2C1-67CD7E44B60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2362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35" name="Rectangle 24">
            <a:extLst>
              <a:ext uri="{FF2B5EF4-FFF2-40B4-BE49-F238E27FC236}">
                <a16:creationId xmlns:a16="http://schemas.microsoft.com/office/drawing/2014/main" id="{DF25FE85-9CD1-442C-BF6A-6FBE66903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1600200"/>
            <a:ext cx="1371600" cy="1219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Committed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 Map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P1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R2P2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36" name="Line 25">
            <a:extLst>
              <a:ext uri="{FF2B5EF4-FFF2-40B4-BE49-F238E27FC236}">
                <a16:creationId xmlns:a16="http://schemas.microsoft.com/office/drawing/2014/main" id="{C52522C5-BF61-432B-8D07-A1C720E3E3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4495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046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>
            <a:extLst>
              <a:ext uri="{FF2B5EF4-FFF2-40B4-BE49-F238E27FC236}">
                <a16:creationId xmlns:a16="http://schemas.microsoft.com/office/drawing/2014/main" id="{0FA7DD07-E23F-4EC2-85C7-70ACE0076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FAFA08-1F16-4FAB-B78F-95C1129B2C1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D90797ED-D271-4B55-BC60-30A5526BD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9514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Resources are Shared?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17B5E697-2DD7-41C1-ADBD-EB04976855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7BAE0297-B788-4417-AD8B-F2C4A217A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787196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Multiple threads are simultaneously active (in other words,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new thread can start without a context switch)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correctness, each thread needs its own PC, IFQ,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logical regs (and its own mappings from logical to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phys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regs)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performance, each thread could have its own ROB/LSQ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(so that a stall in one thread does not stall commit in other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threads), I-cache, branch predictor, D-cache, etc. (for low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interference), although note that more sharing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better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utilization of resources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Each additional thread costs a PC, IFQ, rename tables,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ROB  – cheap!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>
            <a:extLst>
              <a:ext uri="{FF2B5EF4-FFF2-40B4-BE49-F238E27FC236}">
                <a16:creationId xmlns:a16="http://schemas.microsoft.com/office/drawing/2014/main" id="{66B4953A-007B-4A78-BB8E-BF31D9136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2D32EA-E152-4289-9933-A15B413E04A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20483" name="Rectangle 4">
            <a:extLst>
              <a:ext uri="{FF2B5EF4-FFF2-40B4-BE49-F238E27FC236}">
                <a16:creationId xmlns:a16="http://schemas.microsoft.com/office/drawing/2014/main" id="{7FBF8EAF-1626-43DD-B5C2-4F5E03AEE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8288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Front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End</a:t>
            </a:r>
          </a:p>
        </p:txBody>
      </p:sp>
      <p:sp>
        <p:nvSpPr>
          <p:cNvPr id="20484" name="Rectangle 5">
            <a:extLst>
              <a:ext uri="{FF2B5EF4-FFF2-40B4-BE49-F238E27FC236}">
                <a16:creationId xmlns:a16="http://schemas.microsoft.com/office/drawing/2014/main" id="{27AE7CCC-0284-4AE2-BD76-CE7C3096C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828800"/>
            <a:ext cx="762000" cy="685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Front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End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410DC833-330A-41BF-A658-20623579E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828800"/>
            <a:ext cx="762000" cy="685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Front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End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D6F631F3-15C3-49CF-93C7-91C7B377A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828800"/>
            <a:ext cx="7620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Front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End</a:t>
            </a:r>
          </a:p>
        </p:txBody>
      </p:sp>
      <p:sp>
        <p:nvSpPr>
          <p:cNvPr id="20487" name="Rectangle 8">
            <a:extLst>
              <a:ext uri="{FF2B5EF4-FFF2-40B4-BE49-F238E27FC236}">
                <a16:creationId xmlns:a16="http://schemas.microsoft.com/office/drawing/2014/main" id="{ACE7EDBC-C0FC-4CAF-B35B-81DCAC2D0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352800"/>
            <a:ext cx="23622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Execution Engine</a:t>
            </a:r>
          </a:p>
        </p:txBody>
      </p:sp>
      <p:sp>
        <p:nvSpPr>
          <p:cNvPr id="20488" name="Rectangle 9">
            <a:extLst>
              <a:ext uri="{FF2B5EF4-FFF2-40B4-BE49-F238E27FC236}">
                <a16:creationId xmlns:a16="http://schemas.microsoft.com/office/drawing/2014/main" id="{95996C4D-B9BF-4789-A1B7-B6469DF16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581400"/>
            <a:ext cx="3048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9" name="Rectangle 10">
            <a:extLst>
              <a:ext uri="{FF2B5EF4-FFF2-40B4-BE49-F238E27FC236}">
                <a16:creationId xmlns:a16="http://schemas.microsoft.com/office/drawing/2014/main" id="{06F12A0B-BEFD-4C43-A70B-9E66888BB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505200"/>
            <a:ext cx="3048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0" name="Rectangle 11">
            <a:extLst>
              <a:ext uri="{FF2B5EF4-FFF2-40B4-BE49-F238E27FC236}">
                <a16:creationId xmlns:a16="http://schemas.microsoft.com/office/drawing/2014/main" id="{AA79B015-711B-412F-B137-AB792430F7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495800"/>
            <a:ext cx="3048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1" name="Rectangle 12">
            <a:extLst>
              <a:ext uri="{FF2B5EF4-FFF2-40B4-BE49-F238E27FC236}">
                <a16:creationId xmlns:a16="http://schemas.microsoft.com/office/drawing/2014/main" id="{CBA3B2A4-1431-42A1-8C2B-23CBF99C7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648200"/>
            <a:ext cx="3048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2" name="Rectangle 13">
            <a:extLst>
              <a:ext uri="{FF2B5EF4-FFF2-40B4-BE49-F238E27FC236}">
                <a16:creationId xmlns:a16="http://schemas.microsoft.com/office/drawing/2014/main" id="{E011D118-B467-4C38-9157-81F9DA0D7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886200"/>
            <a:ext cx="3048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3" name="Rectangle 14">
            <a:extLst>
              <a:ext uri="{FF2B5EF4-FFF2-40B4-BE49-F238E27FC236}">
                <a16:creationId xmlns:a16="http://schemas.microsoft.com/office/drawing/2014/main" id="{AC3755A4-C0D9-4C38-B81F-3D362B883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733800"/>
            <a:ext cx="3048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4" name="Rectangle 15">
            <a:extLst>
              <a:ext uri="{FF2B5EF4-FFF2-40B4-BE49-F238E27FC236}">
                <a16:creationId xmlns:a16="http://schemas.microsoft.com/office/drawing/2014/main" id="{3C7401BC-0411-4FC2-AB11-A977A9F73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572000"/>
            <a:ext cx="3048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5" name="Rectangle 16">
            <a:extLst>
              <a:ext uri="{FF2B5EF4-FFF2-40B4-BE49-F238E27FC236}">
                <a16:creationId xmlns:a16="http://schemas.microsoft.com/office/drawing/2014/main" id="{1BCC9477-4E8D-4E7E-B982-BDA7DF1C0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505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6" name="Rectangle 17">
            <a:extLst>
              <a:ext uri="{FF2B5EF4-FFF2-40B4-BE49-F238E27FC236}">
                <a16:creationId xmlns:a16="http://schemas.microsoft.com/office/drawing/2014/main" id="{F9212699-FBCE-4099-863C-1B679C957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419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7" name="Rectangle 18">
            <a:extLst>
              <a:ext uri="{FF2B5EF4-FFF2-40B4-BE49-F238E27FC236}">
                <a16:creationId xmlns:a16="http://schemas.microsoft.com/office/drawing/2014/main" id="{8607FB74-C73B-4544-A055-F20673EDF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7244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8" name="Rectangle 19">
            <a:extLst>
              <a:ext uri="{FF2B5EF4-FFF2-40B4-BE49-F238E27FC236}">
                <a16:creationId xmlns:a16="http://schemas.microsoft.com/office/drawing/2014/main" id="{1DDC8BA3-D172-4F49-ADBE-EBDF8CA08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505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9" name="Rectangle 20">
            <a:extLst>
              <a:ext uri="{FF2B5EF4-FFF2-40B4-BE49-F238E27FC236}">
                <a16:creationId xmlns:a16="http://schemas.microsoft.com/office/drawing/2014/main" id="{1F12C458-7807-4B5D-B7C4-A365EAD5C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886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0" name="Rectangle 21">
            <a:extLst>
              <a:ext uri="{FF2B5EF4-FFF2-40B4-BE49-F238E27FC236}">
                <a16:creationId xmlns:a16="http://schemas.microsoft.com/office/drawing/2014/main" id="{A4EA1BFD-2DC5-4A77-B617-320B6CD24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3434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1" name="Rectangle 22">
            <a:extLst>
              <a:ext uri="{FF2B5EF4-FFF2-40B4-BE49-F238E27FC236}">
                <a16:creationId xmlns:a16="http://schemas.microsoft.com/office/drawing/2014/main" id="{3D93978F-7FDA-4413-853D-33CE1BCBF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3434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2" name="Rectangle 23">
            <a:extLst>
              <a:ext uri="{FF2B5EF4-FFF2-40B4-BE49-F238E27FC236}">
                <a16:creationId xmlns:a16="http://schemas.microsoft.com/office/drawing/2014/main" id="{D9B1F003-0E27-4680-A840-C164AB41D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267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3" name="Rectangle 24">
            <a:extLst>
              <a:ext uri="{FF2B5EF4-FFF2-40B4-BE49-F238E27FC236}">
                <a16:creationId xmlns:a16="http://schemas.microsoft.com/office/drawing/2014/main" id="{096EC8A5-678D-4100-BD17-DBFCC07E5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800600"/>
            <a:ext cx="3048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4" name="Rectangle 25">
            <a:extLst>
              <a:ext uri="{FF2B5EF4-FFF2-40B4-BE49-F238E27FC236}">
                <a16:creationId xmlns:a16="http://schemas.microsoft.com/office/drawing/2014/main" id="{5B3103CF-AFBC-4E5D-B057-5896CAEFB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648200"/>
            <a:ext cx="3048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5" name="Rectangle 26">
            <a:extLst>
              <a:ext uri="{FF2B5EF4-FFF2-40B4-BE49-F238E27FC236}">
                <a16:creationId xmlns:a16="http://schemas.microsoft.com/office/drawing/2014/main" id="{405D6A4D-DF28-42F4-B064-A8182CFE6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733800"/>
            <a:ext cx="3048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6" name="Rectangle 27">
            <a:extLst>
              <a:ext uri="{FF2B5EF4-FFF2-40B4-BE49-F238E27FC236}">
                <a16:creationId xmlns:a16="http://schemas.microsoft.com/office/drawing/2014/main" id="{280D8BC7-94C8-4B84-945E-79849DCAA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352800"/>
            <a:ext cx="3048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7" name="Rectangle 28">
            <a:extLst>
              <a:ext uri="{FF2B5EF4-FFF2-40B4-BE49-F238E27FC236}">
                <a16:creationId xmlns:a16="http://schemas.microsoft.com/office/drawing/2014/main" id="{359021F6-A95E-46A0-BA33-E4C80F024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724400"/>
            <a:ext cx="3048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8" name="Rectangle 29">
            <a:extLst>
              <a:ext uri="{FF2B5EF4-FFF2-40B4-BE49-F238E27FC236}">
                <a16:creationId xmlns:a16="http://schemas.microsoft.com/office/drawing/2014/main" id="{DAAC0E39-FB21-43BB-BF9C-E19186AD9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267200"/>
            <a:ext cx="3048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09" name="Rectangle 30">
            <a:extLst>
              <a:ext uri="{FF2B5EF4-FFF2-40B4-BE49-F238E27FC236}">
                <a16:creationId xmlns:a16="http://schemas.microsoft.com/office/drawing/2014/main" id="{8D091C53-C356-4E71-B335-0BEA022BB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810000"/>
            <a:ext cx="3048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10" name="Line 31">
            <a:extLst>
              <a:ext uri="{FF2B5EF4-FFF2-40B4-BE49-F238E27FC236}">
                <a16:creationId xmlns:a16="http://schemas.microsoft.com/office/drawing/2014/main" id="{7ABED5B4-1D76-415B-9320-0A06A75C107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514600"/>
            <a:ext cx="12954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11" name="Line 32">
            <a:extLst>
              <a:ext uri="{FF2B5EF4-FFF2-40B4-BE49-F238E27FC236}">
                <a16:creationId xmlns:a16="http://schemas.microsoft.com/office/drawing/2014/main" id="{8EE5F819-4C4C-47AE-8C9A-1C47F636863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514600"/>
            <a:ext cx="3048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12" name="Line 33">
            <a:extLst>
              <a:ext uri="{FF2B5EF4-FFF2-40B4-BE49-F238E27FC236}">
                <a16:creationId xmlns:a16="http://schemas.microsoft.com/office/drawing/2014/main" id="{BC563C90-F579-495C-8D6C-F82C630697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2514600"/>
            <a:ext cx="1524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13" name="Line 34">
            <a:extLst>
              <a:ext uri="{FF2B5EF4-FFF2-40B4-BE49-F238E27FC236}">
                <a16:creationId xmlns:a16="http://schemas.microsoft.com/office/drawing/2014/main" id="{4ADDFC30-9342-4D34-B437-8E9B72A5D0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2514600"/>
            <a:ext cx="10668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14" name="Rectangle 35">
            <a:extLst>
              <a:ext uri="{FF2B5EF4-FFF2-40B4-BE49-F238E27FC236}">
                <a16:creationId xmlns:a16="http://schemas.microsoft.com/office/drawing/2014/main" id="{D1C6CFC2-7CDF-4C6A-AD84-92A585E850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2590800"/>
            <a:ext cx="25908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15" name="Rectangle 36">
            <a:extLst>
              <a:ext uri="{FF2B5EF4-FFF2-40B4-BE49-F238E27FC236}">
                <a16:creationId xmlns:a16="http://schemas.microsoft.com/office/drawing/2014/main" id="{97AE3767-AEF1-41C4-975B-B2686FC12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743200"/>
            <a:ext cx="1143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Rename</a:t>
            </a:r>
          </a:p>
        </p:txBody>
      </p:sp>
      <p:sp>
        <p:nvSpPr>
          <p:cNvPr id="20516" name="Rectangle 37">
            <a:extLst>
              <a:ext uri="{FF2B5EF4-FFF2-40B4-BE49-F238E27FC236}">
                <a16:creationId xmlns:a16="http://schemas.microsoft.com/office/drawing/2014/main" id="{47073AD1-862E-419C-86BA-AE1B5FCD4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2743200"/>
            <a:ext cx="762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ROB</a:t>
            </a:r>
          </a:p>
        </p:txBody>
      </p:sp>
      <p:sp>
        <p:nvSpPr>
          <p:cNvPr id="20517" name="Rectangle 38">
            <a:extLst>
              <a:ext uri="{FF2B5EF4-FFF2-40B4-BE49-F238E27FC236}">
                <a16:creationId xmlns:a16="http://schemas.microsoft.com/office/drawing/2014/main" id="{5F73DD00-19F6-408A-9C67-FE86B1058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447800"/>
            <a:ext cx="25908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18" name="Rectangle 39">
            <a:extLst>
              <a:ext uri="{FF2B5EF4-FFF2-40B4-BE49-F238E27FC236}">
                <a16:creationId xmlns:a16="http://schemas.microsoft.com/office/drawing/2014/main" id="{3154E47B-4219-4FC9-A809-D9BDCE516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1600200"/>
            <a:ext cx="1143000" cy="685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I-Cache</a:t>
            </a:r>
          </a:p>
        </p:txBody>
      </p:sp>
      <p:sp>
        <p:nvSpPr>
          <p:cNvPr id="20519" name="Rectangle 40">
            <a:extLst>
              <a:ext uri="{FF2B5EF4-FFF2-40B4-BE49-F238E27FC236}">
                <a16:creationId xmlns:a16="http://schemas.microsoft.com/office/drawing/2014/main" id="{C41DBA6F-C301-4BA2-8CC6-91F370BB4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1600200"/>
            <a:ext cx="762000" cy="685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Bpred</a:t>
            </a:r>
          </a:p>
        </p:txBody>
      </p:sp>
      <p:sp>
        <p:nvSpPr>
          <p:cNvPr id="20520" name="Rectangle 41">
            <a:extLst>
              <a:ext uri="{FF2B5EF4-FFF2-40B4-BE49-F238E27FC236}">
                <a16:creationId xmlns:a16="http://schemas.microsoft.com/office/drawing/2014/main" id="{2A799AFD-D778-43ED-B5B7-8B184261E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191000"/>
            <a:ext cx="2590800" cy="1905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21" name="Rectangle 42">
            <a:extLst>
              <a:ext uri="{FF2B5EF4-FFF2-40B4-BE49-F238E27FC236}">
                <a16:creationId xmlns:a16="http://schemas.microsoft.com/office/drawing/2014/main" id="{2BEE70F3-2ACF-43D3-9815-12763BC7A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343400"/>
            <a:ext cx="1143000" cy="685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Regs</a:t>
            </a:r>
          </a:p>
        </p:txBody>
      </p:sp>
      <p:sp>
        <p:nvSpPr>
          <p:cNvPr id="20522" name="Rectangle 43">
            <a:extLst>
              <a:ext uri="{FF2B5EF4-FFF2-40B4-BE49-F238E27FC236}">
                <a16:creationId xmlns:a16="http://schemas.microsoft.com/office/drawing/2014/main" id="{25C9FBB1-4214-45C7-AC1E-CBA43E016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4343400"/>
            <a:ext cx="762000" cy="685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IQ</a:t>
            </a:r>
          </a:p>
        </p:txBody>
      </p:sp>
      <p:sp>
        <p:nvSpPr>
          <p:cNvPr id="20523" name="Rectangle 44">
            <a:extLst>
              <a:ext uri="{FF2B5EF4-FFF2-40B4-BE49-F238E27FC236}">
                <a16:creationId xmlns:a16="http://schemas.microsoft.com/office/drawing/2014/main" id="{EFC18E7B-D11C-40F5-A696-C143074C9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5257800"/>
            <a:ext cx="762000" cy="685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FUs</a:t>
            </a:r>
          </a:p>
        </p:txBody>
      </p:sp>
      <p:sp>
        <p:nvSpPr>
          <p:cNvPr id="20524" name="Rectangle 45">
            <a:extLst>
              <a:ext uri="{FF2B5EF4-FFF2-40B4-BE49-F238E27FC236}">
                <a16:creationId xmlns:a16="http://schemas.microsoft.com/office/drawing/2014/main" id="{2C3406A3-3A7D-4E45-BD0B-219E41310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5257800"/>
            <a:ext cx="1143000" cy="685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DCache</a:t>
            </a:r>
          </a:p>
        </p:txBody>
      </p:sp>
      <p:sp>
        <p:nvSpPr>
          <p:cNvPr id="20525" name="Text Box 46">
            <a:extLst>
              <a:ext uri="{FF2B5EF4-FFF2-40B4-BE49-F238E27FC236}">
                <a16:creationId xmlns:a16="http://schemas.microsoft.com/office/drawing/2014/main" id="{1EFDA545-4604-4B61-A502-9B1397397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8237" y="1447800"/>
            <a:ext cx="1218539" cy="10156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Private/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Shared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Front-end</a:t>
            </a:r>
          </a:p>
        </p:txBody>
      </p:sp>
      <p:sp>
        <p:nvSpPr>
          <p:cNvPr id="20526" name="Text Box 47">
            <a:extLst>
              <a:ext uri="{FF2B5EF4-FFF2-40B4-BE49-F238E27FC236}">
                <a16:creationId xmlns:a16="http://schemas.microsoft.com/office/drawing/2014/main" id="{89BD2E4E-3945-44A5-AB81-BD2274C90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8237" y="2590800"/>
            <a:ext cx="1218539" cy="70788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Front-end</a:t>
            </a:r>
          </a:p>
        </p:txBody>
      </p:sp>
      <p:sp>
        <p:nvSpPr>
          <p:cNvPr id="20527" name="Text Box 48">
            <a:extLst>
              <a:ext uri="{FF2B5EF4-FFF2-40B4-BE49-F238E27FC236}">
                <a16:creationId xmlns:a16="http://schemas.microsoft.com/office/drawing/2014/main" id="{7B9DD91C-4143-4B19-93A1-0DB3445AB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0897" y="4800600"/>
            <a:ext cx="1410643" cy="70788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Shared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Exec Engine</a:t>
            </a:r>
          </a:p>
        </p:txBody>
      </p:sp>
      <p:sp>
        <p:nvSpPr>
          <p:cNvPr id="20528" name="Text Box 50">
            <a:extLst>
              <a:ext uri="{FF2B5EF4-FFF2-40B4-BE49-F238E27FC236}">
                <a16:creationId xmlns:a16="http://schemas.microsoft.com/office/drawing/2014/main" id="{08BB99B4-2341-407A-B9DC-CEDA0BEDE7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31672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Pipeline Structure</a:t>
            </a:r>
          </a:p>
        </p:txBody>
      </p:sp>
      <p:sp>
        <p:nvSpPr>
          <p:cNvPr id="20529" name="Line 51">
            <a:extLst>
              <a:ext uri="{FF2B5EF4-FFF2-40B4-BE49-F238E27FC236}">
                <a16:creationId xmlns:a16="http://schemas.microsoft.com/office/drawing/2014/main" id="{D5ABB77C-B4BF-45C2-89FC-DAABC4C6C7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9906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>
            <a:extLst>
              <a:ext uri="{FF2B5EF4-FFF2-40B4-BE49-F238E27FC236}">
                <a16:creationId xmlns:a16="http://schemas.microsoft.com/office/drawing/2014/main" id="{F7B414E9-C749-48B8-A922-406C14DD3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4B3C82-90B8-4411-9CE7-3764E24A0F3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80825879-497F-4367-80FC-CD1ACB7D3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30535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Resource Sharing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261A3741-CA48-4999-8D5D-47B4B973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9906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988D43C6-EAEE-47C5-99CB-69CC16678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0"/>
            <a:ext cx="1463862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 + R2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R1 + R4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R5  R1 + R3</a:t>
            </a:r>
            <a:endParaRPr lang="en-US" altLang="en-US" sz="18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4" name="Text Box 5">
            <a:extLst>
              <a:ext uri="{FF2B5EF4-FFF2-40B4-BE49-F238E27FC236}">
                <a16:creationId xmlns:a16="http://schemas.microsoft.com/office/drawing/2014/main" id="{67CEDE4F-FFDC-413C-BBD2-C7900EB01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76600"/>
            <a:ext cx="1463862" cy="92333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R2 </a:t>
            </a:r>
            <a:r>
              <a:rPr lang="en-US" altLang="en-US" sz="18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 + R2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R5  R1 + R2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R5 + R3</a:t>
            </a:r>
            <a:endParaRPr lang="en-US" altLang="en-US" sz="180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5" name="Text Box 6">
            <a:extLst>
              <a:ext uri="{FF2B5EF4-FFF2-40B4-BE49-F238E27FC236}">
                <a16:creationId xmlns:a16="http://schemas.microsoft.com/office/drawing/2014/main" id="{2D51312C-D5A6-465A-ADFA-B34D50DE9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524000"/>
            <a:ext cx="1795684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P65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P1 + P2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P66  P65 + P4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P67  P65 + P66</a:t>
            </a:r>
            <a:endParaRPr lang="en-US" altLang="en-US" sz="18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6" name="Text Box 7">
            <a:extLst>
              <a:ext uri="{FF2B5EF4-FFF2-40B4-BE49-F238E27FC236}">
                <a16:creationId xmlns:a16="http://schemas.microsoft.com/office/drawing/2014/main" id="{59E6213A-A8C7-4E1D-B31E-9635B84CE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276600"/>
            <a:ext cx="1795684" cy="92333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P76 </a:t>
            </a:r>
            <a:r>
              <a:rPr lang="en-US" altLang="en-US" sz="18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P33 + P34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P77  P33 + P76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P78  P77 + P35</a:t>
            </a:r>
            <a:endParaRPr lang="en-US" altLang="en-US" sz="180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7" name="Text Box 8">
            <a:extLst>
              <a:ext uri="{FF2B5EF4-FFF2-40B4-BE49-F238E27FC236}">
                <a16:creationId xmlns:a16="http://schemas.microsoft.com/office/drawing/2014/main" id="{9DD9EA3D-1305-403D-9A0E-58404350E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200400"/>
            <a:ext cx="2057400" cy="17494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P65</a:t>
            </a: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P1 + P2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P66  P65 + P4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P67  P65 + P66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P76 </a:t>
            </a:r>
            <a:r>
              <a:rPr lang="en-US" altLang="en-US" sz="18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P33 + P34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P77  P33 + P76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P78  P77 + P35</a:t>
            </a:r>
            <a:endParaRPr lang="en-US" altLang="en-US" sz="18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8" name="Rectangle 9">
            <a:extLst>
              <a:ext uri="{FF2B5EF4-FFF2-40B4-BE49-F238E27FC236}">
                <a16:creationId xmlns:a16="http://schemas.microsoft.com/office/drawing/2014/main" id="{A7DCBCFE-E09A-49A9-AA56-FAECD2E72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953000"/>
            <a:ext cx="19050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9" name="Rectangle 10">
            <a:extLst>
              <a:ext uri="{FF2B5EF4-FFF2-40B4-BE49-F238E27FC236}">
                <a16:creationId xmlns:a16="http://schemas.microsoft.com/office/drawing/2014/main" id="{12E277E4-09AE-4B13-948D-2556404DF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486400"/>
            <a:ext cx="1905000" cy="5334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0" name="Rectangle 11">
            <a:extLst>
              <a:ext uri="{FF2B5EF4-FFF2-40B4-BE49-F238E27FC236}">
                <a16:creationId xmlns:a16="http://schemas.microsoft.com/office/drawing/2014/main" id="{86BD1F64-2A9F-4D28-BF30-EC096672F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6019800"/>
            <a:ext cx="381000" cy="2286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1" name="Rectangle 12">
            <a:extLst>
              <a:ext uri="{FF2B5EF4-FFF2-40B4-BE49-F238E27FC236}">
                <a16:creationId xmlns:a16="http://schemas.microsoft.com/office/drawing/2014/main" id="{91E726B2-C173-4F01-A9E0-211543E7A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6248400"/>
            <a:ext cx="381000" cy="2286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2" name="Rectangle 13">
            <a:extLst>
              <a:ext uri="{FF2B5EF4-FFF2-40B4-BE49-F238E27FC236}">
                <a16:creationId xmlns:a16="http://schemas.microsoft.com/office/drawing/2014/main" id="{0A08770D-38A7-463E-9115-9468CD75A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6248400"/>
            <a:ext cx="381000" cy="2286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3" name="Rectangle 14">
            <a:extLst>
              <a:ext uri="{FF2B5EF4-FFF2-40B4-BE49-F238E27FC236}">
                <a16:creationId xmlns:a16="http://schemas.microsoft.com/office/drawing/2014/main" id="{8FB4CE4F-C806-4C00-8511-0A25BFD19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6019800"/>
            <a:ext cx="381000" cy="2286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4" name="Rectangle 15">
            <a:extLst>
              <a:ext uri="{FF2B5EF4-FFF2-40B4-BE49-F238E27FC236}">
                <a16:creationId xmlns:a16="http://schemas.microsoft.com/office/drawing/2014/main" id="{F7353CA6-27E4-42D3-9C1E-EEC642D69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6248400"/>
            <a:ext cx="381000" cy="2286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5" name="Rectangle 16">
            <a:extLst>
              <a:ext uri="{FF2B5EF4-FFF2-40B4-BE49-F238E27FC236}">
                <a16:creationId xmlns:a16="http://schemas.microsoft.com/office/drawing/2014/main" id="{33CF31C8-4397-4D76-B54D-EC10B6457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6019800"/>
            <a:ext cx="381000" cy="2286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6" name="Rectangle 17">
            <a:extLst>
              <a:ext uri="{FF2B5EF4-FFF2-40B4-BE49-F238E27FC236}">
                <a16:creationId xmlns:a16="http://schemas.microsoft.com/office/drawing/2014/main" id="{990315B9-A486-43B1-8C6F-30796144A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6248400"/>
            <a:ext cx="381000" cy="228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7" name="Rectangle 18">
            <a:extLst>
              <a:ext uri="{FF2B5EF4-FFF2-40B4-BE49-F238E27FC236}">
                <a16:creationId xmlns:a16="http://schemas.microsoft.com/office/drawing/2014/main" id="{3B0B5B23-461D-4A68-9B25-7AE303D21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6019800"/>
            <a:ext cx="381000" cy="228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8" name="Rectangle 19">
            <a:extLst>
              <a:ext uri="{FF2B5EF4-FFF2-40B4-BE49-F238E27FC236}">
                <a16:creationId xmlns:a16="http://schemas.microsoft.com/office/drawing/2014/main" id="{0F3DD640-361E-433C-8586-F1141E3AF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6019800"/>
            <a:ext cx="381000" cy="228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9" name="Rectangle 20">
            <a:extLst>
              <a:ext uri="{FF2B5EF4-FFF2-40B4-BE49-F238E27FC236}">
                <a16:creationId xmlns:a16="http://schemas.microsoft.com/office/drawing/2014/main" id="{97FD8CF0-453B-4070-BBDE-3F49AC5AD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6248400"/>
            <a:ext cx="381000" cy="228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50" name="Rectangle 21">
            <a:extLst>
              <a:ext uri="{FF2B5EF4-FFF2-40B4-BE49-F238E27FC236}">
                <a16:creationId xmlns:a16="http://schemas.microsoft.com/office/drawing/2014/main" id="{D6DB7534-112D-4909-A40D-E809EEC81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791200"/>
            <a:ext cx="685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FU</a:t>
            </a:r>
          </a:p>
        </p:txBody>
      </p:sp>
      <p:sp>
        <p:nvSpPr>
          <p:cNvPr id="22551" name="Rectangle 22">
            <a:extLst>
              <a:ext uri="{FF2B5EF4-FFF2-40B4-BE49-F238E27FC236}">
                <a16:creationId xmlns:a16="http://schemas.microsoft.com/office/drawing/2014/main" id="{F9EF2BB5-B53C-4753-9BED-EBC2B58CD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791200"/>
            <a:ext cx="685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FU</a:t>
            </a:r>
          </a:p>
        </p:txBody>
      </p:sp>
      <p:sp>
        <p:nvSpPr>
          <p:cNvPr id="22552" name="Rectangle 23">
            <a:extLst>
              <a:ext uri="{FF2B5EF4-FFF2-40B4-BE49-F238E27FC236}">
                <a16:creationId xmlns:a16="http://schemas.microsoft.com/office/drawing/2014/main" id="{FE7F9412-C4DB-4B4B-8D17-E3612C1E7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5791200"/>
            <a:ext cx="685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FU</a:t>
            </a:r>
          </a:p>
        </p:txBody>
      </p:sp>
      <p:sp>
        <p:nvSpPr>
          <p:cNvPr id="22553" name="Rectangle 24">
            <a:extLst>
              <a:ext uri="{FF2B5EF4-FFF2-40B4-BE49-F238E27FC236}">
                <a16:creationId xmlns:a16="http://schemas.microsoft.com/office/drawing/2014/main" id="{9D9CE339-0CFD-4F6D-B046-D8BBF217B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5791200"/>
            <a:ext cx="685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FU</a:t>
            </a:r>
          </a:p>
        </p:txBody>
      </p:sp>
      <p:sp>
        <p:nvSpPr>
          <p:cNvPr id="22554" name="Line 25">
            <a:extLst>
              <a:ext uri="{FF2B5EF4-FFF2-40B4-BE49-F238E27FC236}">
                <a16:creationId xmlns:a16="http://schemas.microsoft.com/office/drawing/2014/main" id="{B0A3AEC9-9449-4B60-90FC-B4445F523D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5029200"/>
            <a:ext cx="1143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55" name="Line 26">
            <a:extLst>
              <a:ext uri="{FF2B5EF4-FFF2-40B4-BE49-F238E27FC236}">
                <a16:creationId xmlns:a16="http://schemas.microsoft.com/office/drawing/2014/main" id="{C44C6908-69A9-4AE2-8F45-22A459661A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5029200"/>
            <a:ext cx="381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56" name="Line 27">
            <a:extLst>
              <a:ext uri="{FF2B5EF4-FFF2-40B4-BE49-F238E27FC236}">
                <a16:creationId xmlns:a16="http://schemas.microsoft.com/office/drawing/2014/main" id="{F7240C93-84B4-431C-8F37-B67EF35FA4F2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5029200"/>
            <a:ext cx="152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57" name="Line 28">
            <a:extLst>
              <a:ext uri="{FF2B5EF4-FFF2-40B4-BE49-F238E27FC236}">
                <a16:creationId xmlns:a16="http://schemas.microsoft.com/office/drawing/2014/main" id="{5876B413-9480-4C17-979E-F076FD9D7BC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5029200"/>
            <a:ext cx="762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58" name="Line 29">
            <a:extLst>
              <a:ext uri="{FF2B5EF4-FFF2-40B4-BE49-F238E27FC236}">
                <a16:creationId xmlns:a16="http://schemas.microsoft.com/office/drawing/2014/main" id="{9FE40C8A-A5FB-49E9-BCBF-35311A58CAE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601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59" name="Text Box 30">
            <a:extLst>
              <a:ext uri="{FF2B5EF4-FFF2-40B4-BE49-F238E27FC236}">
                <a16:creationId xmlns:a16="http://schemas.microsoft.com/office/drawing/2014/main" id="{8289A4DB-A6C0-417D-AF3F-3B84AD342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438400"/>
            <a:ext cx="1171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 Fetch</a:t>
            </a:r>
          </a:p>
        </p:txBody>
      </p:sp>
      <p:sp>
        <p:nvSpPr>
          <p:cNvPr id="22560" name="Text Box 31">
            <a:extLst>
              <a:ext uri="{FF2B5EF4-FFF2-40B4-BE49-F238E27FC236}">
                <a16:creationId xmlns:a16="http://schemas.microsoft.com/office/drawing/2014/main" id="{2EED7C1F-C9DF-4FAD-87B5-9FF94B2B75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895600"/>
            <a:ext cx="1171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 Fetch</a:t>
            </a:r>
          </a:p>
        </p:txBody>
      </p:sp>
      <p:sp>
        <p:nvSpPr>
          <p:cNvPr id="22561" name="Text Box 32">
            <a:extLst>
              <a:ext uri="{FF2B5EF4-FFF2-40B4-BE49-F238E27FC236}">
                <a16:creationId xmlns:a16="http://schemas.microsoft.com/office/drawing/2014/main" id="{038A9807-6F5A-4F3D-BA90-806654809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438400"/>
            <a:ext cx="14300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 Rename</a:t>
            </a:r>
          </a:p>
        </p:txBody>
      </p:sp>
      <p:sp>
        <p:nvSpPr>
          <p:cNvPr id="22562" name="Text Box 33">
            <a:extLst>
              <a:ext uri="{FF2B5EF4-FFF2-40B4-BE49-F238E27FC236}">
                <a16:creationId xmlns:a16="http://schemas.microsoft.com/office/drawing/2014/main" id="{F1D5EB49-386A-4AD4-A974-5F5B8860F4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895600"/>
            <a:ext cx="14300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 Rename</a:t>
            </a:r>
          </a:p>
        </p:txBody>
      </p:sp>
      <p:sp>
        <p:nvSpPr>
          <p:cNvPr id="22563" name="Line 34">
            <a:extLst>
              <a:ext uri="{FF2B5EF4-FFF2-40B4-BE49-F238E27FC236}">
                <a16:creationId xmlns:a16="http://schemas.microsoft.com/office/drawing/2014/main" id="{A22B1B2A-8CFF-4C4B-A71C-0291A73CCC1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286000"/>
            <a:ext cx="7620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64" name="Line 35">
            <a:extLst>
              <a:ext uri="{FF2B5EF4-FFF2-40B4-BE49-F238E27FC236}">
                <a16:creationId xmlns:a16="http://schemas.microsoft.com/office/drawing/2014/main" id="{AA1009D2-4B4E-42E0-B41A-F37C87C7CA55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3657600"/>
            <a:ext cx="762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65" name="Text Box 36">
            <a:extLst>
              <a:ext uri="{FF2B5EF4-FFF2-40B4-BE49-F238E27FC236}">
                <a16:creationId xmlns:a16="http://schemas.microsoft.com/office/drawing/2014/main" id="{61D7DD46-F075-412A-93B6-2BFC1C28B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819400"/>
            <a:ext cx="13420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Issue Queue</a:t>
            </a:r>
          </a:p>
        </p:txBody>
      </p:sp>
      <p:sp>
        <p:nvSpPr>
          <p:cNvPr id="22566" name="Text Box 37">
            <a:extLst>
              <a:ext uri="{FF2B5EF4-FFF2-40B4-BE49-F238E27FC236}">
                <a16:creationId xmlns:a16="http://schemas.microsoft.com/office/drawing/2014/main" id="{2EB80D24-0840-4870-B4AD-08F03B105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572000"/>
            <a:ext cx="13201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 File</a:t>
            </a:r>
          </a:p>
        </p:txBody>
      </p:sp>
      <p:sp>
        <p:nvSpPr>
          <p:cNvPr id="22567" name="Text Box 38">
            <a:extLst>
              <a:ext uri="{FF2B5EF4-FFF2-40B4-BE49-F238E27FC236}">
                <a16:creationId xmlns:a16="http://schemas.microsoft.com/office/drawing/2014/main" id="{A42BE068-42E6-448D-B942-60E2E2A8E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143000"/>
            <a:ext cx="10312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Thread-1</a:t>
            </a:r>
          </a:p>
        </p:txBody>
      </p:sp>
      <p:sp>
        <p:nvSpPr>
          <p:cNvPr id="22568" name="Text Box 39">
            <a:extLst>
              <a:ext uri="{FF2B5EF4-FFF2-40B4-BE49-F238E27FC236}">
                <a16:creationId xmlns:a16="http://schemas.microsoft.com/office/drawing/2014/main" id="{F6521619-1B9F-4BDA-B877-48326059B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191000"/>
            <a:ext cx="10312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Thread-2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>
            <a:extLst>
              <a:ext uri="{FF2B5EF4-FFF2-40B4-BE49-F238E27FC236}">
                <a16:creationId xmlns:a16="http://schemas.microsoft.com/office/drawing/2014/main" id="{3C9F2562-BC87-4D7A-9742-69E4CC389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91FF22-6A28-46B3-AC31-67AF4650091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4E07882C-6F48-490D-ABCF-C283F412D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7166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Implications of SMT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E7BC6057-16C2-45D0-B96E-B4CFD0CFCE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FB1166A3-5058-4643-AF5D-5CE479748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821693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Single thread performance is likely to go down (caches,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branch predictors, registers, etc. are shared) – this effect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can be mitigated by trying to prioritize one thread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While fetching instructions, thread priority can dramatically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influence total throughput – a widely accepted heuristic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(ICOUNT): fetch such that each thread has an equal share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processor resources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With eight threads in a processor with many resources,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SMT yields throughput improvements of roughly 2-4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>
            <a:extLst>
              <a:ext uri="{FF2B5EF4-FFF2-40B4-BE49-F238E27FC236}">
                <a16:creationId xmlns:a16="http://schemas.microsoft.com/office/drawing/2014/main" id="{98A388A9-F80E-4A2B-8250-F784E85F9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DD8A8F-3562-48FC-8DEE-5B87DD4C838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E7E8FB23-D294-494E-A2AB-D31684F103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9257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Multi-Programmed Speedup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16CDE273-7D28-439A-A77F-8A3E9DDE38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FF9E0D6A-3B36-40B2-862B-77BE1529B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600200"/>
            <a:ext cx="4046236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sixtrack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and eon do not degrade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their partners (small working sets?)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swim and art degrade their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partners (cache contention?)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Best combination: swim &amp;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sixtrack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worst combination: swim &amp; art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Static partitioning ensures low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interference – worst slowdown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is 0.9</a:t>
            </a:r>
          </a:p>
        </p:txBody>
      </p:sp>
      <p:pic>
        <p:nvPicPr>
          <p:cNvPr id="26630" name="Picture 5">
            <a:extLst>
              <a:ext uri="{FF2B5EF4-FFF2-40B4-BE49-F238E27FC236}">
                <a16:creationId xmlns:a16="http://schemas.microsoft.com/office/drawing/2014/main" id="{4638D7B6-348D-45BD-912B-C7BD24C57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4419600" cy="526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37867</TotalTime>
  <Words>1707</Words>
  <Application>Microsoft Office PowerPoint</Application>
  <PresentationFormat>On-screen Show (4:3)</PresentationFormat>
  <Paragraphs>369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225</cp:revision>
  <dcterms:created xsi:type="dcterms:W3CDTF">2002-09-20T18:19:18Z</dcterms:created>
  <dcterms:modified xsi:type="dcterms:W3CDTF">2020-10-19T15:58:15Z</dcterms:modified>
</cp:coreProperties>
</file>