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63" r:id="rId2"/>
    <p:sldId id="534" r:id="rId3"/>
    <p:sldId id="535" r:id="rId4"/>
    <p:sldId id="536" r:id="rId5"/>
    <p:sldId id="537" r:id="rId6"/>
    <p:sldId id="538" r:id="rId7"/>
    <p:sldId id="539" r:id="rId8"/>
    <p:sldId id="540" r:id="rId9"/>
    <p:sldId id="541" r:id="rId10"/>
    <p:sldId id="488" r:id="rId11"/>
    <p:sldId id="489" r:id="rId12"/>
    <p:sldId id="498" r:id="rId13"/>
    <p:sldId id="497" r:id="rId14"/>
    <p:sldId id="490" r:id="rId15"/>
    <p:sldId id="491" r:id="rId16"/>
    <p:sldId id="492" r:id="rId17"/>
    <p:sldId id="493" r:id="rId18"/>
    <p:sldId id="494" r:id="rId19"/>
    <p:sldId id="439" r:id="rId20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67" d="100"/>
          <a:sy n="67" d="100"/>
        </p:scale>
        <p:origin x="1263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BB55BF5B-6F4E-457C-842C-B6D7C3A783E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E2C6E7E2-9D27-4B5E-97DF-024DC43118A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DDB5FBBA-AC6F-467B-B61A-2DE7CBA3D64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CE63F25E-4192-44DD-97CC-251ED438DF2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CC8BCC0-0D16-4314-A699-3A67D8E629E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B04AAE93-AD59-4430-8AF5-58314FCB171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C71ED42F-0B7D-4279-85BA-FE834A85F53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C8D6AF6-423F-47DB-917F-9D0776CFCBB6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D7A284C2-81A7-4D23-BF40-5C88FE76C5D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20D283CC-B16F-4FC2-BB99-966511B9472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4436C398-6138-425D-8A56-DD4EE094A5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8E099CB-1C61-4BB5-AD17-00C400812F2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A11A489E-8DCD-420F-9101-8B1C62BAD3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02DD3FF-A4D7-48B2-919F-64357E660BA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9D1A07A5-3D28-467E-B104-12FB865AFD4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265BE76-6A2D-4A9D-A661-DE7A3A1D323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7B2DA0D4-3C7A-432C-A8E9-A9E5793724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559C71A-2E17-4E15-BB52-E61F46204A9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FE5ADCFC-9CF6-4502-9E5E-D5BC2915DA5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90DF3B9-8073-4122-BD2A-1C5CB87F9C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D55C6E2F-D60C-4B2C-AAF2-6FBCCA80BA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C636616-F30D-4633-AAB1-6B42B7D0659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61159D03-5D93-4C66-9FBD-343CA325BFA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E6B56566-7AC8-41FC-8DB5-7218A645CF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4375A28C-B65B-4247-B36C-B802A83321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07D3B2C-6D77-4553-9352-524E5906099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908D159E-2138-449E-8DDC-EDA9E31FE20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E32F22E0-1EBF-41DC-889C-B9A7BFC484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6A0E6E0F-AE13-4D76-9965-2EEAF10461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01929EB-802E-4000-899E-6CD04841F85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BFF933B6-A71E-4F4E-B52C-90DB637227C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1D0C7C7C-37A7-41A5-87A8-B7E7B3029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77968085-9A80-4FEE-A816-E76B53044D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E7FC9D6-89EC-4F67-B3E2-8D3573CD26B5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E8E3A711-98B7-4E13-8755-27B475449F7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66108EB9-5F1B-45AF-936A-4D4F8CD990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BC59499D-9904-4C21-A425-3E69AC4A85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EE8BD8D-1837-4948-8741-488AD97FDE5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1B7F01D0-A023-47CC-9929-752A639FBE4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811E21FB-8699-46DA-BE1E-555EB12CB1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C97FBB4B-080C-4B76-88D6-747F656F93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F5F6E42-3A4C-4994-8748-4CE782C93B6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DA3571BF-DC96-46F2-B9F7-CF9BB0FDBA7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AD632E7E-9F6F-4948-873F-760FDB7ECF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35959C8A-DE74-4E6D-AE1C-FF82B2013B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22ABB6D-1959-4840-9EED-53490A2F28F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C2AD402D-BB92-4740-A6C6-E571BC0B8FC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B145C669-13B1-4AAB-B091-729036AC73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6BA91914-BFB4-4633-ABFC-F5BD78A43C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5A9C580-2A87-4935-B228-45CCFB88CCC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A65CAE41-DC2D-4634-94B4-2A64777B3B2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C9117D80-DA9F-49B4-BB00-97F985A49C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42862363-E3AD-4D58-ADBF-64F7A21BD1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FEAE126-617D-464E-AC28-55EFF4E9170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36D44005-C0EF-47D3-9576-D567ED0FEE2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AAC81C40-3E66-4CE6-99F4-BF8EFDDCC28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952F1901-95E7-45C3-AD4A-2755172D41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B15D930-5E7E-40CC-9D60-48D30AB068F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0040E2B7-4AA5-47C9-8FA0-141D49E7FB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5E7C4FF3-BA7E-4602-A045-141EB7FE70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A1776B36-4756-49F5-9DE2-22D2022CC9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06AD37-9E59-4EED-A426-8177D6225F0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35AAD482-597D-460A-AE4B-715BD15EA6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E974DBF1-FAF4-4E02-9D14-97496FF64C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DAAE8BF8-3FD7-4A55-B8DB-F3F187B0B5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A12F3F1-BBEE-4CA4-B955-446C3AAD1A9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6B3F7F5E-8133-45B0-9A5C-2C03FA932A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B1446525-2565-4ACB-8A76-F13E0DC44A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0C478EC5-5889-45E6-8F45-BAD381D843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2DD6BCB-7CF6-4B75-894D-6F2F538C737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CBF88223-E09E-415E-BB65-BA5DD0C8C2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CC8658CB-5310-43FB-AD7E-36BD175E35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6BE7681-9A71-4984-A543-13DDD30488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C01D96B-A382-45A8-A136-56C86F7BC27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AA36B3B1-0366-4E99-8C87-2BE5FE4ED5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B533FC76-8F63-4F93-85A4-A4ABFB50FF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FE9500A7-658B-40F5-BD2A-85AF186620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1D9C684-E24E-4AC7-A22C-A926130085F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922015B6-2676-4F3C-9907-B78EA124AC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C37D912C-9E21-476E-985F-07709925C1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8F57B4EB-F8D4-4859-80F2-FDA564B4F3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632FB5D-40D6-4E8D-BA34-1A636F7D3CF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D9FD5593-2EAD-4F3C-9C84-D120B69D1F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303DFFE8-0227-471D-BC19-F7E5E0EAB5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9B4931A3-1C41-401A-9E18-3FB45CF914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CA4046F-7B7B-473F-9B0F-70C771C041C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DD43F0D4-5580-44A3-8B39-BC50E31298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A1616A71-9F69-49A9-B334-1F57B7510A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4FB3AE-A016-4730-B20C-81EF5431AA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2A634D8-CAD9-4800-AC9D-79B7CA8085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854D85-C079-474C-8DAC-8F4A2936A8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A2FF1B-1014-4F57-9516-757B284A20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3802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BD853A-D5E6-4016-86BB-A7E8B355B1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FB4983-C60C-45B0-9DFD-097C18A5A3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D94753-5137-426D-AE69-EB6259877C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576EAA-9C24-4ACF-A123-5AD2A79CD3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489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C66AD5-FF5B-4407-A25F-AB025815AB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F41553-E78A-46F4-AD49-E1FB3BB7F1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9F7C15E-B7C6-486F-8AB5-4C4E19F9E4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FB0309-F198-4F35-8F57-D04BA3F480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2750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87B95C-1563-4B1A-9388-4110F674A8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A5A0BF-D96F-4153-BCF2-C040AD6251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8D8710-1B2E-4034-95E9-58C30F0584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CBC6E3-6B89-4FD9-BAC2-9DD9D70D15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789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8947FF-5703-4F9B-9CCB-9155CA4E9E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19C71C-6720-40A4-ADC0-C332BB8D9D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87F172-387A-4CC1-802E-0B0012F8CF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C59C4E-CA10-402C-BB95-E975D1ACAB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58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A5CE91-EB20-42DD-8B0E-FB2FD83E8C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7AF6DE-AB3C-499B-AA03-652A859785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8BF515-4D81-4DCA-8B2B-1C327E3328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234B5F-C2E8-4521-9F0F-844ADD6E9D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2222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322C164-9558-48DB-AB98-055CD2E55B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5BA9636-53E5-437B-90D1-8F285AB416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A3B841B-D113-427B-890A-4CD8B1D853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486A8E-D5A4-4532-B898-5EBC381EEB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515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33C5533-806C-4561-BCC9-8A9C9429C0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F9EA961-D656-4F4B-8A31-4FFEFE0667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802CA7C-C3A7-4366-8C17-85AE960CA5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C6C7B-9407-4687-963D-3B28EFDE9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285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F3545C5-2272-4C82-9541-77A1F48D66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B4C6A81-2814-4CF8-B4D4-A965F3A5FE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C9740C5-346B-4E06-8129-A1D4D407E5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58FD13-5E92-4D97-BA80-DAADF7B9F7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6225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A8FB6E-636D-4DFA-9A0D-B361EE1FA0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47AD85-9FF6-4E03-B770-415D4ADADE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C9C224-B091-4081-B88A-CDBD1BDE3B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458599-1F37-43E8-A260-51DA16D914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368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975FF0-519B-4C11-B4CE-C81C2FA613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7808D1-B1DF-490C-BF63-0648C39899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7ABF14-B7F7-47CF-B87A-61DBCD1C8D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9A2393-2089-40EC-B8AB-04B936D846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5825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631D64B-9B00-403B-BBB1-AEFFE58D71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DAF5519-395B-4039-97EC-E1F440F217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62701E6-64CE-4F82-8FCA-A91650713D6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3249897-AF8E-462B-AB00-6CE030E5205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A2B8D1E-10B3-4E53-B995-F0B530BA8D7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27002E8E-070D-41C8-8687-350A61359E5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>
            <a:extLst>
              <a:ext uri="{FF2B5EF4-FFF2-40B4-BE49-F238E27FC236}">
                <a16:creationId xmlns:a16="http://schemas.microsoft.com/office/drawing/2014/main" id="{69383861-72C3-4F7C-8E51-113FEA346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C85663-CF38-4069-80FB-014CA1AEB95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67801775-A6A9-4869-A39A-2D5CC0A441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6342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Lecture: Out-of-order Processors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55408DE7-EB36-4D5D-9C1B-DDEC40F258F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5A779B27-51CD-4E3A-86B3-67493108F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24000"/>
            <a:ext cx="71481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Topics: branch predictor wrap-up, a basic out-of-order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processor with issue queue, register renaming,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and reorder buffer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>
            <a:extLst>
              <a:ext uri="{FF2B5EF4-FFF2-40B4-BE49-F238E27FC236}">
                <a16:creationId xmlns:a16="http://schemas.microsoft.com/office/drawing/2014/main" id="{B529E036-2BE8-4551-9B52-AA4D564F4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4B2086-A470-4CB2-BFC9-318BF5D1D46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8A7AC429-95E3-4E31-AE03-DC51E481D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4118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Out-of-Order Processor Implementation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ED27E48D-D379-4790-949C-1B730BCBDE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29" name="Rectangle 4">
            <a:extLst>
              <a:ext uri="{FF2B5EF4-FFF2-40B4-BE49-F238E27FC236}">
                <a16:creationId xmlns:a16="http://schemas.microsoft.com/office/drawing/2014/main" id="{D9878E07-96D6-431B-918B-BF9BA4B3A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19050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Branch prediction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and instr fetch</a:t>
            </a:r>
          </a:p>
        </p:txBody>
      </p:sp>
      <p:sp>
        <p:nvSpPr>
          <p:cNvPr id="26630" name="Rectangle 5">
            <a:extLst>
              <a:ext uri="{FF2B5EF4-FFF2-40B4-BE49-F238E27FC236}">
                <a16:creationId xmlns:a16="http://schemas.microsoft.com/office/drawing/2014/main" id="{86DA1E13-FF4D-49AF-B348-79D6FE7DA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048000"/>
            <a:ext cx="16764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R1+R3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R3+R2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1" name="Text Box 6">
            <a:extLst>
              <a:ext uri="{FF2B5EF4-FFF2-40B4-BE49-F238E27FC236}">
                <a16:creationId xmlns:a16="http://schemas.microsoft.com/office/drawing/2014/main" id="{006ABF00-B79E-484A-A84E-F5622A735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18546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Fetch Queue</a:t>
            </a:r>
          </a:p>
        </p:txBody>
      </p:sp>
      <p:sp>
        <p:nvSpPr>
          <p:cNvPr id="26632" name="Line 7">
            <a:extLst>
              <a:ext uri="{FF2B5EF4-FFF2-40B4-BE49-F238E27FC236}">
                <a16:creationId xmlns:a16="http://schemas.microsoft.com/office/drawing/2014/main" id="{D7BF8565-C187-462D-8B19-C3630663C5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438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3" name="Rectangle 8">
            <a:extLst>
              <a:ext uri="{FF2B5EF4-FFF2-40B4-BE49-F238E27FC236}">
                <a16:creationId xmlns:a16="http://schemas.microsoft.com/office/drawing/2014/main" id="{DFB77C96-AC67-40A4-8871-8FC50CA33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581400"/>
            <a:ext cx="1295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Decode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Rename</a:t>
            </a:r>
          </a:p>
        </p:txBody>
      </p:sp>
      <p:sp>
        <p:nvSpPr>
          <p:cNvPr id="26634" name="Line 9">
            <a:extLst>
              <a:ext uri="{FF2B5EF4-FFF2-40B4-BE49-F238E27FC236}">
                <a16:creationId xmlns:a16="http://schemas.microsoft.com/office/drawing/2014/main" id="{5ECB9B49-3E4A-4F38-8825-E63A8019593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038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5" name="Rectangle 10">
            <a:extLst>
              <a:ext uri="{FF2B5EF4-FFF2-40B4-BE49-F238E27FC236}">
                <a16:creationId xmlns:a16="http://schemas.microsoft.com/office/drawing/2014/main" id="{3537FD3F-2E44-4A3D-B4E1-63FEF2729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6</a:t>
            </a:r>
          </a:p>
        </p:txBody>
      </p:sp>
      <p:sp>
        <p:nvSpPr>
          <p:cNvPr id="26636" name="Rectangle 11">
            <a:extLst>
              <a:ext uri="{FF2B5EF4-FFF2-40B4-BE49-F238E27FC236}">
                <a16:creationId xmlns:a16="http://schemas.microsoft.com/office/drawing/2014/main" id="{09078038-E1AD-4D77-81F3-50B815DDA3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T6</a:t>
            </a:r>
          </a:p>
        </p:txBody>
      </p:sp>
      <p:sp>
        <p:nvSpPr>
          <p:cNvPr id="26637" name="Text Box 12">
            <a:extLst>
              <a:ext uri="{FF2B5EF4-FFF2-40B4-BE49-F238E27FC236}">
                <a16:creationId xmlns:a16="http://schemas.microsoft.com/office/drawing/2014/main" id="{C9E9161E-F932-49DE-BDA5-A37AA9DEF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219200"/>
            <a:ext cx="21597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Reorder Buffer (ROB)</a:t>
            </a:r>
          </a:p>
        </p:txBody>
      </p:sp>
      <p:sp>
        <p:nvSpPr>
          <p:cNvPr id="26638" name="Rectangle 13">
            <a:extLst>
              <a:ext uri="{FF2B5EF4-FFF2-40B4-BE49-F238E27FC236}">
                <a16:creationId xmlns:a16="http://schemas.microsoft.com/office/drawing/2014/main" id="{0DE266C9-D630-47DD-82FD-698CC5479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038600"/>
            <a:ext cx="16002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T1+R3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T4  T1+T2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T5  T4+T2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9" name="Text Box 14">
            <a:extLst>
              <a:ext uri="{FF2B5EF4-FFF2-40B4-BE49-F238E27FC236}">
                <a16:creationId xmlns:a16="http://schemas.microsoft.com/office/drawing/2014/main" id="{26EDB933-5DFE-4730-8196-A2C4E693C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867400"/>
            <a:ext cx="17525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Issue Queue (IQ)</a:t>
            </a:r>
          </a:p>
        </p:txBody>
      </p:sp>
      <p:sp>
        <p:nvSpPr>
          <p:cNvPr id="26640" name="Line 15">
            <a:extLst>
              <a:ext uri="{FF2B5EF4-FFF2-40B4-BE49-F238E27FC236}">
                <a16:creationId xmlns:a16="http://schemas.microsoft.com/office/drawing/2014/main" id="{CA805D4C-20F4-476D-8E43-3C93D5915C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2819400"/>
            <a:ext cx="914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1" name="Line 16">
            <a:extLst>
              <a:ext uri="{FF2B5EF4-FFF2-40B4-BE49-F238E27FC236}">
                <a16:creationId xmlns:a16="http://schemas.microsoft.com/office/drawing/2014/main" id="{FB64FF33-D246-43CD-871A-4A5B9216C0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3434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2" name="Rectangle 17">
            <a:extLst>
              <a:ext uri="{FF2B5EF4-FFF2-40B4-BE49-F238E27FC236}">
                <a16:creationId xmlns:a16="http://schemas.microsoft.com/office/drawing/2014/main" id="{91A33E8A-853E-4515-B58E-3087A0565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26643" name="Rectangle 18">
            <a:extLst>
              <a:ext uri="{FF2B5EF4-FFF2-40B4-BE49-F238E27FC236}">
                <a16:creationId xmlns:a16="http://schemas.microsoft.com/office/drawing/2014/main" id="{9A52DAED-483D-4B20-8530-13227AB81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26644" name="Rectangle 19">
            <a:extLst>
              <a:ext uri="{FF2B5EF4-FFF2-40B4-BE49-F238E27FC236}">
                <a16:creationId xmlns:a16="http://schemas.microsoft.com/office/drawing/2014/main" id="{38FC6762-4D35-4F61-AF16-3DC420BF4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26645" name="Rectangle 20">
            <a:extLst>
              <a:ext uri="{FF2B5EF4-FFF2-40B4-BE49-F238E27FC236}">
                <a16:creationId xmlns:a16="http://schemas.microsoft.com/office/drawing/2014/main" id="{DF86934C-2CF3-41E0-A62E-A80C1EAC4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905000"/>
            <a:ext cx="16764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 File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R1-R32</a:t>
            </a:r>
          </a:p>
        </p:txBody>
      </p:sp>
      <p:sp>
        <p:nvSpPr>
          <p:cNvPr id="26646" name="Line 21">
            <a:extLst>
              <a:ext uri="{FF2B5EF4-FFF2-40B4-BE49-F238E27FC236}">
                <a16:creationId xmlns:a16="http://schemas.microsoft.com/office/drawing/2014/main" id="{B66CDA8A-28C9-41F5-90B4-4565A1AD24B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267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7" name="Line 22">
            <a:extLst>
              <a:ext uri="{FF2B5EF4-FFF2-40B4-BE49-F238E27FC236}">
                <a16:creationId xmlns:a16="http://schemas.microsoft.com/office/drawing/2014/main" id="{07DEC506-E669-4AB9-A765-F17FEC804853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971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8" name="Line 23">
            <a:extLst>
              <a:ext uri="{FF2B5EF4-FFF2-40B4-BE49-F238E27FC236}">
                <a16:creationId xmlns:a16="http://schemas.microsoft.com/office/drawing/2014/main" id="{2D5C253A-69DF-4CCB-996D-8680E8F3509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200400"/>
            <a:ext cx="1143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9" name="Line 24">
            <a:extLst>
              <a:ext uri="{FF2B5EF4-FFF2-40B4-BE49-F238E27FC236}">
                <a16:creationId xmlns:a16="http://schemas.microsoft.com/office/drawing/2014/main" id="{D5D76E9B-D07C-4315-AA54-D820B32E3044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572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50" name="Text Box 25">
            <a:extLst>
              <a:ext uri="{FF2B5EF4-FFF2-40B4-BE49-F238E27FC236}">
                <a16:creationId xmlns:a16="http://schemas.microsoft.com/office/drawing/2014/main" id="{F79E1B0A-71A5-416D-96B5-C6261FD7F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509" y="4876800"/>
            <a:ext cx="183813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Results written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ROB and tags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broadcast to IQ</a:t>
            </a:r>
          </a:p>
        </p:txBody>
      </p:sp>
      <p:sp>
        <p:nvSpPr>
          <p:cNvPr id="26651" name="Line 26">
            <a:extLst>
              <a:ext uri="{FF2B5EF4-FFF2-40B4-BE49-F238E27FC236}">
                <a16:creationId xmlns:a16="http://schemas.microsoft.com/office/drawing/2014/main" id="{00CE0A20-C747-4F41-9EFD-D0F6113C4F9D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828800"/>
            <a:ext cx="609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>
            <a:extLst>
              <a:ext uri="{FF2B5EF4-FFF2-40B4-BE49-F238E27FC236}">
                <a16:creationId xmlns:a16="http://schemas.microsoft.com/office/drawing/2014/main" id="{9CBBFF96-6276-4EC5-BDC1-66C34FE9E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4698835-13AB-490F-9B0C-930C4C54FCA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7AC60D3E-7848-4C15-A8E4-5B9812892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51C38A66-0185-4F15-BD2A-FB73420CD5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D21016EF-DAD3-4C6F-91B9-5EB2D1AE5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53602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Show the renamed version of the following code: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Assume that you have 4 rename registers T1-T4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R2+R3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R4+R5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 R1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R1 + R3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R1 + R3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R1 + R3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>
            <a:extLst>
              <a:ext uri="{FF2B5EF4-FFF2-40B4-BE49-F238E27FC236}">
                <a16:creationId xmlns:a16="http://schemas.microsoft.com/office/drawing/2014/main" id="{903281D7-A08A-46E0-B035-D7B4FF2DC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16486D-26CA-430E-80AA-8DC67C0FE0E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D7FCA1E9-C4D3-4267-9CB6-2FA59BC79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860609A1-8F59-4ED2-86A6-1FFF0318DA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CC14AFCB-8F7B-4E14-B2D0-AB35E806E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53602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Show the renamed version of the following code: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Assume that you have 4 rename registers T1-T4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R2+R3                     T1  R2+R3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R4+R5                     T2  R4+R5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 R1                           BEQZ  T1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R1 + R3                   T4  T1+T2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R1 + R3                   T1  T4+T2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R1 + R3                   T2  T1 +R3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>
            <a:extLst>
              <a:ext uri="{FF2B5EF4-FFF2-40B4-BE49-F238E27FC236}">
                <a16:creationId xmlns:a16="http://schemas.microsoft.com/office/drawing/2014/main" id="{906DC361-A269-49F2-9AB8-A1740631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D421FB-D6CE-4A5C-95F2-2189B054BC3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0E76F555-BE3A-4AC9-B2FE-D3A015506C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490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 Details - I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FDE0EA09-0C2A-4568-B489-3D59196777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C2F0947C-DB0C-4AAC-9C52-674249FA0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71001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Instructions enter the pipeline in order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 need for branch delay slots if prediction happens in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Instructions leave the pipeline in order – all instructions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enter also get placed in the ROB – the process of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 leaving the ROB (in order) is called commit –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 instruction commits only if it and all instructions before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it have completed successfully (without an exception)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 preserve precise exceptions, a result is written into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register file only when the instruction commits – until then,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result is saved in a temporary register in the ROB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>
            <a:extLst>
              <a:ext uri="{FF2B5EF4-FFF2-40B4-BE49-F238E27FC236}">
                <a16:creationId xmlns:a16="http://schemas.microsoft.com/office/drawing/2014/main" id="{67248F65-58CA-4F03-8983-C217D59F8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619428-F132-4EA5-B012-64E37587DEF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E7E8CA39-76F3-4270-BF2F-5F69A3246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532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 Details - II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47EA449A-21B1-46C5-99BE-F7CAEDE35A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2EAFC9E4-33E7-41BF-9EF7-202CB0CFB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926337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Instructions get renamed and placed in the issue queue –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some operands are available (T1-T6; R1-R32), while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others are being produced by instructions in flight (T1-T6)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 instructions finish, they write results into the ROB (T1-T6)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broadcast the operand tag (T1-T6) to the issue queue –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instructions now know if their operands are ready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When a ready instruction issues, it reads its operands from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T1-T6 and R1-R32 and executes (out-of-order execution)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Can you have WAW or WAR hazards? By using more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names (T1-T6), name dependences can be avoided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>
            <a:extLst>
              <a:ext uri="{FF2B5EF4-FFF2-40B4-BE49-F238E27FC236}">
                <a16:creationId xmlns:a16="http://schemas.microsoft.com/office/drawing/2014/main" id="{F3B3486F-FDEF-4313-B58D-2258C59FB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92794B-320D-42F1-85A2-5902DBFD44C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B3FD5DE0-07C7-4822-BF10-87CA27755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574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 Details - III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D862762C-BCFE-4A64-80BF-FD2B76E35F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2D27A4D3-C50C-45B9-8A9A-E20057A22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740324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instr-3 raises an exception, wait until it reaches the top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the ROB – at this point, R1-R32 contain results for all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instructions up to instr-3 – save registers, save PC of instr-3,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service the exception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branch is a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mispredict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flush all instructions after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branch and start on the correct path –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mispredicted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will not have updated registers (the branch cannot commit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until it has completed and the flush happens as soon as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branch completes)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Potential problems: 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>
            <a:extLst>
              <a:ext uri="{FF2B5EF4-FFF2-40B4-BE49-F238E27FC236}">
                <a16:creationId xmlns:a16="http://schemas.microsoft.com/office/drawing/2014/main" id="{F553CAF6-8A78-43CD-95BA-9F10E886A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83867E-6A68-44E0-A73A-4ED124C654B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DC1D696F-32EB-4829-A121-6BFB95B2E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285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Managing Register Names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FAA47E9F-B942-446B-8A56-DC456A3F16B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Rectangle 4">
            <a:extLst>
              <a:ext uri="{FF2B5EF4-FFF2-40B4-BE49-F238E27FC236}">
                <a16:creationId xmlns:a16="http://schemas.microsoft.com/office/drawing/2014/main" id="{89712590-EE8E-4BCE-B467-D33EAB139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752600"/>
            <a:ext cx="1295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Logical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R1-R32</a:t>
            </a:r>
          </a:p>
        </p:txBody>
      </p:sp>
      <p:sp>
        <p:nvSpPr>
          <p:cNvPr id="38918" name="Rectangle 5">
            <a:extLst>
              <a:ext uri="{FF2B5EF4-FFF2-40B4-BE49-F238E27FC236}">
                <a16:creationId xmlns:a16="http://schemas.microsoft.com/office/drawing/2014/main" id="{6714671C-2114-4CDF-A873-A40309A82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752600"/>
            <a:ext cx="2209800" cy="1524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Physical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P1-P64</a:t>
            </a:r>
          </a:p>
        </p:txBody>
      </p:sp>
      <p:sp>
        <p:nvSpPr>
          <p:cNvPr id="38919" name="Rectangle 6">
            <a:extLst>
              <a:ext uri="{FF2B5EF4-FFF2-40B4-BE49-F238E27FC236}">
                <a16:creationId xmlns:a16="http://schemas.microsoft.com/office/drawing/2014/main" id="{926D8955-0090-47F3-9876-946C72EAC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191000"/>
            <a:ext cx="16764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R1+R3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R1+R2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0" name="Rectangle 7">
            <a:extLst>
              <a:ext uri="{FF2B5EF4-FFF2-40B4-BE49-F238E27FC236}">
                <a16:creationId xmlns:a16="http://schemas.microsoft.com/office/drawing/2014/main" id="{57C6485E-3FBD-42BD-BBC5-11FC6A349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191000"/>
            <a:ext cx="1828800" cy="1752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P33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P1+P2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P34  P33+P3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P34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P35  P33+P34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1" name="Line 8">
            <a:extLst>
              <a:ext uri="{FF2B5EF4-FFF2-40B4-BE49-F238E27FC236}">
                <a16:creationId xmlns:a16="http://schemas.microsoft.com/office/drawing/2014/main" id="{40FC4A0C-749C-476F-8AE1-966524625012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1816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2" name="Line 9">
            <a:extLst>
              <a:ext uri="{FF2B5EF4-FFF2-40B4-BE49-F238E27FC236}">
                <a16:creationId xmlns:a16="http://schemas.microsoft.com/office/drawing/2014/main" id="{079A794F-A42B-40E8-91C2-301DC53511DE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209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3" name="Text Box 10">
            <a:extLst>
              <a:ext uri="{FF2B5EF4-FFF2-40B4-BE49-F238E27FC236}">
                <a16:creationId xmlns:a16="http://schemas.microsoft.com/office/drawing/2014/main" id="{54938E78-6D14-4EB2-B8BD-F46273187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958" y="3352800"/>
            <a:ext cx="580883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At the start, R1-R32 can be found in P1-P32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Instructions stop entering the pipeline when P64 is assigned</a:t>
            </a:r>
          </a:p>
        </p:txBody>
      </p:sp>
      <p:sp>
        <p:nvSpPr>
          <p:cNvPr id="38924" name="Text Box 11">
            <a:extLst>
              <a:ext uri="{FF2B5EF4-FFF2-40B4-BE49-F238E27FC236}">
                <a16:creationId xmlns:a16="http://schemas.microsoft.com/office/drawing/2014/main" id="{041013CF-E9EC-4CA0-B93B-D9ECF06E6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6248400"/>
            <a:ext cx="27261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What happens on commit?</a:t>
            </a:r>
          </a:p>
        </p:txBody>
      </p:sp>
      <p:sp>
        <p:nvSpPr>
          <p:cNvPr id="38925" name="Text Box 12">
            <a:extLst>
              <a:ext uri="{FF2B5EF4-FFF2-40B4-BE49-F238E27FC236}">
                <a16:creationId xmlns:a16="http://schemas.microsoft.com/office/drawing/2014/main" id="{641A7539-0C86-4E02-8474-9DE5ADB42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295400"/>
            <a:ext cx="61472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Temporary values are stored in the register file and not the ROB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>
            <a:extLst>
              <a:ext uri="{FF2B5EF4-FFF2-40B4-BE49-F238E27FC236}">
                <a16:creationId xmlns:a16="http://schemas.microsoft.com/office/drawing/2014/main" id="{DA29EF64-0974-4407-85FD-A9476DCC4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E863BE0-DD47-4F63-BF22-CBD67D61ADC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F3D2224A-D351-4AA0-AA30-23C80AEE0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780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Commit Process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9DA50AA9-348F-4F03-AF61-7D517C648B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615261C5-44EB-4762-A167-991596282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612" y="1304351"/>
            <a:ext cx="7713778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On commit, no copy is required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register map table is updated – the “committed” value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R1 is now in P33 and not P1 – on an exception, P33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copied to memory and not P1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 instruction in the issue queue need not modify 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input operand when the producer commits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When instruction-1 commits, we no longer have any use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for P1 – it is put in a free pool and a new instruction can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now enter the pipeline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for every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instr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that commits,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new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instr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can enter the pipeline  number of in-flight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is a constant = number of extra (rename) registers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>
            <a:extLst>
              <a:ext uri="{FF2B5EF4-FFF2-40B4-BE49-F238E27FC236}">
                <a16:creationId xmlns:a16="http://schemas.microsoft.com/office/drawing/2014/main" id="{631999D8-B155-469C-9631-899D497AB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43B591-5703-40BD-8528-D76CDBFF8D9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BFF7D99B-D79C-4B92-B51B-E45DB80A0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805483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Alpha 21264 Out-of-Order Implementation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44835C75-75E3-4065-8496-751BF9852C6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3" name="Rectangle 4">
            <a:extLst>
              <a:ext uri="{FF2B5EF4-FFF2-40B4-BE49-F238E27FC236}">
                <a16:creationId xmlns:a16="http://schemas.microsoft.com/office/drawing/2014/main" id="{27E12837-81DA-4B0D-B1C9-FABA9FBBD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19050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Branch prediction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and instr fetch</a:t>
            </a:r>
          </a:p>
        </p:txBody>
      </p:sp>
      <p:sp>
        <p:nvSpPr>
          <p:cNvPr id="43014" name="Rectangle 5">
            <a:extLst>
              <a:ext uri="{FF2B5EF4-FFF2-40B4-BE49-F238E27FC236}">
                <a16:creationId xmlns:a16="http://schemas.microsoft.com/office/drawing/2014/main" id="{59EF5F7A-F07E-47B2-8139-01221F28B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048000"/>
            <a:ext cx="16764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R1+R3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R3+R2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5" name="Text Box 6">
            <a:extLst>
              <a:ext uri="{FF2B5EF4-FFF2-40B4-BE49-F238E27FC236}">
                <a16:creationId xmlns:a16="http://schemas.microsoft.com/office/drawing/2014/main" id="{230686AF-41A2-4DB1-96A0-751041F79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18546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Fetch Queue</a:t>
            </a:r>
          </a:p>
        </p:txBody>
      </p:sp>
      <p:sp>
        <p:nvSpPr>
          <p:cNvPr id="43016" name="Line 7">
            <a:extLst>
              <a:ext uri="{FF2B5EF4-FFF2-40B4-BE49-F238E27FC236}">
                <a16:creationId xmlns:a16="http://schemas.microsoft.com/office/drawing/2014/main" id="{89430FD8-85D9-48D4-8E21-425FC9B840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438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7" name="Rectangle 8">
            <a:extLst>
              <a:ext uri="{FF2B5EF4-FFF2-40B4-BE49-F238E27FC236}">
                <a16:creationId xmlns:a16="http://schemas.microsoft.com/office/drawing/2014/main" id="{7BFA9DC8-47BC-4B21-8917-91E9A7FDE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581400"/>
            <a:ext cx="1295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Decode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Rename</a:t>
            </a:r>
          </a:p>
        </p:txBody>
      </p:sp>
      <p:sp>
        <p:nvSpPr>
          <p:cNvPr id="43018" name="Line 9">
            <a:extLst>
              <a:ext uri="{FF2B5EF4-FFF2-40B4-BE49-F238E27FC236}">
                <a16:creationId xmlns:a16="http://schemas.microsoft.com/office/drawing/2014/main" id="{26AE6822-A88A-484B-811F-476EDFC5D0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038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9" name="Rectangle 10">
            <a:extLst>
              <a:ext uri="{FF2B5EF4-FFF2-40B4-BE49-F238E27FC236}">
                <a16:creationId xmlns:a16="http://schemas.microsoft.com/office/drawing/2014/main" id="{F35E3D6A-6C5F-486A-AB96-A1B90A177D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6</a:t>
            </a:r>
          </a:p>
        </p:txBody>
      </p:sp>
      <p:sp>
        <p:nvSpPr>
          <p:cNvPr id="43020" name="Text Box 11">
            <a:extLst>
              <a:ext uri="{FF2B5EF4-FFF2-40B4-BE49-F238E27FC236}">
                <a16:creationId xmlns:a16="http://schemas.microsoft.com/office/drawing/2014/main" id="{0972A01D-7C5C-4E15-AA9C-C42AAB1B4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1219200"/>
            <a:ext cx="21597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Reorder Buffer (ROB)</a:t>
            </a:r>
          </a:p>
        </p:txBody>
      </p:sp>
      <p:sp>
        <p:nvSpPr>
          <p:cNvPr id="43021" name="Rectangle 12">
            <a:extLst>
              <a:ext uri="{FF2B5EF4-FFF2-40B4-BE49-F238E27FC236}">
                <a16:creationId xmlns:a16="http://schemas.microsoft.com/office/drawing/2014/main" id="{B28FA934-23E9-465C-8BE3-5CFE516DD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267200"/>
            <a:ext cx="18288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P33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P1+P2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P34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P33+P3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P34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P35  P33+P34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P36  P35+P34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22" name="Text Box 13">
            <a:extLst>
              <a:ext uri="{FF2B5EF4-FFF2-40B4-BE49-F238E27FC236}">
                <a16:creationId xmlns:a16="http://schemas.microsoft.com/office/drawing/2014/main" id="{F86D9608-57F3-4379-BCA9-14AA3E443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6096000"/>
            <a:ext cx="17525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Issue Queue (IQ)</a:t>
            </a:r>
          </a:p>
        </p:txBody>
      </p:sp>
      <p:sp>
        <p:nvSpPr>
          <p:cNvPr id="43023" name="Line 14">
            <a:extLst>
              <a:ext uri="{FF2B5EF4-FFF2-40B4-BE49-F238E27FC236}">
                <a16:creationId xmlns:a16="http://schemas.microsoft.com/office/drawing/2014/main" id="{BA2F8ED3-ED54-4970-AB24-D46A071EF7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3352800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24" name="Line 15">
            <a:extLst>
              <a:ext uri="{FF2B5EF4-FFF2-40B4-BE49-F238E27FC236}">
                <a16:creationId xmlns:a16="http://schemas.microsoft.com/office/drawing/2014/main" id="{0C6E789B-3C23-4616-94B3-6B877069EC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343400"/>
            <a:ext cx="685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25" name="Rectangle 16">
            <a:extLst>
              <a:ext uri="{FF2B5EF4-FFF2-40B4-BE49-F238E27FC236}">
                <a16:creationId xmlns:a16="http://schemas.microsoft.com/office/drawing/2014/main" id="{86533A10-A7F5-48D0-9894-2B206A9D5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3434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43026" name="Rectangle 17">
            <a:extLst>
              <a:ext uri="{FF2B5EF4-FFF2-40B4-BE49-F238E27FC236}">
                <a16:creationId xmlns:a16="http://schemas.microsoft.com/office/drawing/2014/main" id="{67A69D84-EA27-4791-9257-0AF7A427A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3434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43027" name="Rectangle 18">
            <a:extLst>
              <a:ext uri="{FF2B5EF4-FFF2-40B4-BE49-F238E27FC236}">
                <a16:creationId xmlns:a16="http://schemas.microsoft.com/office/drawing/2014/main" id="{2216D8EB-3856-43E5-A45A-EF2C785E0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3434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43028" name="Rectangle 19">
            <a:extLst>
              <a:ext uri="{FF2B5EF4-FFF2-40B4-BE49-F238E27FC236}">
                <a16:creationId xmlns:a16="http://schemas.microsoft.com/office/drawing/2014/main" id="{45ACEC84-2E8B-40BE-B10C-6E7B6595A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905000"/>
            <a:ext cx="16764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 File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P1-P64</a:t>
            </a:r>
          </a:p>
        </p:txBody>
      </p:sp>
      <p:sp>
        <p:nvSpPr>
          <p:cNvPr id="43029" name="Line 20">
            <a:extLst>
              <a:ext uri="{FF2B5EF4-FFF2-40B4-BE49-F238E27FC236}">
                <a16:creationId xmlns:a16="http://schemas.microsoft.com/office/drawing/2014/main" id="{A289BEE1-8F9A-4552-BEA2-3741B2FD224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495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30" name="Line 21">
            <a:extLst>
              <a:ext uri="{FF2B5EF4-FFF2-40B4-BE49-F238E27FC236}">
                <a16:creationId xmlns:a16="http://schemas.microsoft.com/office/drawing/2014/main" id="{2655A07D-5BE7-4941-98D9-F755D2E6EDAC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971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31" name="Line 22">
            <a:extLst>
              <a:ext uri="{FF2B5EF4-FFF2-40B4-BE49-F238E27FC236}">
                <a16:creationId xmlns:a16="http://schemas.microsoft.com/office/drawing/2014/main" id="{68369C1B-85EA-4AB9-9A97-FEC0583C6F55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800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32" name="Text Box 23">
            <a:extLst>
              <a:ext uri="{FF2B5EF4-FFF2-40B4-BE49-F238E27FC236}">
                <a16:creationId xmlns:a16="http://schemas.microsoft.com/office/drawing/2014/main" id="{D808DEA4-9D8C-4DBB-B322-93F549D95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509" y="5105400"/>
            <a:ext cx="183813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Results written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regfile and tags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broadcast to IQ</a:t>
            </a:r>
          </a:p>
        </p:txBody>
      </p:sp>
      <p:sp>
        <p:nvSpPr>
          <p:cNvPr id="43033" name="Rectangle 24">
            <a:extLst>
              <a:ext uri="{FF2B5EF4-FFF2-40B4-BE49-F238E27FC236}">
                <a16:creationId xmlns:a16="http://schemas.microsoft.com/office/drawing/2014/main" id="{D13B42A3-50DD-43AB-929B-593173818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724400"/>
            <a:ext cx="1371600" cy="1219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Speculative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 Map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P36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R2P34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34" name="Line 25">
            <a:extLst>
              <a:ext uri="{FF2B5EF4-FFF2-40B4-BE49-F238E27FC236}">
                <a16:creationId xmlns:a16="http://schemas.microsoft.com/office/drawing/2014/main" id="{B1632B89-327A-437A-A2C1-67CD7E44B60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2362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35" name="Rectangle 24">
            <a:extLst>
              <a:ext uri="{FF2B5EF4-FFF2-40B4-BE49-F238E27FC236}">
                <a16:creationId xmlns:a16="http://schemas.microsoft.com/office/drawing/2014/main" id="{DF25FE85-9CD1-442C-BF6A-6FBE66903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1600200"/>
            <a:ext cx="1371600" cy="1219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Committed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 Map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P1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R2P2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36" name="Line 25">
            <a:extLst>
              <a:ext uri="{FF2B5EF4-FFF2-40B4-BE49-F238E27FC236}">
                <a16:creationId xmlns:a16="http://schemas.microsoft.com/office/drawing/2014/main" id="{C52522C5-BF61-432B-8D07-A1C720E3E3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4495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>
            <a:extLst>
              <a:ext uri="{FF2B5EF4-FFF2-40B4-BE49-F238E27FC236}">
                <a16:creationId xmlns:a16="http://schemas.microsoft.com/office/drawing/2014/main" id="{02458EF7-85A2-493B-B873-7E4B8ED3B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B45B94-65B5-4C37-B39D-4FEB04F7AEF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>
            <a:extLst>
              <a:ext uri="{FF2B5EF4-FFF2-40B4-BE49-F238E27FC236}">
                <a16:creationId xmlns:a16="http://schemas.microsoft.com/office/drawing/2014/main" id="{45AF58E6-8FC9-440C-9F8F-F6830AA9C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043394-93BE-42FF-A889-2E945EE0AB2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81158C64-C2E0-451E-A849-14511F92D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960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Tournament Predictors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4A7CEC7E-FE2A-4069-ABAB-18151DF5951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327D8CE2-B162-4707-A039-0D294EEAF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823174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local predictor might work well for some branches 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programs, while a global predictor might work well for others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Provide one of each and maintain another predictor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identify which predictor is best for each branch</a:t>
            </a:r>
          </a:p>
        </p:txBody>
      </p:sp>
      <p:sp>
        <p:nvSpPr>
          <p:cNvPr id="10246" name="Rectangle 5">
            <a:extLst>
              <a:ext uri="{FF2B5EF4-FFF2-40B4-BE49-F238E27FC236}">
                <a16:creationId xmlns:a16="http://schemas.microsoft.com/office/drawing/2014/main" id="{3ACF39D0-EC38-41AD-9704-80FF8A1C5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257800"/>
            <a:ext cx="1524000" cy="669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Tournament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Predictor</a:t>
            </a:r>
          </a:p>
        </p:txBody>
      </p:sp>
      <p:sp>
        <p:nvSpPr>
          <p:cNvPr id="10247" name="Text Box 6">
            <a:extLst>
              <a:ext uri="{FF2B5EF4-FFF2-40B4-BE49-F238E27FC236}">
                <a16:creationId xmlns:a16="http://schemas.microsoft.com/office/drawing/2014/main" id="{A60C1863-42C9-4C2D-8AC1-91C94E861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248275"/>
            <a:ext cx="12373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Branch PC</a:t>
            </a:r>
          </a:p>
        </p:txBody>
      </p:sp>
      <p:sp>
        <p:nvSpPr>
          <p:cNvPr id="10248" name="Text Box 7">
            <a:extLst>
              <a:ext uri="{FF2B5EF4-FFF2-40B4-BE49-F238E27FC236}">
                <a16:creationId xmlns:a16="http://schemas.microsoft.com/office/drawing/2014/main" id="{3FA91623-35E7-480E-A4A4-F427922B4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1146" y="5943600"/>
            <a:ext cx="219887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Table of 2-bit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saturating counters</a:t>
            </a:r>
          </a:p>
        </p:txBody>
      </p:sp>
      <p:sp>
        <p:nvSpPr>
          <p:cNvPr id="10249" name="Line 8">
            <a:extLst>
              <a:ext uri="{FF2B5EF4-FFF2-40B4-BE49-F238E27FC236}">
                <a16:creationId xmlns:a16="http://schemas.microsoft.com/office/drawing/2014/main" id="{C4C225FE-AF7C-4044-938A-16FD0AB9998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470525"/>
            <a:ext cx="5334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0" name="Rectangle 9">
            <a:extLst>
              <a:ext uri="{FF2B5EF4-FFF2-40B4-BE49-F238E27FC236}">
                <a16:creationId xmlns:a16="http://schemas.microsoft.com/office/drawing/2014/main" id="{7D204264-A266-45A0-BA2A-FDE09A8A8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733800"/>
            <a:ext cx="1524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Local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Predictor</a:t>
            </a:r>
          </a:p>
        </p:txBody>
      </p:sp>
      <p:sp>
        <p:nvSpPr>
          <p:cNvPr id="10251" name="Rectangle 10">
            <a:extLst>
              <a:ext uri="{FF2B5EF4-FFF2-40B4-BE49-F238E27FC236}">
                <a16:creationId xmlns:a16="http://schemas.microsoft.com/office/drawing/2014/main" id="{D3DC7F50-6672-4D36-93CC-1FF2FF0F8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495800"/>
            <a:ext cx="1524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Global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Predictor</a:t>
            </a:r>
          </a:p>
        </p:txBody>
      </p:sp>
      <p:sp>
        <p:nvSpPr>
          <p:cNvPr id="10252" name="Line 11">
            <a:extLst>
              <a:ext uri="{FF2B5EF4-FFF2-40B4-BE49-F238E27FC236}">
                <a16:creationId xmlns:a16="http://schemas.microsoft.com/office/drawing/2014/main" id="{3C75AB00-2D6E-46EA-A38B-67A60EC407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40386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3" name="Line 12">
            <a:extLst>
              <a:ext uri="{FF2B5EF4-FFF2-40B4-BE49-F238E27FC236}">
                <a16:creationId xmlns:a16="http://schemas.microsoft.com/office/drawing/2014/main" id="{400933EE-71A4-497A-BD2C-C0A8FDED007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4038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4" name="Line 13">
            <a:extLst>
              <a:ext uri="{FF2B5EF4-FFF2-40B4-BE49-F238E27FC236}">
                <a16:creationId xmlns:a16="http://schemas.microsoft.com/office/drawing/2014/main" id="{5F215158-ED6D-475D-93ED-674CEDD08F7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4648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5" name="Line 14">
            <a:extLst>
              <a:ext uri="{FF2B5EF4-FFF2-40B4-BE49-F238E27FC236}">
                <a16:creationId xmlns:a16="http://schemas.microsoft.com/office/drawing/2014/main" id="{945B9B9F-D758-4978-AA01-B79A9247A3C0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4191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6" name="Rectangle 15">
            <a:extLst>
              <a:ext uri="{FF2B5EF4-FFF2-40B4-BE49-F238E27FC236}">
                <a16:creationId xmlns:a16="http://schemas.microsoft.com/office/drawing/2014/main" id="{AC5B5E2F-5093-4BD2-910E-BED69F0FC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038600"/>
            <a:ext cx="533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10257" name="Line 16">
            <a:extLst>
              <a:ext uri="{FF2B5EF4-FFF2-40B4-BE49-F238E27FC236}">
                <a16:creationId xmlns:a16="http://schemas.microsoft.com/office/drawing/2014/main" id="{EE3E5594-A685-490F-BEE1-250D08DE1C8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54864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8" name="Line 17">
            <a:extLst>
              <a:ext uri="{FF2B5EF4-FFF2-40B4-BE49-F238E27FC236}">
                <a16:creationId xmlns:a16="http://schemas.microsoft.com/office/drawing/2014/main" id="{902A62FC-58D0-419F-AF92-DFDBE495A3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6800" y="49530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9" name="Line 18">
            <a:extLst>
              <a:ext uri="{FF2B5EF4-FFF2-40B4-BE49-F238E27FC236}">
                <a16:creationId xmlns:a16="http://schemas.microsoft.com/office/drawing/2014/main" id="{B6ADEAEF-13E2-4C35-B444-7456D1ED63E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4419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0" name="Text Box 19">
            <a:extLst>
              <a:ext uri="{FF2B5EF4-FFF2-40B4-BE49-F238E27FC236}">
                <a16:creationId xmlns:a16="http://schemas.microsoft.com/office/drawing/2014/main" id="{ED1F356B-F188-4EE2-8C2F-58A65823A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429000"/>
            <a:ext cx="2059731" cy="286232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Alpha 21264: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1K entries in level-1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1K entries in level-2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4K entries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12-bit global history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4K entries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capacity: ?</a:t>
            </a:r>
          </a:p>
        </p:txBody>
      </p:sp>
      <p:sp>
        <p:nvSpPr>
          <p:cNvPr id="10261" name="Line 20">
            <a:extLst>
              <a:ext uri="{FF2B5EF4-FFF2-40B4-BE49-F238E27FC236}">
                <a16:creationId xmlns:a16="http://schemas.microsoft.com/office/drawing/2014/main" id="{F877E041-6377-44C8-91F4-0B01AFE202B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4800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>
            <a:extLst>
              <a:ext uri="{FF2B5EF4-FFF2-40B4-BE49-F238E27FC236}">
                <a16:creationId xmlns:a16="http://schemas.microsoft.com/office/drawing/2014/main" id="{3F891176-06CA-40EC-92B8-DCFABA470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F61DAC-D8B8-4635-B42D-0E3B1C52C77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B60C23B5-EA4E-4BAE-9AEB-2F02D9B72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649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Branch Target Prediction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88135512-0B76-4FD8-8D40-71E0F0FC0B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96660BEE-9283-4E24-BA2D-7C7572C59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88643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addition to predicting the branch direction, we must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also predict the branch target 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Branch PC indexes into a predictor table; indirect branches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might be problematic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Most common indirect branch: return from a procedure –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can be easily handled with a stack of return addresses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>
            <a:extLst>
              <a:ext uri="{FF2B5EF4-FFF2-40B4-BE49-F238E27FC236}">
                <a16:creationId xmlns:a16="http://schemas.microsoft.com/office/drawing/2014/main" id="{A452A3E0-3055-45BA-9910-F5C5504A7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1CF7E9-75C3-400D-A18B-C533A87B733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5942369A-969E-462D-9EBE-54D4942DE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9840DEEE-4B7A-47DE-8ACF-35F97492F2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D7745703-9B07-43DA-BEF0-2279418D6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551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What is the storage requirement for a global predictor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that uses 3-bit saturating counters and that produces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an index by XOR-ing 12 bits of branch PC with 12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of global history?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>
            <a:extLst>
              <a:ext uri="{FF2B5EF4-FFF2-40B4-BE49-F238E27FC236}">
                <a16:creationId xmlns:a16="http://schemas.microsoft.com/office/drawing/2014/main" id="{2D3974AA-C995-4FC3-89B5-56DBA77D4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D5E174-D88D-4058-80B6-D6D0A607186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BB7D1721-3511-44FD-B01B-BF27083AD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9E40EB53-5741-4923-A59A-E5E9B31679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632E50EF-F8C5-463F-87F3-9A3AE7F9B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38951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What is the storage requirement for a global predictor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that uses 3-bit saturating counters and that produces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an index by XOR-ing 12 bits of branch PC with 12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of global history?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The index is 12 bits wide, so the table has 2^12 saturating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counters.  Each counter is 3 bits wide.  So total storage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= 3 * 4096 = 12 Kb  or 1.5 KB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>
            <a:extLst>
              <a:ext uri="{FF2B5EF4-FFF2-40B4-BE49-F238E27FC236}">
                <a16:creationId xmlns:a16="http://schemas.microsoft.com/office/drawing/2014/main" id="{1E7E9291-8F32-4B9D-BFA8-ECA30663D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2BC357-A306-49FF-8BE6-39CC7837955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CBAB7F09-EE07-4D3C-A57E-9781AB355A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B38F9471-1946-4C05-AA27-261DC81BB3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45351B1F-044A-43D1-B7F8-EBD826517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99407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is the storage requirement for a tournament predictor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that uses the following structures: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“selector” that has 4K entries and 2-bit counters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“global” predictor that XORs 14 bits of branch PC 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with 14 bits of global history and uses 3-bit counters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“local” predictor that uses an 8-bit index into L1, and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produces a 12-bit index into L2 by XOR-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ing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branch PC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local history.  The L2 uses 2-bit counters.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>
            <a:extLst>
              <a:ext uri="{FF2B5EF4-FFF2-40B4-BE49-F238E27FC236}">
                <a16:creationId xmlns:a16="http://schemas.microsoft.com/office/drawing/2014/main" id="{021A850D-40F7-4BD6-9702-B0FDEFBC4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89CD7C-41CA-4745-BA4C-A0E9CFB78A0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8006F6A7-5E44-4075-97B5-EDD8E4EF0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AF6EE477-C1B6-4823-9B69-CD2BC4FFF83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A5939AD7-02D6-4E51-B33F-1443C03E5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99407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is the storage requirement for a tournament predictor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that uses the following structures: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“selector” that has 4K entries and 2-bit counters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“global” predictor that XORs 14 bits of branch PC 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with 14 bits of global history and uses 3-bit counters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“local” predictor that uses an 8-bit index into L1, and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produces a 12-bit index into L2 by XOR-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ing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branch PC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local history.  The L2 uses 2-bit counters.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Selector = 4K * 2b = 8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Kb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Global = 3b * 2^14 = 48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Kb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Local = (12b * 2^8) + (2b * 2^12) = 3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+ 8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= 11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Kb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Total = 67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>
            <a:extLst>
              <a:ext uri="{FF2B5EF4-FFF2-40B4-BE49-F238E27FC236}">
                <a16:creationId xmlns:a16="http://schemas.microsoft.com/office/drawing/2014/main" id="{E9695983-BD68-480F-B9B4-F70E82C09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35379C-ED76-4CFA-8380-611D520A92C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BEA8213C-9F34-4439-8954-A9AD1ED75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04CCD77A-FF49-4089-8CD6-C17E9D41F1B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3CF1882B-6B61-4AD7-AD9A-169252790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61851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For the code snippet below, estimate the steady-state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bpred accuracies for the default PC+4 prediction,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1-bit bimodal, 2-bit bimodal, global, and local predictors.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Assume that the global/local preds use 5-bit histories.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do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for (i=0; i&lt;4; i++)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increment something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for (j=0; j&lt;8; j++)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increment something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k++;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} while (k &lt; some large number)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>
            <a:extLst>
              <a:ext uri="{FF2B5EF4-FFF2-40B4-BE49-F238E27FC236}">
                <a16:creationId xmlns:a16="http://schemas.microsoft.com/office/drawing/2014/main" id="{26C2392E-54A9-4853-B8B6-DF0E683F8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3F6FAD-057E-487C-987E-1D479308E1F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DF823448-AC5D-499F-9D53-15F72D20F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54DC3968-828E-467D-81F9-B5CC8C2C4E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A492AEE2-B220-4E04-AD93-761B07EC5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61851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the code snippet below, estimate the steady-state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bpred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accuracies for the default PC+4 prediction,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1-bit bimodal, 2-bit bimodal, global, and local predictors.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Assume that the global/local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preds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use 5-bit histories.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do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for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=0;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&lt;4;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++)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increment something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for (j=0; j&lt;8;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j++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increment something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k++;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} while (k &lt; some large number)</a:t>
            </a:r>
          </a:p>
        </p:txBody>
      </p:sp>
      <p:sp>
        <p:nvSpPr>
          <p:cNvPr id="24582" name="TextBox 5">
            <a:extLst>
              <a:ext uri="{FF2B5EF4-FFF2-40B4-BE49-F238E27FC236}">
                <a16:creationId xmlns:a16="http://schemas.microsoft.com/office/drawing/2014/main" id="{A528FA7B-F95C-4456-A3A9-FD19CFD56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8021" y="3276600"/>
            <a:ext cx="2800767" cy="286232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PC+4:  2/13 = 15%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1b </a:t>
            </a:r>
            <a:r>
              <a:rPr lang="en-US" altLang="en-US" sz="20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Bim</a:t>
            </a: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(2+6+1)/(4+8+1)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= 9/13 = 69%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2b </a:t>
            </a:r>
            <a:r>
              <a:rPr lang="en-US" altLang="en-US" sz="20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Bim</a:t>
            </a: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(3+7+1)/13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= 11/13 = 85%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Global: (4+7+1)/13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= 12/13 = 92%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Local: (4+7+1)/13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= 12/13 = 92%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41584</TotalTime>
  <Words>1703</Words>
  <Application>Microsoft Office PowerPoint</Application>
  <PresentationFormat>On-screen Show (4:3)</PresentationFormat>
  <Paragraphs>326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244</cp:revision>
  <dcterms:created xsi:type="dcterms:W3CDTF">2002-09-20T18:19:18Z</dcterms:created>
  <dcterms:modified xsi:type="dcterms:W3CDTF">2020-09-30T03:39:12Z</dcterms:modified>
</cp:coreProperties>
</file>