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3" r:id="rId2"/>
    <p:sldId id="465" r:id="rId3"/>
    <p:sldId id="451" r:id="rId4"/>
    <p:sldId id="457" r:id="rId5"/>
    <p:sldId id="458" r:id="rId6"/>
    <p:sldId id="452" r:id="rId7"/>
    <p:sldId id="459" r:id="rId8"/>
    <p:sldId id="460" r:id="rId9"/>
    <p:sldId id="453" r:id="rId10"/>
    <p:sldId id="461" r:id="rId11"/>
    <p:sldId id="462" r:id="rId12"/>
    <p:sldId id="454" r:id="rId13"/>
    <p:sldId id="455" r:id="rId14"/>
    <p:sldId id="456" r:id="rId15"/>
    <p:sldId id="432" r:id="rId16"/>
    <p:sldId id="440" r:id="rId17"/>
    <p:sldId id="433" r:id="rId18"/>
    <p:sldId id="445" r:id="rId19"/>
    <p:sldId id="446" r:id="rId20"/>
    <p:sldId id="39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7" d="100"/>
          <a:sy n="67" d="100"/>
        </p:scale>
        <p:origin x="1263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2E31DF0-F859-4081-B067-CA8B518A3A1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75953F1B-90B5-4F1A-BD60-B4E9B638F61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E77919F-23BC-4706-803E-3D3749F45E9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73768445-A376-415A-98B4-3205CBF1E3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E651587-D7AC-4B01-94C6-9A985DD217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3CAB6041-A602-439F-892D-FE972EC733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C7C220-26F5-4A0A-BBF0-97D57373AD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FCEF2E5-6492-42B1-B59D-E27BCA358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D5FC49-6FFA-4932-B83F-1B51694742F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58AD5EE-4048-4D75-BE1A-1BE9ED8EFF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D9C1A9-E0F5-442C-9962-CC8EAB2CB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956439A3-3011-45C8-B5E8-12E891D9C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805990-A204-4263-85C7-55929EB3FFB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CD07BE7-4384-4C40-ABDD-1A4CDE47F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C4BC595-74E6-47FB-A70E-9B8DA7756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F94632E-55F1-4874-A19B-9A2F8A9A28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4563FA-F612-438D-B6E9-FB471B6FF05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4E3F4E4-F446-4BC1-8072-E2580B2E7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D7CA8C33-EB85-42D1-A11E-97C918628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CDBD35-495D-44A8-9B9F-F07E383EF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9296C4-44FA-4FEF-985B-4DCB75A3066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1EE48B1-4AD6-4585-859C-D4DC886A58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A6591BB-85D2-44E7-B7B3-26F5D83B5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900CAF-2E52-4913-9DCC-B0595826C4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B2C1470-47E0-46D6-8881-29209B732C4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A88CEBA-AB8C-431C-AD4D-82C0A30AC1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063B6CF-58E2-452D-96CC-9B7F934A4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A634E01-A3E7-4CBB-866C-D76DA47C8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1DBC8D5-F177-47A5-8788-D3059FD16FE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D53D165-642E-41B0-8EB4-850882E50A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120E4FF-84A2-40D8-AAB5-F05B7502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BC50510-CAE9-4791-995B-863F797EF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B9473C-5DD9-4620-864B-18A0E702830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E2316A5-282D-4DFC-95D6-56D0A9A509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E490BD0-7599-411F-A702-A7912396F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8F43039-AA4A-4BAC-BAB5-F20D108BA5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ADC167-C9C7-404C-9313-0B39AA3C0D2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EE73FF4-3B36-47AD-8923-AC53E2892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16E047C-F05D-41AE-B9F9-C0DBA078E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511677F-07DF-4B62-86D2-D426EC363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F20161-8143-4640-882A-EF643A2D498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FB8E5C2-975C-44A1-8C7B-4C1B12E7C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5A83424-CA7A-435F-9C32-3264FAEB7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DA00E51F-29D1-45DF-BC77-2BEB0433C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E509FE-19B6-48A8-9C4F-907D18D9317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9B3FAD4-062B-41C9-95AF-92A384E03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4C6CFFD-D75C-453C-BFE7-072585194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DCFECAC-F8DF-4373-933E-22723B653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FBA71F-C9C3-47ED-BC36-4E78AA7054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F9212AB-49CD-4B4D-BEBF-AD7A686C3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53FA952-8697-4ED0-A3BB-21BBA5C5E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89A82F4-B139-4A62-91EF-4DFB240D5B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3E11AB-CE29-4D66-9E2A-DC1D310ABCD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0DF2373-7E3F-4A18-B946-392DAAE0D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6B97268-8FBB-475A-A8C9-945BA5156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5CC6EE5-ED9C-42E9-AE87-1393BEAF0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910E468-D95B-4784-93DF-B2CB5D0E5A3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0744EDC0-7901-4828-98FD-7F9FCB6476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FEA6254F-3CEF-4237-923C-06D23D8874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FE5ABF3-6B0A-43C1-B144-2333836FBE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9A2653-1860-4D07-AB3C-D6298D26C61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1E207AF8-46B4-43C2-8FF0-E7374CD474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178287D-830F-4FED-9F59-98DE89ADD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370633B-3CBE-4F21-A87A-3730BB72C2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527CC7-3211-4DA6-BDEF-C2D97ED6F11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2FB26F8-4476-498F-8095-8FA2DACC80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E2AA659-7FDF-47B3-BF28-ADCE72E2E9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FD105B0-BA75-41FC-872D-25D20E206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95A8C5-81CC-4C71-878F-6E7E682A2DD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F22A193-BF82-4CBD-8338-079585AB9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7427F72-D46F-4895-B0A0-674A0B85E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4B35FE25-54EB-4CAE-AB5C-447931618D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EAFCC07-5368-4E85-AAF5-C57355F6B64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FE80181-6829-4B50-8671-1F8F75062E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CF50BC3-A620-4525-9B14-679A8DA01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1AD326D-C29E-40C1-A2A6-0239D4F39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BE08F6D-9E99-4AC8-907B-D3B1F3B0F1B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D0A2A2B-9482-4875-B2ED-CFD1DFF9D6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EE1893E-16CE-45FB-AA28-9532613D4B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7F970FE-442F-4B1B-B8F5-A79029B27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6E2EC5-03B9-4563-9A69-D53C5BDE396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17D80D0-EF19-4682-88FA-76FD73EE1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8BBF585F-7940-48C7-8B2F-7FBD0CDC8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E29193E-EE3B-4188-8DE4-634165227E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40390E-E80A-4DDB-B844-E0632B03801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0A0ACE5-4B0C-4CA8-8D9B-1B648F034B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137993A-0CD0-4683-9A13-C454926AB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0EFF1D-823E-4A9D-8761-CE106E852D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3C952D-2D92-4B8E-85FC-4A8E5C9D0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5BCFFF-2DC0-425F-971D-0A538EA988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48D30-68AE-4C19-BF3D-9E5E8745C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27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69CDA72-8EB6-491A-84E1-BD122D8055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261675-F668-4A49-9A39-4D94C73C76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43AA6F-69E7-4727-8669-D5B3420708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BECF6-C2F7-4DC9-8FEA-8D8166BD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25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47FF79-DD92-4E97-936D-64600DEFD0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777D00-938C-4215-920A-26912EAF7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DCA00E-3794-44F9-B0BA-44D34D05F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BCB1C-796E-4FF8-B109-37D0E98E2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54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B32B00-F08C-4EAF-A5E3-8453168E4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CBA89A-DE33-4801-9FBD-C195F920B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AFAED1-8BD3-484B-ACD2-94BF4A755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6C7A1E-D8B2-445E-8E96-1C5F067CBE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55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65540E-18EF-4B59-802D-7D48F01182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C8FC5-E022-4B2F-A531-53E16B4B3C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6B23DB-0626-4A94-A97C-44F115EBE2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AACD89-8F85-4E14-A72E-E1E2C1FEC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724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C2ACC3-898B-4CDD-891C-531BB9C02F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224DC5-4453-43D0-B92C-F891072CF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7FED9B-EF1F-4A40-978C-2B48D48BC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3ECF2A-7B9D-4A0F-9C5A-F939B9C91D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01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D55C53-579D-427D-BDE0-E16ABEAA0C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DE52D8-F885-49B9-AA65-39AA78E05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BDF5465-9A65-4905-9565-F7D8599B02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7369D-9279-4CA0-9D45-3DF4DFAC3B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08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E966FE-9159-442F-AED4-346A2E9DC2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5E0595-34BE-4740-A2D2-AF6138E45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83C7367-23DD-4E21-B1B8-7CEE40215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95417-4527-43A7-848E-BC3807C78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13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73C2265-4F5F-48B9-8B9E-F5F5D1642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072C179-B1A3-4E65-992E-7CAB135DA9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796435-0A5B-4791-AD76-A88A4EB72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AACCC-61AB-423F-8D3F-9BD5CE4C3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91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09A34A-7199-4314-A9EC-1A551318EF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926DB-93CD-47EE-8171-309BFE26F6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319D5C-C093-4FC9-B5A7-B1223E5B1D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8C639-3EE2-4C79-9A40-C77F788ADE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02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A9FAAD-3CAC-440E-A269-E331AF6EC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94B174-F621-4A4E-83FC-D5BDC1405E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A27233-7A62-4203-98D6-8C3E47045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5F02A-8F02-47CB-8488-1F62D2D0D3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888ECA-A969-450A-B961-89FAE5683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E497F4-A9A0-4B8C-91E6-E3BF1BF792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ABF505F-A18D-48D6-AD73-6FB038BAB2B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A15A36-8779-43AF-BC17-464E29F673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3AE7A4A-97D5-41FE-97AA-4731DA01D7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712C6860-92D7-4542-AF87-D93FF198076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D09B5E88-EA65-4112-8ECB-A111B21C5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7FD7E6-644D-4981-B128-C18F3FC911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A2DECE80-650B-4B83-9522-CC8DA3AC3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65818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2: Metrics to Evaluate Systems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BB5A21A6-F341-47A8-946A-83A68B4B80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1725DBA5-BDBB-43CC-B869-268F30B45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74800"/>
            <a:ext cx="80964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Metrics: power, energy, reliability, cost, performance,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summarizing performance with AM, GM, HM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posted, due Wed Sep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nd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D26DC2D7-2A07-429F-8BAE-F357A70F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680BA4-F136-4F64-80D3-15A57234229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EA0EA8B4-00C7-42A2-A851-AA35B16ED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0437E679-CA6E-45F0-BBF8-911E2E7972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0EDEFE50-FE81-4CE8-8C19-14ADA6418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55405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Processor-A at 3 GHz consumes 80 W of dynamic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20 W of static power.  It completes a program in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down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45EA02B2-AF79-4B99-9EF0-B8E793CD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BE11FD-ADB1-40D0-A050-A8F39553123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1C009009-37C5-4556-836D-CB646166F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4D7182C4-5964-4F49-A96E-0C41DF828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1D4C2727-FF1A-4F04-AD38-EF6639104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5540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Processor-A at 3 GHz consumes 80 W of dynamic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20 W of static power.  It completes a program in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down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dynamic power = 64W; New static power = 20W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New execution time = 25 secs (assuming CPU-bound)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Energy = 84 W x 25 secs = 2100 Joules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is the energy consumption if I scale frequency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down by 20%?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dynamic power = 41W; New static power = 16W;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New exec time = 25 secs; Energy = 1425 Joules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944C77C3-491E-4BCD-B176-98DE0CEA0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DB709C-9CF8-4C8E-809E-26E2D80F4B0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E9DF631-0448-4362-A82B-222AC9291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332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Technology Trends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396749D6-3800-4843-AEAA-BF9203CDC0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5766A67F-32ED-4E83-887A-A3E60A864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63151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DRAM density increases by 40-60% per year, latency has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reduced by 33% in 10 years (the memory wall!), bandwidth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improves twice as fast as latency decreases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Disk density improves by 100% every year, latency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improvement similar to DRAM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Emergence of NVRAM technologies that can provide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bridge between DRAM and hard disk drives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Also, growing concerns over reliability (since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are smaller, operating at low voltages, and there are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many of them)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A54CBB78-31A6-49B6-AF98-19AC7AD2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1EB10F-EC6C-4A85-AFB1-B3409550768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7531EC98-24F2-4715-97CD-D0DC6C75C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9341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Defining Reliability and Availability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674662C4-5322-40FC-B444-41FD2FEF4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A69329B8-D7F0-4894-BAF0-DC34CBEF4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47800"/>
            <a:ext cx="7897739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system toggles between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Service accomplishment: service matches specifications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Service interruption: services deviates from specs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toggle is caused by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failures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restorations 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Reliability measures continuous service accomplishment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and is usually expressed as mean time to failure (MTTF)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Availability measures fraction of time that service matches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specifications, expressed as  MTTF / (MTTF + MTTR)</a:t>
            </a:r>
            <a:endParaRPr lang="en-US" altLang="en-US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7DC5A43F-CF2C-49A7-AF4C-255CCC05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D0F46-EAD6-40E5-8C14-5240EB55E0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3E56D293-C610-4E6D-AC91-ECDAAC345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914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6D33E774-507A-467F-8F7F-46DF6FF29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B13C4293-48EA-40B9-B406-E2DC95999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54861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Cost is determined by many factors: volume, yield,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manufacturing maturity, processing steps,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One important determinant: area of the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Small area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more chips per wafer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Small area  one defect leads us to discard a small-area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chip, i.e., yield goes up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Roughly speaking, half the area  one-third the cost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A60FA368-DD4D-4FE2-896A-7417A6AB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DB2147-5990-4F4D-9F5A-858106CAE2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8BD59DC9-6D29-4A5E-82BC-CA88795F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97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Measuring Performance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8CFEB2E9-5413-4600-ADE6-604A5BDA0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21D08216-CA79-4175-831B-F29912CDF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58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primary metrics: wall clock time (response time for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program) and throughput (jobs performed in unit time)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optimize throughput, must ensure that there is minimal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waste of resources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781628AA-5644-4F8F-B091-A4DB3F06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33C74A-8E3F-4F10-B06E-9C2839974F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05B6F05F-D1C1-4499-A32D-F55822555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044EF568-7DF7-4816-AAEB-4C0744109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9FB9FC83-A97B-4B21-94D0-10B7D1BD0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348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is measured with benchmark suites: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collection of programs that are likely relevant to the user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CPU 2006: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-oriented programs (for desktops)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SPECweb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TPC: throughput-oriented (for servers)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EEMBC: for embedded processors/workloads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0BAD317F-C2E2-4A8C-8DF2-D74E756D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070DDC-C321-4A9B-9F26-BF7A421A91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06726D64-016F-460D-B981-DFE2455F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57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Summarizing Performance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9BA52802-D367-45EB-9794-4EC081AEF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80B78C66-48CB-4F9E-BCB3-58311494C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036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25 programs from a benchmark set – how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we capture the behavior of all 25 programs with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single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P2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10          8            25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12          9            20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8           8            30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weighted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Geometric mean of execution times (GM)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2700D5D4-D3A4-4BA8-AF01-C69FB456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707FE8-19F7-42CB-9AA9-C7B1943804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F489563-621D-46AA-BEA1-7A22FA0A0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7892" name="Line 3">
            <a:extLst>
              <a:ext uri="{FF2B5EF4-FFF2-40B4-BE49-F238E27FC236}">
                <a16:creationId xmlns:a16="http://schemas.microsoft.com/office/drawing/2014/main" id="{22306673-BF24-4102-9511-9AD156A10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E4CD4C80-B985-46DA-A2DF-98459408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03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3 programs from a benchmark set.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system-A is the reference machine.  How does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performance of system-B compare against that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system-C (for all 3 metrics)?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P1        P2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5          10           20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6           8            18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7           9            14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weighted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Geometric mean of execution times (GM)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224A5F8B-25BE-4D7A-B03F-4BCB6E27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7CFF9-4D39-4147-A9CB-2B160933C7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CF3F1D72-3641-4E94-962F-728DFC000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9940" name="Line 3">
            <a:extLst>
              <a:ext uri="{FF2B5EF4-FFF2-40B4-BE49-F238E27FC236}">
                <a16:creationId xmlns:a16="http://schemas.microsoft.com/office/drawing/2014/main" id="{C219300E-B73B-44C3-8E8A-A6035D281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B4EFCCBD-44A2-43D8-93E4-541793F4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03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3 programs from a benchmark set.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system-A is the reference machine.  How does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performance of system-B compare against that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system-C (for all 3 metrics)?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P1        P2           P3   S.E.T   S.W.E.T  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5          10           20      35         3          10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6           8            18      32        2.9        9.5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7           9            14      30         3          9.6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Relative to C, B provides a speedup of 1.03 (S.W.E.T)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1.01 (GM) or 0.94 (S.E.T)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Relative to C, B reduces execution time by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3.3% (S.W.E.T) or 1% (GM) or -6.7% (S.E.T)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>
            <a:extLst>
              <a:ext uri="{FF2B5EF4-FFF2-40B4-BE49-F238E27FC236}">
                <a16:creationId xmlns:a16="http://schemas.microsoft.com/office/drawing/2014/main" id="{18B93A54-2DA5-4684-9367-09ACCDE8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E153EC-0AC4-40AD-B57E-9D069F7AD5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AB1AE8FD-37ED-479C-A7F3-6E7D18208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06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Are We Headed?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F3229D7E-10B1-40AB-B0BC-01B796B1BF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2EF3F398-B10E-4645-A711-904F2D748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786" y="1325782"/>
            <a:ext cx="831381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Modern trends: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improvements are slowing (power constraints)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Difficult to further optimize a single core for performance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Multi-cores: each new processor generation will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accommodate more cores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 better programming models and efficient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execution for multi-threaded applications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 better memory hierarchies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Need greater energy efficiency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Dark silicon, accelerators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Reduced data movement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Emergence of new metrics: security, reliability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Emergence of new workloads: ML, graphs, genomics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3">
            <a:extLst>
              <a:ext uri="{FF2B5EF4-FFF2-40B4-BE49-F238E27FC236}">
                <a16:creationId xmlns:a16="http://schemas.microsoft.com/office/drawing/2014/main" id="{1669B16A-9EF5-499E-A90E-882897102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6752AE-0E59-4B2C-9CA5-121BC7F70EE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>
            <a:extLst>
              <a:ext uri="{FF2B5EF4-FFF2-40B4-BE49-F238E27FC236}">
                <a16:creationId xmlns:a16="http://schemas.microsoft.com/office/drawing/2014/main" id="{350027B9-9F8C-4F55-9585-6E5EDB21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5268C1-BEB2-4A8D-8E91-7DDAC8542DB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DCC369A7-63F1-48B6-87B7-C0F6A766B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713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Consumption Trends</a:t>
            </a:r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7828EAD9-08FF-4E6D-AC05-D888AF5E4C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4">
            <a:extLst>
              <a:ext uri="{FF2B5EF4-FFF2-40B4-BE49-F238E27FC236}">
                <a16:creationId xmlns:a16="http://schemas.microsoft.com/office/drawing/2014/main" id="{9F3488FD-14B1-4C9B-93E7-039200D61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65837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Dyn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Capacitance per transistor and voltage are decreasing,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but number of transistors is increasing at a faster rate;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hence clock frequency must be kept steady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is also rising; is a function of transistor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count, leakage current, and supply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consumption is already between 100-150W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high-performance processors today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= power x time =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dynpower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lkgpower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x time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46910ABA-7902-435D-A986-6F1AB7619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B9120A-4724-47C3-82B9-C9160BFE02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BEC6C611-0594-4A7D-8D87-A05CDCB14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FA0CCE01-F36C-4A2D-AB5D-4B846359EC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4">
            <a:extLst>
              <a:ext uri="{FF2B5EF4-FFF2-40B4-BE49-F238E27FC236}">
                <a16:creationId xmlns:a16="http://schemas.microsoft.com/office/drawing/2014/main" id="{1DFCD7FD-C4C0-421B-ABFB-39A842C1D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343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a processor running at 100% utilization at 100 W,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20% of the power is attributed to leakage.  What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total power dissipation when the processor is running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50% utilization?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42E09A2B-9C60-497E-8F77-50DC6B41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205E4C-FDB0-4D35-943C-BC71E88A5E9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2A9F3298-6C38-4819-B76C-DB2356B6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CE4EB453-D1B6-44E4-88D5-7D0BC2364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4229E3B5-68A7-4520-84A8-CFC11CBB9F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3431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processor running at 100% utilization at 100 W,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20% of the power is attributed to leakage.  What is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total power dissipation when the processor is running 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50% utilization?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= 80W x 50%  + 20W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= 60W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F3E3F3F2-F3E8-4C92-B276-10F3973B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86720"/>
            <a:ext cx="7483908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Solve for 0% utilization; the system consumes 20W.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the basis for “server consolidation” in datacenters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(move processes so you have a few highly utilized servers).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4AA3507-BDBF-450C-AA95-1D2AC00B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A3765C1-E915-4FCC-8A02-70807B77415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0C2B04D-A5BA-4E08-B2A7-9843A73B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41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Vs. Energy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A6A39C03-084A-4DE5-9CA1-AF28BB76B3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7CAB085F-0FB1-40E0-9517-DCFB43AC8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63747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tells us the true “cost” of performing a fixed task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Power (energy/time) poses constraints; can only work fast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enough to max out the power delivery or cooling solution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processor A consumes 1.2x the power of processor B,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finishes the task in 30% less time, its relative energy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1.2 X 0.7 = 0.84;  Proc-A is better, assuming that 1.2x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 can be supported by the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>
            <a:extLst>
              <a:ext uri="{FF2B5EF4-FFF2-40B4-BE49-F238E27FC236}">
                <a16:creationId xmlns:a16="http://schemas.microsoft.com/office/drawing/2014/main" id="{682B952F-8A9D-4DCC-BCB2-65E03EE9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86A67E-FBD7-47A1-97E9-1367A9B6089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E9059BA3-B34A-4232-88D6-FBF6B8066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13FDC440-1FFC-490B-9945-4D64C3D383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F1458D23-CB91-474B-83FA-FB8A0E8D4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813486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processor A consumes 1.4x the power of processor B,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finishes the task in 20% less time, which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would you pick: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(a)  if you were constrained by power delivery constraints?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(b)  if you were trying to minimize energy per operation?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(c)  if you were trying to minimize response times?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89BB011B-423D-4441-ADC2-19CC5B8B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1A9F9C-6224-48E6-8273-32EB76E2DBE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E2897FD6-DBA1-40FD-AE5E-6DD15AAFD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BFFD7070-F230-405F-AA74-4DB71742E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E34E00AF-7072-4CB7-A7EA-ACB003251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81348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processor A consumes 1.4x the power of processor B,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finishes the task in 20% less time, which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would you pick: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(a)  if you were constrained by power delivery constraints?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(b)  if you were trying to minimize energy per operation?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Proc-A is 1.4x0.8 = 1.12 times the energy of Proc-B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(c)  if you were trying to minimize response times?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Proc-A is faster, but we could scale up the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(and power) of Proc-B and match Proc-A’s response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time (while still doing better in terms of power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energy)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C5C3F8E1-0B6E-4F10-976B-0ADCB501A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93F899-B202-4DC7-846F-1D2F38FDCAD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16CC6DEF-4EF0-4FBB-82EC-843268356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151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Reducing Power and Energy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ADF0F44B-190A-4F50-AFF0-3B19E21D12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444195D5-EA92-4B7F-B441-DAB8183C9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58925"/>
            <a:ext cx="770281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gate off transistors that are inactive (reduces leakage)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Design for typical case and throttle down when activity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exceeds a threshold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DFS: Dynamic frequency scaling  -- only reduces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dynamic power, but hurts energy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DVFS: Dynamic voltage and frequency scaling – can reduce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voltage and frequency by (say) 10%;  can slow a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 (say) 8%, but reduce dynamic power by 27%, reduce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total power by (say) 23%, reduce total energy by 17%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(Note: voltage drop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slow transistor 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freq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drop)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40756</TotalTime>
  <Words>1637</Words>
  <Application>Microsoft Office PowerPoint</Application>
  <PresentationFormat>On-screen Show (4:3)</PresentationFormat>
  <Paragraphs>247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388</cp:revision>
  <dcterms:created xsi:type="dcterms:W3CDTF">2002-09-20T18:19:18Z</dcterms:created>
  <dcterms:modified xsi:type="dcterms:W3CDTF">2020-08-26T15:28:41Z</dcterms:modified>
</cp:coreProperties>
</file>