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5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2" r:id="rId12"/>
    <p:sldId id="340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220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7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B8D55B9-776B-4970-9BEB-CFA05D6EED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FE5A40-4128-4826-AD6E-CC4BB3DEBA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F2E8A-A1D4-447F-9DF3-9A3BBC5551A6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5DAE06-9C5D-4201-A160-C2A8458400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D779B3-8C6F-4D8E-A877-E82F9568A4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7481D-A8CD-4007-9E57-C86FE834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86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D9643-811F-4D24-996C-44C324A2C8F6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88AA1-1C47-4AE6-8233-0D644405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7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0" y="1438275"/>
            <a:ext cx="1049866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57379" y="3886200"/>
            <a:ext cx="8534400" cy="227076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948267" y="6229350"/>
            <a:ext cx="2573867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9467" y="6229350"/>
            <a:ext cx="3793067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05333" y="6229350"/>
            <a:ext cx="24384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0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2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57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152400"/>
            <a:ext cx="2743200" cy="5905500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67" y="152400"/>
            <a:ext cx="8026400" cy="5905500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22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152400"/>
            <a:ext cx="10363200" cy="1143000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05067" cy="215265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05250"/>
            <a:ext cx="10905067" cy="215265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52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152400"/>
            <a:ext cx="10363200" cy="1143000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05067" cy="215265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05250"/>
            <a:ext cx="10905067" cy="215265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3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80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defRPr kumimoji="1" lang="en-US" altLang="zh-CN" sz="2800" kern="1200" dirty="0" smtClean="0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>
              <a:defRPr kumimoji="1" lang="en-US" altLang="zh-CN" sz="2400" kern="1200" dirty="0" smtClean="0">
                <a:solidFill>
                  <a:srgbClr val="003366"/>
                </a:solidFill>
                <a:latin typeface="Calibri" pitchFamily="34" charset="0"/>
              </a:defRPr>
            </a:lvl2pPr>
            <a:lvl3pPr marL="1143000" indent="-228600">
              <a:defRPr kumimoji="1" lang="en-US" altLang="zh-CN" sz="2000" kern="1200" dirty="0" smtClean="0">
                <a:solidFill>
                  <a:srgbClr val="003366"/>
                </a:solidFill>
                <a:latin typeface="Calibri" pitchFamily="34" charset="0"/>
              </a:defRPr>
            </a:lvl3pPr>
            <a:lvl4pPr marL="1600200" indent="-228600">
              <a:defRPr kumimoji="1" lang="en-US" altLang="zh-CN" sz="2000" kern="1200" dirty="0" smtClean="0">
                <a:solidFill>
                  <a:srgbClr val="003366"/>
                </a:solidFill>
                <a:latin typeface="Calibri" pitchFamily="34" charset="0"/>
              </a:defRPr>
            </a:lvl4pPr>
            <a:lvl5pPr marL="2057400" indent="-228600">
              <a:defRPr kumimoji="1" lang="en-US" sz="2000" kern="1200" dirty="0" smtClean="0">
                <a:solidFill>
                  <a:srgbClr val="003366"/>
                </a:solidFill>
                <a:latin typeface="Calibri" pitchFamily="34" charset="0"/>
              </a:defRPr>
            </a:lvl5pPr>
          </a:lstStyle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</a:pPr>
            <a:r>
              <a:rPr lang="en-US" altLang="zh-CN" dirty="0"/>
              <a:t>Click to edit Master text styles</a:t>
            </a:r>
          </a:p>
          <a:p>
            <a:pPr marL="742950" lvl="1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</a:pPr>
            <a:r>
              <a:rPr lang="en-US" altLang="zh-CN" dirty="0"/>
              <a:t>Second level</a:t>
            </a:r>
          </a:p>
          <a:p>
            <a:pPr marL="11430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70000"/>
              <a:buFont typeface="Wingdings" pitchFamily="2" charset="2"/>
              <a:buChar char="v"/>
            </a:pPr>
            <a:r>
              <a:rPr lang="en-US" altLang="zh-CN" dirty="0"/>
              <a:t>Third level</a:t>
            </a:r>
          </a:p>
          <a:p>
            <a:pPr marL="1600200" lvl="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s"/>
            </a:pPr>
            <a:r>
              <a:rPr lang="en-US" altLang="zh-CN" dirty="0"/>
              <a:t>Fourth level</a:t>
            </a:r>
          </a:p>
          <a:p>
            <a:pPr marL="2057400" lvl="4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pitchFamily="34" charset="0"/>
              <a:buChar char="•"/>
            </a:pPr>
            <a:r>
              <a:rPr lang="en-US" altLang="zh-CN" dirty="0"/>
              <a:t>Fifth level</a:t>
            </a:r>
            <a:endParaRPr lang="en-US" dirty="0"/>
          </a:p>
          <a:p>
            <a:pPr lvl="4"/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74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71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7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206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59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96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60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60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9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905067" cy="4594860"/>
          </a:xfrm>
        </p:spPr>
        <p:txBody>
          <a:bodyPr/>
          <a:lstStyle>
            <a:lvl3pPr>
              <a:buSzPct val="70000"/>
              <a:buFont typeface="Wingdings" pitchFamily="2" charset="2"/>
              <a:buChar char="v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0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8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50933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734" y="1600200"/>
            <a:ext cx="5350933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" y="15271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320" y="14970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320" y="21367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12088" y="14970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12088" y="21367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1912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85167" y="619125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894233" y="61912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9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9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9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1524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05067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5733" y="62293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fld id="{4A2D5DE4-0005-4B0E-883A-8DC99FE61B2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2935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74667" y="62293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52452" y="1290639"/>
            <a:ext cx="10519833" cy="104775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6030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lang="en-US" altLang="en-US" sz="3600" b="1" kern="1200" spc="10" dirty="0">
          <a:solidFill>
            <a:srgbClr val="006699"/>
          </a:solidFill>
          <a:latin typeface="Franklin Gothic Medium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800" kern="120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400" kern="1200">
          <a:solidFill>
            <a:srgbClr val="003366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"/>
        <a:defRPr kumimoji="1" sz="2000" kern="1200">
          <a:solidFill>
            <a:srgbClr val="003366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s"/>
        <a:defRPr kumimoji="1" sz="2000" kern="1200">
          <a:solidFill>
            <a:srgbClr val="003366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 kern="1200">
          <a:solidFill>
            <a:srgbClr val="003366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</a:pPr>
            <a:r>
              <a:rPr lang="zh-CN" altLang="en-US" dirty="0"/>
              <a:t>单击此处编辑母版文本样式</a:t>
            </a:r>
          </a:p>
          <a:p>
            <a:pPr marL="742950" lvl="1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</a:pPr>
            <a:r>
              <a:rPr lang="zh-CN" altLang="en-US" dirty="0"/>
              <a:t>第二级</a:t>
            </a:r>
          </a:p>
          <a:p>
            <a:pPr marL="11430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"/>
            </a:pPr>
            <a:r>
              <a:rPr lang="zh-CN" altLang="en-US" dirty="0"/>
              <a:t>第三级</a:t>
            </a:r>
          </a:p>
          <a:p>
            <a:pPr marL="1600200" lvl="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s"/>
            </a:pPr>
            <a:r>
              <a:rPr lang="zh-CN" altLang="en-US" dirty="0"/>
              <a:t>第四级</a:t>
            </a:r>
          </a:p>
          <a:p>
            <a:pPr marL="2057400" lvl="4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</a:pPr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5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lang="en-US" altLang="en-US" sz="3600" b="1" kern="1200" spc="10" dirty="0">
          <a:solidFill>
            <a:srgbClr val="006699"/>
          </a:solidFill>
          <a:latin typeface="Franklin Gothic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zh-CN" altLang="en-US" sz="2800" kern="1200" dirty="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lang="zh-CN" altLang="en-US" sz="2400" kern="1200" dirty="0">
          <a:solidFill>
            <a:srgbClr val="003366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zh-CN" altLang="en-US" sz="2000" kern="1200" dirty="0">
          <a:solidFill>
            <a:srgbClr val="003366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lang="zh-CN" altLang="en-US" sz="2000" kern="1200" dirty="0">
          <a:solidFill>
            <a:srgbClr val="003366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lang="en-US" altLang="en-US" sz="2000" kern="1200" dirty="0">
          <a:solidFill>
            <a:srgbClr val="003366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1" y="1438275"/>
            <a:ext cx="10293684" cy="1343426"/>
          </a:xfrm>
        </p:spPr>
        <p:txBody>
          <a:bodyPr/>
          <a:lstStyle/>
          <a:p>
            <a:r>
              <a:rPr lang="en-US" altLang="en-US" dirty="0"/>
              <a:t>Algorithms for </a:t>
            </a:r>
            <a:r>
              <a:rPr lang="en-US" altLang="en-US" dirty="0" err="1">
                <a:solidFill>
                  <a:srgbClr val="FF0000"/>
                </a:solidFill>
              </a:rPr>
              <a:t>Subpath</a:t>
            </a:r>
            <a:r>
              <a:rPr lang="en-US" altLang="en-US" dirty="0">
                <a:solidFill>
                  <a:srgbClr val="FF0000"/>
                </a:solidFill>
              </a:rPr>
              <a:t> Convex Hull Queries </a:t>
            </a:r>
            <a:r>
              <a:rPr lang="en-US" altLang="en-US" dirty="0"/>
              <a:t>and</a:t>
            </a:r>
            <a:br>
              <a:rPr lang="en-US" altLang="en-US" dirty="0"/>
            </a:br>
            <a:r>
              <a:rPr lang="en-US" altLang="en-US" dirty="0">
                <a:solidFill>
                  <a:srgbClr val="FF0000"/>
                </a:solidFill>
              </a:rPr>
              <a:t>Ray-Shooting</a:t>
            </a:r>
            <a:r>
              <a:rPr lang="en-US" altLang="en-US" dirty="0"/>
              <a:t> Among Segments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827" y="3760069"/>
            <a:ext cx="8534400" cy="2270760"/>
          </a:xfrm>
        </p:spPr>
        <p:txBody>
          <a:bodyPr/>
          <a:lstStyle/>
          <a:p>
            <a:pPr algn="ctr"/>
            <a:r>
              <a:rPr lang="en-US" sz="3600" dirty="0"/>
              <a:t>Haitao Wang</a:t>
            </a:r>
          </a:p>
          <a:p>
            <a:pPr algn="ctr"/>
            <a:r>
              <a:rPr lang="en-US" sz="3600" dirty="0"/>
              <a:t>Utah State University</a:t>
            </a:r>
          </a:p>
          <a:p>
            <a:pPr algn="ctr"/>
            <a:r>
              <a:rPr lang="en-US" sz="3600" dirty="0" err="1"/>
              <a:t>SoCG</a:t>
            </a:r>
            <a:r>
              <a:rPr lang="en-US" sz="3600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3132853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2D834E8-1B32-4B8A-9E01-5B864B66FD45}"/>
              </a:ext>
            </a:extLst>
          </p:cNvPr>
          <p:cNvSpPr/>
          <p:nvPr/>
        </p:nvSpPr>
        <p:spPr>
          <a:xfrm>
            <a:off x="3667225" y="4485373"/>
            <a:ext cx="3368842" cy="1915427"/>
          </a:xfrm>
          <a:custGeom>
            <a:avLst/>
            <a:gdLst>
              <a:gd name="connsiteX0" fmla="*/ 1848051 w 3368842"/>
              <a:gd name="connsiteY0" fmla="*/ 1876926 h 1915427"/>
              <a:gd name="connsiteX1" fmla="*/ 3070459 w 3368842"/>
              <a:gd name="connsiteY1" fmla="*/ 1915427 h 1915427"/>
              <a:gd name="connsiteX2" fmla="*/ 3368842 w 3368842"/>
              <a:gd name="connsiteY2" fmla="*/ 1482290 h 1915427"/>
              <a:gd name="connsiteX3" fmla="*/ 1953929 w 3368842"/>
              <a:gd name="connsiteY3" fmla="*/ 0 h 1915427"/>
              <a:gd name="connsiteX4" fmla="*/ 0 w 3368842"/>
              <a:gd name="connsiteY4" fmla="*/ 19250 h 1915427"/>
              <a:gd name="connsiteX5" fmla="*/ 1848051 w 3368842"/>
              <a:gd name="connsiteY5" fmla="*/ 1876926 h 191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8842" h="1915427">
                <a:moveTo>
                  <a:pt x="1848051" y="1876926"/>
                </a:moveTo>
                <a:lnTo>
                  <a:pt x="3070459" y="1915427"/>
                </a:lnTo>
                <a:lnTo>
                  <a:pt x="3368842" y="1482290"/>
                </a:lnTo>
                <a:lnTo>
                  <a:pt x="1953929" y="0"/>
                </a:lnTo>
                <a:lnTo>
                  <a:pt x="0" y="19250"/>
                </a:lnTo>
                <a:lnTo>
                  <a:pt x="1848051" y="1876926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1598B15-106B-47F6-89D5-17BC9B1BBF43}"/>
              </a:ext>
            </a:extLst>
          </p:cNvPr>
          <p:cNvSpPr/>
          <p:nvPr/>
        </p:nvSpPr>
        <p:spPr>
          <a:xfrm>
            <a:off x="2876365" y="4421080"/>
            <a:ext cx="4456590" cy="1979720"/>
          </a:xfrm>
          <a:custGeom>
            <a:avLst/>
            <a:gdLst>
              <a:gd name="connsiteX0" fmla="*/ 0 w 4456590"/>
              <a:gd name="connsiteY0" fmla="*/ 949910 h 1979720"/>
              <a:gd name="connsiteX1" fmla="*/ 674703 w 4456590"/>
              <a:gd name="connsiteY1" fmla="*/ 1331650 h 1979720"/>
              <a:gd name="connsiteX2" fmla="*/ 2095130 w 4456590"/>
              <a:gd name="connsiteY2" fmla="*/ 1482570 h 1979720"/>
              <a:gd name="connsiteX3" fmla="*/ 2663301 w 4456590"/>
              <a:gd name="connsiteY3" fmla="*/ 1970842 h 1979720"/>
              <a:gd name="connsiteX4" fmla="*/ 3799643 w 4456590"/>
              <a:gd name="connsiteY4" fmla="*/ 1979720 h 1979720"/>
              <a:gd name="connsiteX5" fmla="*/ 4128117 w 4456590"/>
              <a:gd name="connsiteY5" fmla="*/ 1580225 h 1979720"/>
              <a:gd name="connsiteX6" fmla="*/ 3684233 w 4456590"/>
              <a:gd name="connsiteY6" fmla="*/ 1136341 h 1979720"/>
              <a:gd name="connsiteX7" fmla="*/ 3142695 w 4456590"/>
              <a:gd name="connsiteY7" fmla="*/ 914400 h 1979720"/>
              <a:gd name="connsiteX8" fmla="*/ 1464816 w 4456590"/>
              <a:gd name="connsiteY8" fmla="*/ 177553 h 1979720"/>
              <a:gd name="connsiteX9" fmla="*/ 816746 w 4456590"/>
              <a:gd name="connsiteY9" fmla="*/ 71021 h 1979720"/>
              <a:gd name="connsiteX10" fmla="*/ 2743200 w 4456590"/>
              <a:gd name="connsiteY10" fmla="*/ 53266 h 1979720"/>
              <a:gd name="connsiteX11" fmla="*/ 3799643 w 4456590"/>
              <a:gd name="connsiteY11" fmla="*/ 559293 h 1979720"/>
              <a:gd name="connsiteX12" fmla="*/ 4048218 w 4456590"/>
              <a:gd name="connsiteY12" fmla="*/ 0 h 1979720"/>
              <a:gd name="connsiteX13" fmla="*/ 4456590 w 4456590"/>
              <a:gd name="connsiteY13" fmla="*/ 1198485 h 1979720"/>
              <a:gd name="connsiteX14" fmla="*/ 4456590 w 4456590"/>
              <a:gd name="connsiteY14" fmla="*/ 1198485 h 197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56590" h="1979720">
                <a:moveTo>
                  <a:pt x="0" y="949910"/>
                </a:moveTo>
                <a:lnTo>
                  <a:pt x="674703" y="1331650"/>
                </a:lnTo>
                <a:lnTo>
                  <a:pt x="2095130" y="1482570"/>
                </a:lnTo>
                <a:lnTo>
                  <a:pt x="2663301" y="1970842"/>
                </a:lnTo>
                <a:lnTo>
                  <a:pt x="3799643" y="1979720"/>
                </a:lnTo>
                <a:lnTo>
                  <a:pt x="4128117" y="1580225"/>
                </a:lnTo>
                <a:lnTo>
                  <a:pt x="3684233" y="1136341"/>
                </a:lnTo>
                <a:lnTo>
                  <a:pt x="3142695" y="914400"/>
                </a:lnTo>
                <a:lnTo>
                  <a:pt x="1464816" y="177553"/>
                </a:lnTo>
                <a:lnTo>
                  <a:pt x="816746" y="71021"/>
                </a:lnTo>
                <a:lnTo>
                  <a:pt x="2743200" y="53266"/>
                </a:lnTo>
                <a:lnTo>
                  <a:pt x="3799643" y="559293"/>
                </a:lnTo>
                <a:lnTo>
                  <a:pt x="4048218" y="0"/>
                </a:lnTo>
                <a:lnTo>
                  <a:pt x="4456590" y="1198485"/>
                </a:lnTo>
                <a:lnTo>
                  <a:pt x="4456590" y="119848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7F1338-B74B-483A-97AC-9A53A27E1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Subpath</a:t>
            </a:r>
            <a:r>
              <a:rPr lang="en-US" dirty="0"/>
              <a:t> convex hulls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4B53F-9B50-4942-8577-0F038C87C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2778848"/>
          </a:xfrm>
        </p:spPr>
        <p:txBody>
          <a:bodyPr>
            <a:normAutofit/>
          </a:bodyPr>
          <a:lstStyle/>
          <a:p>
            <a:r>
              <a:rPr lang="en-US" dirty="0"/>
              <a:t>Input: a simple path </a:t>
            </a:r>
            <a:r>
              <a:rPr lang="el-GR" dirty="0"/>
              <a:t>π</a:t>
            </a:r>
            <a:r>
              <a:rPr lang="en-US" dirty="0"/>
              <a:t> = 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 of n vertices in the plane</a:t>
            </a:r>
          </a:p>
          <a:p>
            <a:r>
              <a:rPr lang="en-US" dirty="0"/>
              <a:t>Queries: given two vertices p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, compute the convex hull of the </a:t>
            </a:r>
            <a:r>
              <a:rPr lang="en-US" dirty="0" err="1"/>
              <a:t>subpath</a:t>
            </a:r>
            <a:r>
              <a:rPr lang="en-US" dirty="0"/>
              <a:t> </a:t>
            </a:r>
            <a:r>
              <a:rPr lang="el-GR" dirty="0">
                <a:solidFill>
                  <a:srgbClr val="FF0000"/>
                </a:solidFill>
              </a:rPr>
              <a:t>π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i,j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between them</a:t>
            </a:r>
          </a:p>
          <a:p>
            <a:r>
              <a:rPr lang="en-US" dirty="0">
                <a:solidFill>
                  <a:srgbClr val="C00000"/>
                </a:solidFill>
              </a:rPr>
              <a:t>Assume: </a:t>
            </a:r>
            <a:r>
              <a:rPr lang="en-US" dirty="0"/>
              <a:t>all vertices of </a:t>
            </a:r>
            <a:r>
              <a:rPr lang="el-GR" dirty="0"/>
              <a:t>π</a:t>
            </a:r>
            <a:r>
              <a:rPr lang="en-US" dirty="0"/>
              <a:t> have been sorted by x-coordinate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38D85EC-1833-44C8-B6A0-38CD259E3A56}"/>
              </a:ext>
            </a:extLst>
          </p:cNvPr>
          <p:cNvSpPr/>
          <p:nvPr/>
        </p:nvSpPr>
        <p:spPr>
          <a:xfrm>
            <a:off x="3499764" y="5705845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7A49780-7A78-4389-B3E2-EABCA054A1E5}"/>
              </a:ext>
            </a:extLst>
          </p:cNvPr>
          <p:cNvSpPr/>
          <p:nvPr/>
        </p:nvSpPr>
        <p:spPr>
          <a:xfrm>
            <a:off x="4317990" y="4558545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83DD6ED-90D0-484A-8E10-175E0ED9F421}"/>
              </a:ext>
            </a:extLst>
          </p:cNvPr>
          <p:cNvSpPr/>
          <p:nvPr/>
        </p:nvSpPr>
        <p:spPr>
          <a:xfrm>
            <a:off x="6870321" y="439874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7677416-9C81-4AAD-BEE6-7BB8BBD4AA3A}"/>
              </a:ext>
            </a:extLst>
          </p:cNvPr>
          <p:cNvSpPr/>
          <p:nvPr/>
        </p:nvSpPr>
        <p:spPr>
          <a:xfrm>
            <a:off x="6667612" y="636293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1936BC3-071A-4EF9-B396-5965AB035ECE}"/>
              </a:ext>
            </a:extLst>
          </p:cNvPr>
          <p:cNvSpPr/>
          <p:nvPr/>
        </p:nvSpPr>
        <p:spPr>
          <a:xfrm>
            <a:off x="4934988" y="5851726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527E9F0-0B15-4FC2-A923-FDC7324C1D13}"/>
              </a:ext>
            </a:extLst>
          </p:cNvPr>
          <p:cNvSpPr/>
          <p:nvPr/>
        </p:nvSpPr>
        <p:spPr>
          <a:xfrm>
            <a:off x="5577139" y="4445356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FB2AE77-A7E6-4E2C-86B4-8A3FBE78342C}"/>
              </a:ext>
            </a:extLst>
          </p:cNvPr>
          <p:cNvSpPr/>
          <p:nvPr/>
        </p:nvSpPr>
        <p:spPr>
          <a:xfrm>
            <a:off x="2832459" y="533534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5421621-187B-4778-98F9-3D37A1F8062A}"/>
              </a:ext>
            </a:extLst>
          </p:cNvPr>
          <p:cNvSpPr/>
          <p:nvPr/>
        </p:nvSpPr>
        <p:spPr>
          <a:xfrm>
            <a:off x="5489842" y="632705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9A5B1CA-AA9B-41C8-9081-E1CC8B5D5971}"/>
              </a:ext>
            </a:extLst>
          </p:cNvPr>
          <p:cNvSpPr/>
          <p:nvPr/>
        </p:nvSpPr>
        <p:spPr>
          <a:xfrm>
            <a:off x="6979812" y="5958995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862BEB9-31CD-48D8-911F-B4C34B0B90E5}"/>
              </a:ext>
            </a:extLst>
          </p:cNvPr>
          <p:cNvSpPr/>
          <p:nvPr/>
        </p:nvSpPr>
        <p:spPr>
          <a:xfrm>
            <a:off x="3660061" y="4478646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CF50A7-7DC8-42AA-958F-75235BD4629E}"/>
              </a:ext>
            </a:extLst>
          </p:cNvPr>
          <p:cNvSpPr/>
          <p:nvPr/>
        </p:nvSpPr>
        <p:spPr>
          <a:xfrm>
            <a:off x="5961838" y="5255441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06F4B48-F00D-4B4A-85AA-DDDF3B7CF606}"/>
              </a:ext>
            </a:extLst>
          </p:cNvPr>
          <p:cNvSpPr/>
          <p:nvPr/>
        </p:nvSpPr>
        <p:spPr>
          <a:xfrm>
            <a:off x="7278692" y="556246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4008652-86AA-43A6-AD64-EA12619730CF}"/>
              </a:ext>
            </a:extLst>
          </p:cNvPr>
          <p:cNvSpPr/>
          <p:nvPr/>
        </p:nvSpPr>
        <p:spPr>
          <a:xfrm>
            <a:off x="6556642" y="553804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453EFBD-E1F3-474B-9CFB-1A3DFFD105B7}"/>
              </a:ext>
            </a:extLst>
          </p:cNvPr>
          <p:cNvSpPr/>
          <p:nvPr/>
        </p:nvSpPr>
        <p:spPr>
          <a:xfrm>
            <a:off x="6596592" y="493954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3B5F9AD-AB1E-4619-BE5B-B03255353F28}"/>
              </a:ext>
            </a:extLst>
          </p:cNvPr>
          <p:cNvSpPr txBox="1"/>
          <p:nvPr/>
        </p:nvSpPr>
        <p:spPr>
          <a:xfrm>
            <a:off x="2527316" y="5288423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DBF960-5249-48B0-A9E5-FC24ED6C388E}"/>
              </a:ext>
            </a:extLst>
          </p:cNvPr>
          <p:cNvSpPr txBox="1"/>
          <p:nvPr/>
        </p:nvSpPr>
        <p:spPr>
          <a:xfrm>
            <a:off x="3166820" y="569055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3FEC6E-D620-4863-A0F4-9C4EE72EA063}"/>
              </a:ext>
            </a:extLst>
          </p:cNvPr>
          <p:cNvSpPr txBox="1"/>
          <p:nvPr/>
        </p:nvSpPr>
        <p:spPr>
          <a:xfrm>
            <a:off x="7353171" y="5469479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n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E9D5E8-0E29-4685-B69A-234A6C700574}"/>
              </a:ext>
            </a:extLst>
          </p:cNvPr>
          <p:cNvSpPr txBox="1"/>
          <p:nvPr/>
        </p:nvSpPr>
        <p:spPr>
          <a:xfrm>
            <a:off x="5363350" y="6327052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8319BFE-E735-4341-8F52-45ECBD181A30}"/>
              </a:ext>
            </a:extLst>
          </p:cNvPr>
          <p:cNvSpPr txBox="1"/>
          <p:nvPr/>
        </p:nvSpPr>
        <p:spPr>
          <a:xfrm>
            <a:off x="5395179" y="403552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j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965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33C806E-0389-41B8-A5A3-883D955E0212}"/>
              </a:ext>
            </a:extLst>
          </p:cNvPr>
          <p:cNvSpPr/>
          <p:nvPr/>
        </p:nvSpPr>
        <p:spPr>
          <a:xfrm>
            <a:off x="2762451" y="4331368"/>
            <a:ext cx="6833936" cy="2165685"/>
          </a:xfrm>
          <a:custGeom>
            <a:avLst/>
            <a:gdLst>
              <a:gd name="connsiteX0" fmla="*/ 0 w 6833936"/>
              <a:gd name="connsiteY0" fmla="*/ 2165685 h 2165685"/>
              <a:gd name="connsiteX1" fmla="*/ 471637 w 6833936"/>
              <a:gd name="connsiteY1" fmla="*/ 1463040 h 2165685"/>
              <a:gd name="connsiteX2" fmla="*/ 1386037 w 6833936"/>
              <a:gd name="connsiteY2" fmla="*/ 673769 h 2165685"/>
              <a:gd name="connsiteX3" fmla="*/ 3426593 w 6833936"/>
              <a:gd name="connsiteY3" fmla="*/ 0 h 2165685"/>
              <a:gd name="connsiteX4" fmla="*/ 5419023 w 6833936"/>
              <a:gd name="connsiteY4" fmla="*/ 683394 h 2165685"/>
              <a:gd name="connsiteX5" fmla="*/ 6285296 w 6833936"/>
              <a:gd name="connsiteY5" fmla="*/ 1424539 h 2165685"/>
              <a:gd name="connsiteX6" fmla="*/ 6833936 w 6833936"/>
              <a:gd name="connsiteY6" fmla="*/ 2156059 h 2165685"/>
              <a:gd name="connsiteX7" fmla="*/ 6833936 w 6833936"/>
              <a:gd name="connsiteY7" fmla="*/ 2156059 h 216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33936" h="2165685">
                <a:moveTo>
                  <a:pt x="0" y="2165685"/>
                </a:moveTo>
                <a:lnTo>
                  <a:pt x="471637" y="1463040"/>
                </a:lnTo>
                <a:lnTo>
                  <a:pt x="1386037" y="673769"/>
                </a:lnTo>
                <a:lnTo>
                  <a:pt x="3426593" y="0"/>
                </a:lnTo>
                <a:lnTo>
                  <a:pt x="5419023" y="683394"/>
                </a:lnTo>
                <a:lnTo>
                  <a:pt x="6285296" y="1424539"/>
                </a:lnTo>
                <a:lnTo>
                  <a:pt x="6833936" y="2156059"/>
                </a:lnTo>
                <a:lnTo>
                  <a:pt x="6833936" y="215605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8ADA08C9-D6A1-464F-977E-6414C60249C1}"/>
              </a:ext>
            </a:extLst>
          </p:cNvPr>
          <p:cNvSpPr/>
          <p:nvPr/>
        </p:nvSpPr>
        <p:spPr>
          <a:xfrm>
            <a:off x="2752825" y="2598821"/>
            <a:ext cx="6882063" cy="2002055"/>
          </a:xfrm>
          <a:custGeom>
            <a:avLst/>
            <a:gdLst>
              <a:gd name="connsiteX0" fmla="*/ 0 w 6882063"/>
              <a:gd name="connsiteY0" fmla="*/ 779647 h 2098308"/>
              <a:gd name="connsiteX1" fmla="*/ 943276 w 6882063"/>
              <a:gd name="connsiteY1" fmla="*/ 375386 h 2098308"/>
              <a:gd name="connsiteX2" fmla="*/ 2849078 w 6882063"/>
              <a:gd name="connsiteY2" fmla="*/ 0 h 2098308"/>
              <a:gd name="connsiteX3" fmla="*/ 4032986 w 6882063"/>
              <a:gd name="connsiteY3" fmla="*/ 96253 h 2098308"/>
              <a:gd name="connsiteX4" fmla="*/ 5014762 w 6882063"/>
              <a:gd name="connsiteY4" fmla="*/ 529390 h 2098308"/>
              <a:gd name="connsiteX5" fmla="*/ 6882063 w 6882063"/>
              <a:gd name="connsiteY5" fmla="*/ 2098308 h 2098308"/>
              <a:gd name="connsiteX0" fmla="*/ 0 w 6882063"/>
              <a:gd name="connsiteY0" fmla="*/ 683394 h 2002055"/>
              <a:gd name="connsiteX1" fmla="*/ 943276 w 6882063"/>
              <a:gd name="connsiteY1" fmla="*/ 279133 h 2002055"/>
              <a:gd name="connsiteX2" fmla="*/ 4032986 w 6882063"/>
              <a:gd name="connsiteY2" fmla="*/ 0 h 2002055"/>
              <a:gd name="connsiteX3" fmla="*/ 5014762 w 6882063"/>
              <a:gd name="connsiteY3" fmla="*/ 433137 h 2002055"/>
              <a:gd name="connsiteX4" fmla="*/ 6882063 w 6882063"/>
              <a:gd name="connsiteY4" fmla="*/ 2002055 h 200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063" h="2002055">
                <a:moveTo>
                  <a:pt x="0" y="683394"/>
                </a:moveTo>
                <a:lnTo>
                  <a:pt x="943276" y="279133"/>
                </a:lnTo>
                <a:lnTo>
                  <a:pt x="4032986" y="0"/>
                </a:lnTo>
                <a:lnTo>
                  <a:pt x="5014762" y="433137"/>
                </a:lnTo>
                <a:lnTo>
                  <a:pt x="6882063" y="2002055"/>
                </a:lnTo>
              </a:path>
            </a:pathLst>
          </a:cu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E3FB31-A738-455D-976F-D82D40549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98262"/>
            <a:ext cx="10972800" cy="1143000"/>
          </a:xfrm>
        </p:spPr>
        <p:txBody>
          <a:bodyPr/>
          <a:lstStyle/>
          <a:p>
            <a:r>
              <a:rPr lang="en-US" dirty="0"/>
              <a:t>Interval trees to store convex hulls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2B62C-A0D7-4A80-8437-8590EB467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86" y="699443"/>
            <a:ext cx="10972800" cy="2221886"/>
          </a:xfrm>
        </p:spPr>
        <p:txBody>
          <a:bodyPr/>
          <a:lstStyle/>
          <a:p>
            <a:r>
              <a:rPr lang="en-US" dirty="0"/>
              <a:t>Use an interval tree on all vertices of </a:t>
            </a:r>
            <a:r>
              <a:rPr lang="el-GR" dirty="0"/>
              <a:t>π</a:t>
            </a:r>
            <a:r>
              <a:rPr lang="en-US" dirty="0"/>
              <a:t> to store the convex hull of </a:t>
            </a:r>
            <a:r>
              <a:rPr lang="el-GR" dirty="0"/>
              <a:t>π</a:t>
            </a:r>
            <a:endParaRPr lang="en-US" dirty="0"/>
          </a:p>
          <a:p>
            <a:r>
              <a:rPr lang="en-US" dirty="0"/>
              <a:t>upper hull and lower hull are stored separately</a:t>
            </a:r>
          </a:p>
          <a:p>
            <a:r>
              <a:rPr lang="en-US" dirty="0"/>
              <a:t>Each hull edge is stored at the highest node spanned by it</a:t>
            </a:r>
          </a:p>
          <a:p>
            <a:r>
              <a:rPr lang="en-US" dirty="0"/>
              <a:t>Issue: many empty nodes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AC0FDB2-C049-430F-8F36-CD158F338F8D}"/>
              </a:ext>
            </a:extLst>
          </p:cNvPr>
          <p:cNvSpPr/>
          <p:nvPr/>
        </p:nvSpPr>
        <p:spPr>
          <a:xfrm>
            <a:off x="2722501" y="3236066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8D2FE5F-1263-4C67-BF64-B11FDF8D0417}"/>
              </a:ext>
            </a:extLst>
          </p:cNvPr>
          <p:cNvSpPr/>
          <p:nvPr/>
        </p:nvSpPr>
        <p:spPr>
          <a:xfrm>
            <a:off x="6163501" y="427400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FE4E82F-AC06-4072-B490-3C30CD38ABB6}"/>
              </a:ext>
            </a:extLst>
          </p:cNvPr>
          <p:cNvSpPr/>
          <p:nvPr/>
        </p:nvSpPr>
        <p:spPr>
          <a:xfrm>
            <a:off x="4104007" y="4962993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BAA780F-3732-4B0D-9E35-F64E94086D0E}"/>
              </a:ext>
            </a:extLst>
          </p:cNvPr>
          <p:cNvSpPr/>
          <p:nvPr/>
        </p:nvSpPr>
        <p:spPr>
          <a:xfrm>
            <a:off x="3207253" y="5731409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7F23EA0-3BFC-4FAB-A419-E8904D5F6458}"/>
              </a:ext>
            </a:extLst>
          </p:cNvPr>
          <p:cNvSpPr/>
          <p:nvPr/>
        </p:nvSpPr>
        <p:spPr>
          <a:xfrm>
            <a:off x="4976698" y="569146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3AFADF5-5AC5-40ED-AB39-31250AB38E5C}"/>
              </a:ext>
            </a:extLst>
          </p:cNvPr>
          <p:cNvSpPr/>
          <p:nvPr/>
        </p:nvSpPr>
        <p:spPr>
          <a:xfrm>
            <a:off x="3696538" y="644207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9D1CA3B-FA86-4956-849C-7475217A8B2C}"/>
              </a:ext>
            </a:extLst>
          </p:cNvPr>
          <p:cNvSpPr/>
          <p:nvPr/>
        </p:nvSpPr>
        <p:spPr>
          <a:xfrm>
            <a:off x="2732407" y="644207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CBE664E-7C64-4AAE-BA8A-C8075A0E9141}"/>
              </a:ext>
            </a:extLst>
          </p:cNvPr>
          <p:cNvSpPr/>
          <p:nvPr/>
        </p:nvSpPr>
        <p:spPr>
          <a:xfrm>
            <a:off x="5544588" y="644207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9CE64F6-DFCE-4504-AC35-D994B69292CF}"/>
              </a:ext>
            </a:extLst>
          </p:cNvPr>
          <p:cNvSpPr/>
          <p:nvPr/>
        </p:nvSpPr>
        <p:spPr>
          <a:xfrm>
            <a:off x="4580457" y="644207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BFD817D-021A-413F-B7D5-59B5FE0F2E2D}"/>
              </a:ext>
            </a:extLst>
          </p:cNvPr>
          <p:cNvSpPr/>
          <p:nvPr/>
        </p:nvSpPr>
        <p:spPr>
          <a:xfrm>
            <a:off x="8117743" y="4962993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01FF838-23DD-4F69-B92B-BFC585EA99C9}"/>
              </a:ext>
            </a:extLst>
          </p:cNvPr>
          <p:cNvSpPr/>
          <p:nvPr/>
        </p:nvSpPr>
        <p:spPr>
          <a:xfrm>
            <a:off x="7220989" y="5731409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E0BB86F-4160-4417-8CC5-8791E5BD12C2}"/>
              </a:ext>
            </a:extLst>
          </p:cNvPr>
          <p:cNvSpPr/>
          <p:nvPr/>
        </p:nvSpPr>
        <p:spPr>
          <a:xfrm>
            <a:off x="8990434" y="569146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FABB5EA-7FDC-40FD-810E-ABACAF1C276F}"/>
              </a:ext>
            </a:extLst>
          </p:cNvPr>
          <p:cNvSpPr/>
          <p:nvPr/>
        </p:nvSpPr>
        <p:spPr>
          <a:xfrm>
            <a:off x="7710274" y="644207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5488D4E-3C31-404B-AADA-AEF4A66D454A}"/>
              </a:ext>
            </a:extLst>
          </p:cNvPr>
          <p:cNvSpPr/>
          <p:nvPr/>
        </p:nvSpPr>
        <p:spPr>
          <a:xfrm>
            <a:off x="6746143" y="644207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B3F83C0-3392-4AC2-804F-11029C745DF2}"/>
              </a:ext>
            </a:extLst>
          </p:cNvPr>
          <p:cNvSpPr/>
          <p:nvPr/>
        </p:nvSpPr>
        <p:spPr>
          <a:xfrm>
            <a:off x="9558324" y="644207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B08F8D7-080A-4B66-852F-C94C45F6548B}"/>
              </a:ext>
            </a:extLst>
          </p:cNvPr>
          <p:cNvSpPr/>
          <p:nvPr/>
        </p:nvSpPr>
        <p:spPr>
          <a:xfrm>
            <a:off x="8594193" y="644207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328A401-C623-41F8-93CC-D14786EB0E32}"/>
              </a:ext>
            </a:extLst>
          </p:cNvPr>
          <p:cNvSpPr/>
          <p:nvPr/>
        </p:nvSpPr>
        <p:spPr>
          <a:xfrm>
            <a:off x="4167739" y="4995512"/>
            <a:ext cx="1424539" cy="1472665"/>
          </a:xfrm>
          <a:custGeom>
            <a:avLst/>
            <a:gdLst>
              <a:gd name="connsiteX0" fmla="*/ 1424539 w 1424539"/>
              <a:gd name="connsiteY0" fmla="*/ 1472665 h 1472665"/>
              <a:gd name="connsiteX1" fmla="*/ 856648 w 1424539"/>
              <a:gd name="connsiteY1" fmla="*/ 750770 h 1472665"/>
              <a:gd name="connsiteX2" fmla="*/ 0 w 1424539"/>
              <a:gd name="connsiteY2" fmla="*/ 0 h 1472665"/>
              <a:gd name="connsiteX3" fmla="*/ 0 w 1424539"/>
              <a:gd name="connsiteY3" fmla="*/ 0 h 147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4539" h="1472665">
                <a:moveTo>
                  <a:pt x="1424539" y="1472665"/>
                </a:moveTo>
                <a:lnTo>
                  <a:pt x="856648" y="75077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483AE0C-97EB-4B85-B4A1-44A826167C74}"/>
              </a:ext>
            </a:extLst>
          </p:cNvPr>
          <p:cNvSpPr/>
          <p:nvPr/>
        </p:nvSpPr>
        <p:spPr>
          <a:xfrm>
            <a:off x="4620126" y="5765533"/>
            <a:ext cx="394636" cy="731520"/>
          </a:xfrm>
          <a:custGeom>
            <a:avLst/>
            <a:gdLst>
              <a:gd name="connsiteX0" fmla="*/ 394636 w 394636"/>
              <a:gd name="connsiteY0" fmla="*/ 0 h 731520"/>
              <a:gd name="connsiteX1" fmla="*/ 0 w 394636"/>
              <a:gd name="connsiteY1" fmla="*/ 731520 h 731520"/>
              <a:gd name="connsiteX2" fmla="*/ 0 w 394636"/>
              <a:gd name="connsiteY2" fmla="*/ 731520 h 731520"/>
              <a:gd name="connsiteX3" fmla="*/ 0 w 394636"/>
              <a:gd name="connsiteY3" fmla="*/ 73152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4636" h="731520">
                <a:moveTo>
                  <a:pt x="394636" y="0"/>
                </a:moveTo>
                <a:lnTo>
                  <a:pt x="0" y="731520"/>
                </a:lnTo>
                <a:lnTo>
                  <a:pt x="0" y="731520"/>
                </a:lnTo>
                <a:lnTo>
                  <a:pt x="0" y="73152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788C7C7-A5F5-470D-B9A1-9493DA1A5046}"/>
              </a:ext>
            </a:extLst>
          </p:cNvPr>
          <p:cNvSpPr/>
          <p:nvPr/>
        </p:nvSpPr>
        <p:spPr>
          <a:xfrm>
            <a:off x="3253339" y="5775158"/>
            <a:ext cx="500514" cy="731520"/>
          </a:xfrm>
          <a:custGeom>
            <a:avLst/>
            <a:gdLst>
              <a:gd name="connsiteX0" fmla="*/ 0 w 500514"/>
              <a:gd name="connsiteY0" fmla="*/ 0 h 731520"/>
              <a:gd name="connsiteX1" fmla="*/ 500514 w 500514"/>
              <a:gd name="connsiteY1" fmla="*/ 73152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0514" h="731520">
                <a:moveTo>
                  <a:pt x="0" y="0"/>
                </a:moveTo>
                <a:lnTo>
                  <a:pt x="500514" y="73152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BC036E2-F3DB-4F0E-A01B-4E10A2CF2B17}"/>
              </a:ext>
            </a:extLst>
          </p:cNvPr>
          <p:cNvSpPr/>
          <p:nvPr/>
        </p:nvSpPr>
        <p:spPr>
          <a:xfrm>
            <a:off x="6805061" y="5005137"/>
            <a:ext cx="1357162" cy="1491916"/>
          </a:xfrm>
          <a:custGeom>
            <a:avLst/>
            <a:gdLst>
              <a:gd name="connsiteX0" fmla="*/ 0 w 1357162"/>
              <a:gd name="connsiteY0" fmla="*/ 1491916 h 1491916"/>
              <a:gd name="connsiteX1" fmla="*/ 481263 w 1357162"/>
              <a:gd name="connsiteY1" fmla="*/ 770021 h 1491916"/>
              <a:gd name="connsiteX2" fmla="*/ 1357162 w 1357162"/>
              <a:gd name="connsiteY2" fmla="*/ 0 h 149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7162" h="1491916">
                <a:moveTo>
                  <a:pt x="0" y="1491916"/>
                </a:moveTo>
                <a:lnTo>
                  <a:pt x="481263" y="770021"/>
                </a:lnTo>
                <a:lnTo>
                  <a:pt x="135716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1D1993C-E3D6-402C-B560-C0A882D1E0ED}"/>
              </a:ext>
            </a:extLst>
          </p:cNvPr>
          <p:cNvSpPr/>
          <p:nvPr/>
        </p:nvSpPr>
        <p:spPr>
          <a:xfrm>
            <a:off x="7286324" y="5794408"/>
            <a:ext cx="462013" cy="712270"/>
          </a:xfrm>
          <a:custGeom>
            <a:avLst/>
            <a:gdLst>
              <a:gd name="connsiteX0" fmla="*/ 0 w 462013"/>
              <a:gd name="connsiteY0" fmla="*/ 0 h 712270"/>
              <a:gd name="connsiteX1" fmla="*/ 462013 w 462013"/>
              <a:gd name="connsiteY1" fmla="*/ 712270 h 71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2013" h="712270">
                <a:moveTo>
                  <a:pt x="0" y="0"/>
                </a:moveTo>
                <a:lnTo>
                  <a:pt x="462013" y="71227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9E9CB75-649A-4374-855D-C80A9A45E80D}"/>
              </a:ext>
            </a:extLst>
          </p:cNvPr>
          <p:cNvSpPr/>
          <p:nvPr/>
        </p:nvSpPr>
        <p:spPr>
          <a:xfrm>
            <a:off x="8624236" y="5736657"/>
            <a:ext cx="404261" cy="731520"/>
          </a:xfrm>
          <a:custGeom>
            <a:avLst/>
            <a:gdLst>
              <a:gd name="connsiteX0" fmla="*/ 0 w 404261"/>
              <a:gd name="connsiteY0" fmla="*/ 731520 h 731520"/>
              <a:gd name="connsiteX1" fmla="*/ 404261 w 404261"/>
              <a:gd name="connsiteY1" fmla="*/ 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4261" h="731520">
                <a:moveTo>
                  <a:pt x="0" y="731520"/>
                </a:moveTo>
                <a:lnTo>
                  <a:pt x="404261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1435A28-F276-4750-8311-EF95E2D295EA}"/>
              </a:ext>
            </a:extLst>
          </p:cNvPr>
          <p:cNvSpPr/>
          <p:nvPr/>
        </p:nvSpPr>
        <p:spPr>
          <a:xfrm>
            <a:off x="3656588" y="284579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8D84FD5-9060-4197-BB80-58FC754309D7}"/>
              </a:ext>
            </a:extLst>
          </p:cNvPr>
          <p:cNvSpPr/>
          <p:nvPr/>
        </p:nvSpPr>
        <p:spPr>
          <a:xfrm>
            <a:off x="5544587" y="3236066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E3E4924-E97D-489A-A7B5-496D11AE914C}"/>
              </a:ext>
            </a:extLst>
          </p:cNvPr>
          <p:cNvSpPr/>
          <p:nvPr/>
        </p:nvSpPr>
        <p:spPr>
          <a:xfrm>
            <a:off x="6746142" y="253908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108F86D-B798-4D61-8D81-FB6693F2E678}"/>
              </a:ext>
            </a:extLst>
          </p:cNvPr>
          <p:cNvSpPr/>
          <p:nvPr/>
        </p:nvSpPr>
        <p:spPr>
          <a:xfrm>
            <a:off x="7708387" y="299007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FF02970-FB77-4408-AFA7-CA513117973E}"/>
              </a:ext>
            </a:extLst>
          </p:cNvPr>
          <p:cNvSpPr/>
          <p:nvPr/>
        </p:nvSpPr>
        <p:spPr>
          <a:xfrm>
            <a:off x="9577356" y="453535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11252C4-CE3A-4D51-BCDF-9C28797F6F4D}"/>
              </a:ext>
            </a:extLst>
          </p:cNvPr>
          <p:cNvSpPr/>
          <p:nvPr/>
        </p:nvSpPr>
        <p:spPr>
          <a:xfrm>
            <a:off x="8634142" y="4273999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4CCF87C-A3FA-4C45-A549-CEF56AA1A1B9}"/>
              </a:ext>
            </a:extLst>
          </p:cNvPr>
          <p:cNvSpPr/>
          <p:nvPr/>
        </p:nvSpPr>
        <p:spPr>
          <a:xfrm>
            <a:off x="4580457" y="3826509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311E2EE-B23E-4EE7-A9B4-311C6DA35E73}"/>
              </a:ext>
            </a:extLst>
          </p:cNvPr>
          <p:cNvCxnSpPr>
            <a:cxnSpLocks/>
            <a:stCxn id="4" idx="4"/>
          </p:cNvCxnSpPr>
          <p:nvPr/>
        </p:nvCxnSpPr>
        <p:spPr>
          <a:xfrm>
            <a:off x="2762451" y="3315965"/>
            <a:ext cx="0" cy="304633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69EA35D-5053-4962-B55D-2BE4EC0F9713}"/>
              </a:ext>
            </a:extLst>
          </p:cNvPr>
          <p:cNvCxnSpPr>
            <a:cxnSpLocks/>
          </p:cNvCxnSpPr>
          <p:nvPr/>
        </p:nvCxnSpPr>
        <p:spPr>
          <a:xfrm>
            <a:off x="3696537" y="2990070"/>
            <a:ext cx="39950" cy="337222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8A1C163-9FA5-4E6E-9CC1-F76FF1E86F5F}"/>
              </a:ext>
            </a:extLst>
          </p:cNvPr>
          <p:cNvCxnSpPr>
            <a:cxnSpLocks/>
          </p:cNvCxnSpPr>
          <p:nvPr/>
        </p:nvCxnSpPr>
        <p:spPr>
          <a:xfrm>
            <a:off x="4610649" y="3906408"/>
            <a:ext cx="27436" cy="245589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C8EB0E7-10A6-46D3-A515-B0ADBA8A9FF7}"/>
              </a:ext>
            </a:extLst>
          </p:cNvPr>
          <p:cNvCxnSpPr>
            <a:cxnSpLocks/>
          </p:cNvCxnSpPr>
          <p:nvPr/>
        </p:nvCxnSpPr>
        <p:spPr>
          <a:xfrm>
            <a:off x="5592278" y="3315965"/>
            <a:ext cx="9625" cy="306558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B28BBD7-4B4C-4836-A8D3-E29476A9C007}"/>
              </a:ext>
            </a:extLst>
          </p:cNvPr>
          <p:cNvCxnSpPr>
            <a:cxnSpLocks/>
          </p:cNvCxnSpPr>
          <p:nvPr/>
        </p:nvCxnSpPr>
        <p:spPr>
          <a:xfrm>
            <a:off x="6781193" y="2625183"/>
            <a:ext cx="4618" cy="377561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8B2774F-5B48-48B9-A05B-7BC272855E04}"/>
              </a:ext>
            </a:extLst>
          </p:cNvPr>
          <p:cNvCxnSpPr>
            <a:cxnSpLocks/>
          </p:cNvCxnSpPr>
          <p:nvPr/>
        </p:nvCxnSpPr>
        <p:spPr>
          <a:xfrm>
            <a:off x="7761170" y="3115133"/>
            <a:ext cx="6417" cy="328566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FE8F9CB-C33F-41C7-B041-0A925EF533A3}"/>
              </a:ext>
            </a:extLst>
          </p:cNvPr>
          <p:cNvCxnSpPr>
            <a:cxnSpLocks/>
          </p:cNvCxnSpPr>
          <p:nvPr/>
        </p:nvCxnSpPr>
        <p:spPr>
          <a:xfrm flipH="1">
            <a:off x="8624236" y="4411266"/>
            <a:ext cx="51333" cy="199915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CABA254E-7B48-47CB-89A2-35D0E864E756}"/>
              </a:ext>
            </a:extLst>
          </p:cNvPr>
          <p:cNvCxnSpPr>
            <a:cxnSpLocks/>
          </p:cNvCxnSpPr>
          <p:nvPr/>
        </p:nvCxnSpPr>
        <p:spPr>
          <a:xfrm flipH="1">
            <a:off x="9606013" y="4648214"/>
            <a:ext cx="20418" cy="176221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BAF3D1C-DDDF-464B-B281-D937A8A59B69}"/>
              </a:ext>
            </a:extLst>
          </p:cNvPr>
          <p:cNvCxnSpPr>
            <a:cxnSpLocks/>
          </p:cNvCxnSpPr>
          <p:nvPr/>
        </p:nvCxnSpPr>
        <p:spPr>
          <a:xfrm>
            <a:off x="3253339" y="3065734"/>
            <a:ext cx="0" cy="257632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24E1E25D-A1CF-4F8C-B66E-187E523C3F33}"/>
              </a:ext>
            </a:extLst>
          </p:cNvPr>
          <p:cNvCxnSpPr>
            <a:cxnSpLocks/>
          </p:cNvCxnSpPr>
          <p:nvPr/>
        </p:nvCxnSpPr>
        <p:spPr>
          <a:xfrm>
            <a:off x="5410808" y="2784239"/>
            <a:ext cx="798530" cy="147026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C84573DD-F2F1-4E76-97DE-74BB310A26CC}"/>
              </a:ext>
            </a:extLst>
          </p:cNvPr>
          <p:cNvCxnSpPr>
            <a:cxnSpLocks/>
          </p:cNvCxnSpPr>
          <p:nvPr/>
        </p:nvCxnSpPr>
        <p:spPr>
          <a:xfrm>
            <a:off x="7259558" y="2838564"/>
            <a:ext cx="17359" cy="280349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EA6EE29-5CF5-471E-B38E-F1D8C47A3545}"/>
              </a:ext>
            </a:extLst>
          </p:cNvPr>
          <p:cNvCxnSpPr>
            <a:cxnSpLocks/>
          </p:cNvCxnSpPr>
          <p:nvPr/>
        </p:nvCxnSpPr>
        <p:spPr>
          <a:xfrm flipH="1">
            <a:off x="8197642" y="3761496"/>
            <a:ext cx="409234" cy="111851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0F542F76-A8BD-4A0A-B7BD-AB96944B5CE2}"/>
              </a:ext>
            </a:extLst>
          </p:cNvPr>
          <p:cNvSpPr/>
          <p:nvPr/>
        </p:nvSpPr>
        <p:spPr>
          <a:xfrm>
            <a:off x="3116697" y="5652466"/>
            <a:ext cx="283883" cy="283883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3B1C41C7-BFDE-4DF6-A68D-AE1F253B262E}"/>
              </a:ext>
            </a:extLst>
          </p:cNvPr>
          <p:cNvSpPr/>
          <p:nvPr/>
        </p:nvSpPr>
        <p:spPr>
          <a:xfrm>
            <a:off x="6061508" y="4160743"/>
            <a:ext cx="283883" cy="283883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1651CB86-2EE3-4FB2-A9A8-BE9CE8F4DCC9}"/>
              </a:ext>
            </a:extLst>
          </p:cNvPr>
          <p:cNvSpPr/>
          <p:nvPr/>
        </p:nvSpPr>
        <p:spPr>
          <a:xfrm>
            <a:off x="7117616" y="5652465"/>
            <a:ext cx="283883" cy="283883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3147454-6BBF-469E-AD88-C3F0F5324A2D}"/>
              </a:ext>
            </a:extLst>
          </p:cNvPr>
          <p:cNvSpPr/>
          <p:nvPr/>
        </p:nvSpPr>
        <p:spPr>
          <a:xfrm>
            <a:off x="8015750" y="4889633"/>
            <a:ext cx="283883" cy="283883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7432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4" grpId="0" animBg="1"/>
      <p:bldP spid="35" grpId="0" animBg="1"/>
      <p:bldP spid="79" grpId="0" animBg="1"/>
      <p:bldP spid="80" grpId="0" animBg="1"/>
      <p:bldP spid="81" grpId="0" animBg="1"/>
      <p:bldP spid="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3FB31-A738-455D-976F-D82D40549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9173"/>
            <a:ext cx="11669027" cy="1143000"/>
          </a:xfrm>
        </p:spPr>
        <p:txBody>
          <a:bodyPr>
            <a:normAutofit/>
          </a:bodyPr>
          <a:lstStyle/>
          <a:p>
            <a:r>
              <a:rPr lang="en-US" dirty="0"/>
              <a:t>Change the interval tree to a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ompact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/>
              <a:t>nterval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/>
              <a:t>ree (</a:t>
            </a:r>
            <a:r>
              <a:rPr lang="en-US" dirty="0">
                <a:solidFill>
                  <a:srgbClr val="FF0000"/>
                </a:solidFill>
              </a:rPr>
              <a:t>CIT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2B62C-A0D7-4A80-8437-8590EB467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85" y="1017325"/>
            <a:ext cx="12053915" cy="2308388"/>
          </a:xfrm>
        </p:spPr>
        <p:txBody>
          <a:bodyPr>
            <a:normAutofit/>
          </a:bodyPr>
          <a:lstStyle/>
          <a:p>
            <a:r>
              <a:rPr lang="en-US" dirty="0"/>
              <a:t>Remove empty nodes by relinking each non-empty node the child of its nearest non-empty ancestor</a:t>
            </a:r>
          </a:p>
          <a:p>
            <a:r>
              <a:rPr lang="en-US" dirty="0"/>
              <a:t>Size of the CIT is the linear in the number of hull edges</a:t>
            </a:r>
          </a:p>
          <a:p>
            <a:endParaRPr lang="en-US" dirty="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D362ABEE-8B8C-470B-B660-0F11DCB75174}"/>
              </a:ext>
            </a:extLst>
          </p:cNvPr>
          <p:cNvSpPr/>
          <p:nvPr/>
        </p:nvSpPr>
        <p:spPr>
          <a:xfrm>
            <a:off x="2762451" y="4331368"/>
            <a:ext cx="6833936" cy="2165685"/>
          </a:xfrm>
          <a:custGeom>
            <a:avLst/>
            <a:gdLst>
              <a:gd name="connsiteX0" fmla="*/ 0 w 6833936"/>
              <a:gd name="connsiteY0" fmla="*/ 2165685 h 2165685"/>
              <a:gd name="connsiteX1" fmla="*/ 471637 w 6833936"/>
              <a:gd name="connsiteY1" fmla="*/ 1463040 h 2165685"/>
              <a:gd name="connsiteX2" fmla="*/ 1386037 w 6833936"/>
              <a:gd name="connsiteY2" fmla="*/ 673769 h 2165685"/>
              <a:gd name="connsiteX3" fmla="*/ 3426593 w 6833936"/>
              <a:gd name="connsiteY3" fmla="*/ 0 h 2165685"/>
              <a:gd name="connsiteX4" fmla="*/ 5419023 w 6833936"/>
              <a:gd name="connsiteY4" fmla="*/ 683394 h 2165685"/>
              <a:gd name="connsiteX5" fmla="*/ 6285296 w 6833936"/>
              <a:gd name="connsiteY5" fmla="*/ 1424539 h 2165685"/>
              <a:gd name="connsiteX6" fmla="*/ 6833936 w 6833936"/>
              <a:gd name="connsiteY6" fmla="*/ 2156059 h 2165685"/>
              <a:gd name="connsiteX7" fmla="*/ 6833936 w 6833936"/>
              <a:gd name="connsiteY7" fmla="*/ 2156059 h 216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33936" h="2165685">
                <a:moveTo>
                  <a:pt x="0" y="2165685"/>
                </a:moveTo>
                <a:lnTo>
                  <a:pt x="471637" y="1463040"/>
                </a:lnTo>
                <a:lnTo>
                  <a:pt x="1386037" y="673769"/>
                </a:lnTo>
                <a:lnTo>
                  <a:pt x="3426593" y="0"/>
                </a:lnTo>
                <a:lnTo>
                  <a:pt x="5419023" y="683394"/>
                </a:lnTo>
                <a:lnTo>
                  <a:pt x="6285296" y="1424539"/>
                </a:lnTo>
                <a:lnTo>
                  <a:pt x="6833936" y="2156059"/>
                </a:lnTo>
                <a:lnTo>
                  <a:pt x="6833936" y="215605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37FF2C15-D579-4A50-A69F-0DD78588F0E0}"/>
              </a:ext>
            </a:extLst>
          </p:cNvPr>
          <p:cNvSpPr/>
          <p:nvPr/>
        </p:nvSpPr>
        <p:spPr>
          <a:xfrm>
            <a:off x="2752825" y="2598821"/>
            <a:ext cx="6882063" cy="2002055"/>
          </a:xfrm>
          <a:custGeom>
            <a:avLst/>
            <a:gdLst>
              <a:gd name="connsiteX0" fmla="*/ 0 w 6882063"/>
              <a:gd name="connsiteY0" fmla="*/ 779647 h 2098308"/>
              <a:gd name="connsiteX1" fmla="*/ 943276 w 6882063"/>
              <a:gd name="connsiteY1" fmla="*/ 375386 h 2098308"/>
              <a:gd name="connsiteX2" fmla="*/ 2849078 w 6882063"/>
              <a:gd name="connsiteY2" fmla="*/ 0 h 2098308"/>
              <a:gd name="connsiteX3" fmla="*/ 4032986 w 6882063"/>
              <a:gd name="connsiteY3" fmla="*/ 96253 h 2098308"/>
              <a:gd name="connsiteX4" fmla="*/ 5014762 w 6882063"/>
              <a:gd name="connsiteY4" fmla="*/ 529390 h 2098308"/>
              <a:gd name="connsiteX5" fmla="*/ 6882063 w 6882063"/>
              <a:gd name="connsiteY5" fmla="*/ 2098308 h 2098308"/>
              <a:gd name="connsiteX0" fmla="*/ 0 w 6882063"/>
              <a:gd name="connsiteY0" fmla="*/ 683394 h 2002055"/>
              <a:gd name="connsiteX1" fmla="*/ 943276 w 6882063"/>
              <a:gd name="connsiteY1" fmla="*/ 279133 h 2002055"/>
              <a:gd name="connsiteX2" fmla="*/ 4032986 w 6882063"/>
              <a:gd name="connsiteY2" fmla="*/ 0 h 2002055"/>
              <a:gd name="connsiteX3" fmla="*/ 5014762 w 6882063"/>
              <a:gd name="connsiteY3" fmla="*/ 433137 h 2002055"/>
              <a:gd name="connsiteX4" fmla="*/ 6882063 w 6882063"/>
              <a:gd name="connsiteY4" fmla="*/ 2002055 h 200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063" h="2002055">
                <a:moveTo>
                  <a:pt x="0" y="683394"/>
                </a:moveTo>
                <a:lnTo>
                  <a:pt x="943276" y="279133"/>
                </a:lnTo>
                <a:lnTo>
                  <a:pt x="4032986" y="0"/>
                </a:lnTo>
                <a:lnTo>
                  <a:pt x="5014762" y="433137"/>
                </a:lnTo>
                <a:lnTo>
                  <a:pt x="6882063" y="2002055"/>
                </a:lnTo>
              </a:path>
            </a:pathLst>
          </a:cu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B0C6EEF-48CE-43FE-92A2-4F7320CF97A2}"/>
              </a:ext>
            </a:extLst>
          </p:cNvPr>
          <p:cNvSpPr/>
          <p:nvPr/>
        </p:nvSpPr>
        <p:spPr>
          <a:xfrm>
            <a:off x="2722501" y="3236066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3A1946E-E234-476E-8BA6-BF0A9E3F3797}"/>
              </a:ext>
            </a:extLst>
          </p:cNvPr>
          <p:cNvSpPr/>
          <p:nvPr/>
        </p:nvSpPr>
        <p:spPr>
          <a:xfrm>
            <a:off x="6163501" y="427400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29B9D425-8473-4134-A483-C4F97D64F309}"/>
              </a:ext>
            </a:extLst>
          </p:cNvPr>
          <p:cNvSpPr/>
          <p:nvPr/>
        </p:nvSpPr>
        <p:spPr>
          <a:xfrm>
            <a:off x="4104007" y="4962993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2F96925-1FB6-4A33-9EC4-8BED7134027E}"/>
              </a:ext>
            </a:extLst>
          </p:cNvPr>
          <p:cNvSpPr/>
          <p:nvPr/>
        </p:nvSpPr>
        <p:spPr>
          <a:xfrm>
            <a:off x="3207253" y="5731409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6E7FD37E-64C2-47B6-922F-A74AE84593CD}"/>
              </a:ext>
            </a:extLst>
          </p:cNvPr>
          <p:cNvSpPr/>
          <p:nvPr/>
        </p:nvSpPr>
        <p:spPr>
          <a:xfrm>
            <a:off x="4976698" y="569146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0B739CAA-4F98-4A25-A7B0-F43ABE494023}"/>
              </a:ext>
            </a:extLst>
          </p:cNvPr>
          <p:cNvSpPr/>
          <p:nvPr/>
        </p:nvSpPr>
        <p:spPr>
          <a:xfrm>
            <a:off x="3696538" y="644207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29F0EB2-0A56-4D98-A00D-496A8AE0A625}"/>
              </a:ext>
            </a:extLst>
          </p:cNvPr>
          <p:cNvSpPr/>
          <p:nvPr/>
        </p:nvSpPr>
        <p:spPr>
          <a:xfrm>
            <a:off x="2732407" y="644207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D695E3B-3A89-4B2E-8976-5344C9801163}"/>
              </a:ext>
            </a:extLst>
          </p:cNvPr>
          <p:cNvSpPr/>
          <p:nvPr/>
        </p:nvSpPr>
        <p:spPr>
          <a:xfrm>
            <a:off x="5544588" y="644207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682D88EB-55F8-422E-905F-5D61AE356FB9}"/>
              </a:ext>
            </a:extLst>
          </p:cNvPr>
          <p:cNvSpPr/>
          <p:nvPr/>
        </p:nvSpPr>
        <p:spPr>
          <a:xfrm>
            <a:off x="4580457" y="644207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494308F4-B100-4CBF-BA5E-E9FF15E73372}"/>
              </a:ext>
            </a:extLst>
          </p:cNvPr>
          <p:cNvSpPr/>
          <p:nvPr/>
        </p:nvSpPr>
        <p:spPr>
          <a:xfrm>
            <a:off x="8117743" y="4962993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D06AE0E7-74EA-4178-961C-B2BC3D4508DC}"/>
              </a:ext>
            </a:extLst>
          </p:cNvPr>
          <p:cNvSpPr/>
          <p:nvPr/>
        </p:nvSpPr>
        <p:spPr>
          <a:xfrm>
            <a:off x="7220989" y="5731409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8E7D4AE8-097F-48EF-9893-8E8F3E8BAE37}"/>
              </a:ext>
            </a:extLst>
          </p:cNvPr>
          <p:cNvSpPr/>
          <p:nvPr/>
        </p:nvSpPr>
        <p:spPr>
          <a:xfrm>
            <a:off x="8990434" y="569146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9639AD70-B0DB-4354-BFB5-648202161CE0}"/>
              </a:ext>
            </a:extLst>
          </p:cNvPr>
          <p:cNvSpPr/>
          <p:nvPr/>
        </p:nvSpPr>
        <p:spPr>
          <a:xfrm>
            <a:off x="7710274" y="644207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660F9E64-4DC4-4AAF-800C-AFAFF4045BC3}"/>
              </a:ext>
            </a:extLst>
          </p:cNvPr>
          <p:cNvSpPr/>
          <p:nvPr/>
        </p:nvSpPr>
        <p:spPr>
          <a:xfrm>
            <a:off x="6746143" y="644207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F86C521A-97D5-434A-AF9C-6291BDEE8B21}"/>
              </a:ext>
            </a:extLst>
          </p:cNvPr>
          <p:cNvSpPr/>
          <p:nvPr/>
        </p:nvSpPr>
        <p:spPr>
          <a:xfrm>
            <a:off x="9558324" y="644207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DE5AAF6B-559D-463F-A8F4-E73BEFAC7CD8}"/>
              </a:ext>
            </a:extLst>
          </p:cNvPr>
          <p:cNvSpPr/>
          <p:nvPr/>
        </p:nvSpPr>
        <p:spPr>
          <a:xfrm>
            <a:off x="8594193" y="644207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A965DD1F-6BD6-4028-9BCF-F3837E7A1CE3}"/>
              </a:ext>
            </a:extLst>
          </p:cNvPr>
          <p:cNvSpPr/>
          <p:nvPr/>
        </p:nvSpPr>
        <p:spPr>
          <a:xfrm>
            <a:off x="4167739" y="4995512"/>
            <a:ext cx="1424539" cy="1472665"/>
          </a:xfrm>
          <a:custGeom>
            <a:avLst/>
            <a:gdLst>
              <a:gd name="connsiteX0" fmla="*/ 1424539 w 1424539"/>
              <a:gd name="connsiteY0" fmla="*/ 1472665 h 1472665"/>
              <a:gd name="connsiteX1" fmla="*/ 856648 w 1424539"/>
              <a:gd name="connsiteY1" fmla="*/ 750770 h 1472665"/>
              <a:gd name="connsiteX2" fmla="*/ 0 w 1424539"/>
              <a:gd name="connsiteY2" fmla="*/ 0 h 1472665"/>
              <a:gd name="connsiteX3" fmla="*/ 0 w 1424539"/>
              <a:gd name="connsiteY3" fmla="*/ 0 h 147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4539" h="1472665">
                <a:moveTo>
                  <a:pt x="1424539" y="1472665"/>
                </a:moveTo>
                <a:lnTo>
                  <a:pt x="856648" y="75077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72F8997D-FFAC-4EC7-BB63-FD587C9FB1F3}"/>
              </a:ext>
            </a:extLst>
          </p:cNvPr>
          <p:cNvSpPr/>
          <p:nvPr/>
        </p:nvSpPr>
        <p:spPr>
          <a:xfrm>
            <a:off x="4620126" y="5765533"/>
            <a:ext cx="394636" cy="731520"/>
          </a:xfrm>
          <a:custGeom>
            <a:avLst/>
            <a:gdLst>
              <a:gd name="connsiteX0" fmla="*/ 394636 w 394636"/>
              <a:gd name="connsiteY0" fmla="*/ 0 h 731520"/>
              <a:gd name="connsiteX1" fmla="*/ 0 w 394636"/>
              <a:gd name="connsiteY1" fmla="*/ 731520 h 731520"/>
              <a:gd name="connsiteX2" fmla="*/ 0 w 394636"/>
              <a:gd name="connsiteY2" fmla="*/ 731520 h 731520"/>
              <a:gd name="connsiteX3" fmla="*/ 0 w 394636"/>
              <a:gd name="connsiteY3" fmla="*/ 73152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4636" h="731520">
                <a:moveTo>
                  <a:pt x="394636" y="0"/>
                </a:moveTo>
                <a:lnTo>
                  <a:pt x="0" y="731520"/>
                </a:lnTo>
                <a:lnTo>
                  <a:pt x="0" y="731520"/>
                </a:lnTo>
                <a:lnTo>
                  <a:pt x="0" y="73152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8AAB9B6E-DC1B-4E21-8EF0-9FD0B34C34A5}"/>
              </a:ext>
            </a:extLst>
          </p:cNvPr>
          <p:cNvSpPr/>
          <p:nvPr/>
        </p:nvSpPr>
        <p:spPr>
          <a:xfrm>
            <a:off x="3253339" y="5775158"/>
            <a:ext cx="500514" cy="731520"/>
          </a:xfrm>
          <a:custGeom>
            <a:avLst/>
            <a:gdLst>
              <a:gd name="connsiteX0" fmla="*/ 0 w 500514"/>
              <a:gd name="connsiteY0" fmla="*/ 0 h 731520"/>
              <a:gd name="connsiteX1" fmla="*/ 500514 w 500514"/>
              <a:gd name="connsiteY1" fmla="*/ 73152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0514" h="731520">
                <a:moveTo>
                  <a:pt x="0" y="0"/>
                </a:moveTo>
                <a:lnTo>
                  <a:pt x="500514" y="73152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9493785A-6D01-4884-BC57-B55974B9DC67}"/>
              </a:ext>
            </a:extLst>
          </p:cNvPr>
          <p:cNvSpPr/>
          <p:nvPr/>
        </p:nvSpPr>
        <p:spPr>
          <a:xfrm>
            <a:off x="6805061" y="5005137"/>
            <a:ext cx="1357162" cy="1491916"/>
          </a:xfrm>
          <a:custGeom>
            <a:avLst/>
            <a:gdLst>
              <a:gd name="connsiteX0" fmla="*/ 0 w 1357162"/>
              <a:gd name="connsiteY0" fmla="*/ 1491916 h 1491916"/>
              <a:gd name="connsiteX1" fmla="*/ 481263 w 1357162"/>
              <a:gd name="connsiteY1" fmla="*/ 770021 h 1491916"/>
              <a:gd name="connsiteX2" fmla="*/ 1357162 w 1357162"/>
              <a:gd name="connsiteY2" fmla="*/ 0 h 149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7162" h="1491916">
                <a:moveTo>
                  <a:pt x="0" y="1491916"/>
                </a:moveTo>
                <a:lnTo>
                  <a:pt x="481263" y="770021"/>
                </a:lnTo>
                <a:lnTo>
                  <a:pt x="135716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5EC6C079-199C-4F13-A72B-9C5A374B467F}"/>
              </a:ext>
            </a:extLst>
          </p:cNvPr>
          <p:cNvSpPr/>
          <p:nvPr/>
        </p:nvSpPr>
        <p:spPr>
          <a:xfrm>
            <a:off x="7286324" y="5794408"/>
            <a:ext cx="462013" cy="712270"/>
          </a:xfrm>
          <a:custGeom>
            <a:avLst/>
            <a:gdLst>
              <a:gd name="connsiteX0" fmla="*/ 0 w 462013"/>
              <a:gd name="connsiteY0" fmla="*/ 0 h 712270"/>
              <a:gd name="connsiteX1" fmla="*/ 462013 w 462013"/>
              <a:gd name="connsiteY1" fmla="*/ 712270 h 71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2013" h="712270">
                <a:moveTo>
                  <a:pt x="0" y="0"/>
                </a:moveTo>
                <a:lnTo>
                  <a:pt x="462013" y="71227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1C33DE08-345F-48FC-87B5-C5537C6A4D20}"/>
              </a:ext>
            </a:extLst>
          </p:cNvPr>
          <p:cNvSpPr/>
          <p:nvPr/>
        </p:nvSpPr>
        <p:spPr>
          <a:xfrm>
            <a:off x="8624236" y="5736657"/>
            <a:ext cx="404261" cy="731520"/>
          </a:xfrm>
          <a:custGeom>
            <a:avLst/>
            <a:gdLst>
              <a:gd name="connsiteX0" fmla="*/ 0 w 404261"/>
              <a:gd name="connsiteY0" fmla="*/ 731520 h 731520"/>
              <a:gd name="connsiteX1" fmla="*/ 404261 w 404261"/>
              <a:gd name="connsiteY1" fmla="*/ 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4261" h="731520">
                <a:moveTo>
                  <a:pt x="0" y="731520"/>
                </a:moveTo>
                <a:lnTo>
                  <a:pt x="404261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C97D6411-6385-40AC-A148-8539BB6F9389}"/>
              </a:ext>
            </a:extLst>
          </p:cNvPr>
          <p:cNvSpPr/>
          <p:nvPr/>
        </p:nvSpPr>
        <p:spPr>
          <a:xfrm>
            <a:off x="3656588" y="284579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F921148-8826-4BE2-84EA-94923E6A6463}"/>
              </a:ext>
            </a:extLst>
          </p:cNvPr>
          <p:cNvSpPr/>
          <p:nvPr/>
        </p:nvSpPr>
        <p:spPr>
          <a:xfrm>
            <a:off x="6746142" y="253908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C5C201EE-578D-4DDF-9C5D-ADDF9D891861}"/>
              </a:ext>
            </a:extLst>
          </p:cNvPr>
          <p:cNvSpPr/>
          <p:nvPr/>
        </p:nvSpPr>
        <p:spPr>
          <a:xfrm>
            <a:off x="7708387" y="299007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1911A968-E83A-406D-A089-3A66D98D7B50}"/>
              </a:ext>
            </a:extLst>
          </p:cNvPr>
          <p:cNvSpPr/>
          <p:nvPr/>
        </p:nvSpPr>
        <p:spPr>
          <a:xfrm>
            <a:off x="9577356" y="453535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3BF53E6F-87BF-47C6-8D17-36B9023589F4}"/>
              </a:ext>
            </a:extLst>
          </p:cNvPr>
          <p:cNvCxnSpPr>
            <a:cxnSpLocks/>
          </p:cNvCxnSpPr>
          <p:nvPr/>
        </p:nvCxnSpPr>
        <p:spPr>
          <a:xfrm>
            <a:off x="3253339" y="3065734"/>
            <a:ext cx="0" cy="257632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0B396949-055C-4D69-B00F-7F6D14F357CF}"/>
              </a:ext>
            </a:extLst>
          </p:cNvPr>
          <p:cNvCxnSpPr>
            <a:cxnSpLocks/>
          </p:cNvCxnSpPr>
          <p:nvPr/>
        </p:nvCxnSpPr>
        <p:spPr>
          <a:xfrm>
            <a:off x="5410808" y="2784239"/>
            <a:ext cx="798530" cy="147026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9721CA26-4B67-45E4-B869-2F1D003BA474}"/>
              </a:ext>
            </a:extLst>
          </p:cNvPr>
          <p:cNvCxnSpPr>
            <a:cxnSpLocks/>
          </p:cNvCxnSpPr>
          <p:nvPr/>
        </p:nvCxnSpPr>
        <p:spPr>
          <a:xfrm>
            <a:off x="7259558" y="2838564"/>
            <a:ext cx="17359" cy="280349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85F4D947-512B-4466-AE77-D1BDEB74EADE}"/>
              </a:ext>
            </a:extLst>
          </p:cNvPr>
          <p:cNvCxnSpPr>
            <a:cxnSpLocks/>
          </p:cNvCxnSpPr>
          <p:nvPr/>
        </p:nvCxnSpPr>
        <p:spPr>
          <a:xfrm flipH="1">
            <a:off x="8197642" y="3761496"/>
            <a:ext cx="409234" cy="111851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57036786-E9ED-41C7-B1F9-49649EF6363E}"/>
              </a:ext>
            </a:extLst>
          </p:cNvPr>
          <p:cNvSpPr/>
          <p:nvPr/>
        </p:nvSpPr>
        <p:spPr>
          <a:xfrm>
            <a:off x="3116697" y="5652466"/>
            <a:ext cx="283883" cy="283883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490DF3B3-6403-40E3-B5AA-AFB65C9FF89E}"/>
              </a:ext>
            </a:extLst>
          </p:cNvPr>
          <p:cNvSpPr/>
          <p:nvPr/>
        </p:nvSpPr>
        <p:spPr>
          <a:xfrm>
            <a:off x="6061508" y="4160743"/>
            <a:ext cx="283883" cy="283883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85E44A13-C115-444C-B3F0-BD4EF5213C8C}"/>
              </a:ext>
            </a:extLst>
          </p:cNvPr>
          <p:cNvSpPr/>
          <p:nvPr/>
        </p:nvSpPr>
        <p:spPr>
          <a:xfrm>
            <a:off x="7117616" y="5652465"/>
            <a:ext cx="283883" cy="283883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0DAC6D6B-8A04-463D-98C9-FC717465ACB7}"/>
              </a:ext>
            </a:extLst>
          </p:cNvPr>
          <p:cNvSpPr/>
          <p:nvPr/>
        </p:nvSpPr>
        <p:spPr>
          <a:xfrm>
            <a:off x="8015750" y="4889633"/>
            <a:ext cx="283883" cy="283883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FB819B4-CACA-41DD-A949-AB25E7EAC03C}"/>
              </a:ext>
            </a:extLst>
          </p:cNvPr>
          <p:cNvSpPr/>
          <p:nvPr/>
        </p:nvSpPr>
        <p:spPr>
          <a:xfrm>
            <a:off x="3253339" y="4312118"/>
            <a:ext cx="2964581" cy="1463040"/>
          </a:xfrm>
          <a:custGeom>
            <a:avLst/>
            <a:gdLst>
              <a:gd name="connsiteX0" fmla="*/ 0 w 2964581"/>
              <a:gd name="connsiteY0" fmla="*/ 1463040 h 1463040"/>
              <a:gd name="connsiteX1" fmla="*/ 2964581 w 2964581"/>
              <a:gd name="connsiteY1" fmla="*/ 0 h 1463040"/>
              <a:gd name="connsiteX2" fmla="*/ 2964581 w 2964581"/>
              <a:gd name="connsiteY2" fmla="*/ 0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4581" h="1463040">
                <a:moveTo>
                  <a:pt x="0" y="1463040"/>
                </a:moveTo>
                <a:lnTo>
                  <a:pt x="2964581" y="0"/>
                </a:lnTo>
                <a:lnTo>
                  <a:pt x="2964581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59AE052-B2AE-4C3C-8526-6143446EA930}"/>
              </a:ext>
            </a:extLst>
          </p:cNvPr>
          <p:cNvSpPr/>
          <p:nvPr/>
        </p:nvSpPr>
        <p:spPr>
          <a:xfrm>
            <a:off x="6198669" y="4321743"/>
            <a:ext cx="1973179" cy="1482291"/>
          </a:xfrm>
          <a:custGeom>
            <a:avLst/>
            <a:gdLst>
              <a:gd name="connsiteX0" fmla="*/ 0 w 1973179"/>
              <a:gd name="connsiteY0" fmla="*/ 0 h 1482291"/>
              <a:gd name="connsiteX1" fmla="*/ 1973179 w 1973179"/>
              <a:gd name="connsiteY1" fmla="*/ 693019 h 1482291"/>
              <a:gd name="connsiteX2" fmla="*/ 1058779 w 1973179"/>
              <a:gd name="connsiteY2" fmla="*/ 1482291 h 148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3179" h="1482291">
                <a:moveTo>
                  <a:pt x="0" y="0"/>
                </a:moveTo>
                <a:lnTo>
                  <a:pt x="1973179" y="693019"/>
                </a:lnTo>
                <a:lnTo>
                  <a:pt x="1058779" y="148229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7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41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18DC4-977D-4E86-A434-BBD93209E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lemmas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89E5-E0A6-4AA0-A3F0-7DBBBAFAC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T(</a:t>
            </a:r>
            <a:r>
              <a:rPr lang="el-GR" dirty="0">
                <a:solidFill>
                  <a:srgbClr val="C00000"/>
                </a:solidFill>
              </a:rPr>
              <a:t>π</a:t>
            </a:r>
            <a:r>
              <a:rPr lang="en-US" dirty="0">
                <a:solidFill>
                  <a:srgbClr val="C00000"/>
                </a:solidFill>
              </a:rPr>
              <a:t>’)</a:t>
            </a:r>
            <a:r>
              <a:rPr lang="en-US" dirty="0"/>
              <a:t>: the CIT of any </a:t>
            </a:r>
            <a:r>
              <a:rPr lang="en-US" dirty="0" err="1"/>
              <a:t>subpath</a:t>
            </a:r>
            <a:r>
              <a:rPr lang="en-US" dirty="0"/>
              <a:t> </a:t>
            </a:r>
            <a:r>
              <a:rPr lang="el-GR" dirty="0"/>
              <a:t>π</a:t>
            </a:r>
            <a:r>
              <a:rPr lang="en-US" dirty="0"/>
              <a:t>’ of </a:t>
            </a:r>
            <a:r>
              <a:rPr lang="el-GR" dirty="0"/>
              <a:t>π</a:t>
            </a:r>
            <a:endParaRPr lang="en-US" dirty="0"/>
          </a:p>
          <a:p>
            <a:endParaRPr lang="en-US" dirty="0"/>
          </a:p>
          <a:p>
            <a:r>
              <a:rPr lang="en-US" dirty="0"/>
              <a:t>Lemma 1 (GHS 90’): With O(n) time preprocessing, T(</a:t>
            </a:r>
            <a:r>
              <a:rPr lang="el-GR" dirty="0"/>
              <a:t>π</a:t>
            </a:r>
            <a:r>
              <a:rPr lang="en-US" dirty="0"/>
              <a:t>’) for any </a:t>
            </a:r>
            <a:r>
              <a:rPr lang="en-US" dirty="0" err="1"/>
              <a:t>subpath</a:t>
            </a:r>
            <a:r>
              <a:rPr lang="en-US" dirty="0"/>
              <a:t> </a:t>
            </a:r>
            <a:r>
              <a:rPr lang="el-GR" dirty="0"/>
              <a:t>π</a:t>
            </a:r>
            <a:r>
              <a:rPr lang="en-US" dirty="0"/>
              <a:t>’ of </a:t>
            </a:r>
            <a:r>
              <a:rPr lang="el-GR" dirty="0"/>
              <a:t>π</a:t>
            </a:r>
            <a:r>
              <a:rPr lang="en-US" dirty="0"/>
              <a:t> can be computed in O(|</a:t>
            </a:r>
            <a:r>
              <a:rPr lang="el-GR" dirty="0"/>
              <a:t>π</a:t>
            </a:r>
            <a:r>
              <a:rPr lang="en-US" dirty="0"/>
              <a:t>’|) time.</a:t>
            </a:r>
          </a:p>
          <a:p>
            <a:endParaRPr lang="en-US" dirty="0"/>
          </a:p>
          <a:p>
            <a:r>
              <a:rPr lang="en-US" dirty="0"/>
              <a:t>Lemma 2 (GHS 90’): Given T(</a:t>
            </a:r>
            <a:r>
              <a:rPr lang="el-GR" dirty="0"/>
              <a:t>π</a:t>
            </a:r>
            <a:r>
              <a:rPr lang="en-US" baseline="-25000" dirty="0"/>
              <a:t>1</a:t>
            </a:r>
            <a:r>
              <a:rPr lang="en-US" dirty="0"/>
              <a:t>) and T(</a:t>
            </a:r>
            <a:r>
              <a:rPr lang="el-GR" dirty="0"/>
              <a:t>π</a:t>
            </a:r>
            <a:r>
              <a:rPr lang="en-US" baseline="-25000" dirty="0"/>
              <a:t>2</a:t>
            </a:r>
            <a:r>
              <a:rPr lang="en-US" dirty="0"/>
              <a:t>) for two </a:t>
            </a:r>
            <a:r>
              <a:rPr lang="en-US" dirty="0">
                <a:solidFill>
                  <a:schemeClr val="tx2"/>
                </a:solidFill>
              </a:rPr>
              <a:t>consecutive </a:t>
            </a:r>
            <a:r>
              <a:rPr lang="en-US" dirty="0" err="1">
                <a:solidFill>
                  <a:schemeClr val="tx2"/>
                </a:solidFill>
              </a:rPr>
              <a:t>subpaths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l-GR" dirty="0"/>
              <a:t>π</a:t>
            </a:r>
            <a:r>
              <a:rPr lang="en-US" baseline="-25000" dirty="0"/>
              <a:t>1</a:t>
            </a:r>
            <a:r>
              <a:rPr lang="el-GR" dirty="0"/>
              <a:t> </a:t>
            </a:r>
            <a:r>
              <a:rPr lang="en-US" dirty="0"/>
              <a:t>and </a:t>
            </a:r>
            <a:r>
              <a:rPr lang="el-GR" dirty="0"/>
              <a:t>π</a:t>
            </a:r>
            <a:r>
              <a:rPr lang="en-US" baseline="-25000" dirty="0"/>
              <a:t>2</a:t>
            </a:r>
            <a:r>
              <a:rPr lang="en-US" dirty="0"/>
              <a:t>, T(</a:t>
            </a:r>
            <a:r>
              <a:rPr lang="el-GR" dirty="0"/>
              <a:t>π</a:t>
            </a:r>
            <a:r>
              <a:rPr lang="en-US" baseline="-25000" dirty="0"/>
              <a:t>1</a:t>
            </a:r>
            <a:r>
              <a:rPr lang="en-US" dirty="0"/>
              <a:t>◦ </a:t>
            </a:r>
            <a:r>
              <a:rPr lang="el-GR" dirty="0"/>
              <a:t>π</a:t>
            </a:r>
            <a:r>
              <a:rPr lang="en-US" baseline="-25000" dirty="0"/>
              <a:t>2</a:t>
            </a:r>
            <a:r>
              <a:rPr lang="en-US" dirty="0"/>
              <a:t>) can be computed in O(log n) time and O(log n) additional space by </a:t>
            </a:r>
            <a:r>
              <a:rPr lang="en-US" dirty="0">
                <a:solidFill>
                  <a:srgbClr val="FF0000"/>
                </a:solidFill>
              </a:rPr>
              <a:t>merging</a:t>
            </a:r>
            <a:r>
              <a:rPr lang="en-US" dirty="0"/>
              <a:t> T(</a:t>
            </a:r>
            <a:r>
              <a:rPr lang="el-GR" dirty="0"/>
              <a:t>π</a:t>
            </a:r>
            <a:r>
              <a:rPr lang="en-US" baseline="-25000" dirty="0"/>
              <a:t>1</a:t>
            </a:r>
            <a:r>
              <a:rPr lang="en-US" dirty="0"/>
              <a:t>) and T(</a:t>
            </a:r>
            <a:r>
              <a:rPr lang="el-GR" dirty="0"/>
              <a:t>π</a:t>
            </a:r>
            <a:r>
              <a:rPr lang="en-US" baseline="-25000" dirty="0"/>
              <a:t>2</a:t>
            </a:r>
            <a:r>
              <a:rPr lang="en-US" dirty="0"/>
              <a:t>), </a:t>
            </a:r>
            <a:r>
              <a:rPr lang="en-US" dirty="0">
                <a:solidFill>
                  <a:srgbClr val="FF0000"/>
                </a:solidFill>
              </a:rPr>
              <a:t>without altering T(</a:t>
            </a:r>
            <a:r>
              <a:rPr lang="el-GR" dirty="0">
                <a:solidFill>
                  <a:srgbClr val="FF0000"/>
                </a:solidFill>
              </a:rPr>
              <a:t>π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 or T(</a:t>
            </a:r>
            <a:r>
              <a:rPr lang="el-GR" dirty="0">
                <a:solidFill>
                  <a:srgbClr val="FF0000"/>
                </a:solidFill>
              </a:rPr>
              <a:t>π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7FA0F-C73D-459E-BF89-64F3CA408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846" y="-283627"/>
            <a:ext cx="10972800" cy="1143000"/>
          </a:xfrm>
        </p:spPr>
        <p:txBody>
          <a:bodyPr/>
          <a:lstStyle/>
          <a:p>
            <a:r>
              <a:rPr lang="en-US" dirty="0"/>
              <a:t>Preprocessing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7F867-3233-4D9C-A524-A37FFE59C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2" y="635266"/>
            <a:ext cx="12114998" cy="49148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Build a decomposition tree </a:t>
            </a:r>
            <a:r>
              <a:rPr lang="en-US" dirty="0">
                <a:solidFill>
                  <a:srgbClr val="FF0000"/>
                </a:solidFill>
              </a:rPr>
              <a:t>DT(</a:t>
            </a:r>
            <a:r>
              <a:rPr lang="el-GR" dirty="0">
                <a:solidFill>
                  <a:srgbClr val="FF0000"/>
                </a:solidFill>
              </a:rPr>
              <a:t>π</a:t>
            </a:r>
            <a:r>
              <a:rPr lang="en-US" dirty="0">
                <a:solidFill>
                  <a:srgbClr val="FF0000"/>
                </a:solidFill>
              </a:rPr>
              <a:t>) </a:t>
            </a:r>
          </a:p>
          <a:p>
            <a:r>
              <a:rPr lang="en-US" dirty="0"/>
              <a:t>A complete binary tree whose leaves correspond to the vertices of </a:t>
            </a:r>
            <a:r>
              <a:rPr lang="el-GR" dirty="0"/>
              <a:t>π</a:t>
            </a:r>
            <a:r>
              <a:rPr lang="en-US" dirty="0"/>
              <a:t> following their order in </a:t>
            </a:r>
            <a:r>
              <a:rPr lang="el-GR" dirty="0"/>
              <a:t>π</a:t>
            </a:r>
            <a:r>
              <a:rPr lang="en-US" dirty="0"/>
              <a:t> </a:t>
            </a:r>
          </a:p>
          <a:p>
            <a:r>
              <a:rPr lang="en-US" dirty="0"/>
              <a:t>Remove those nodes whose subtrees have less than log</a:t>
            </a:r>
            <a:r>
              <a:rPr lang="en-US" baseline="30000" dirty="0"/>
              <a:t>2</a:t>
            </a:r>
            <a:r>
              <a:rPr lang="en-US" dirty="0"/>
              <a:t> n leaves</a:t>
            </a:r>
          </a:p>
          <a:p>
            <a:r>
              <a:rPr lang="en-US" dirty="0"/>
              <a:t>Each leaf in the new tree DT(</a:t>
            </a:r>
            <a:r>
              <a:rPr lang="el-GR" dirty="0"/>
              <a:t>π</a:t>
            </a:r>
            <a:r>
              <a:rPr lang="en-US" dirty="0"/>
              <a:t>) corresponds to a </a:t>
            </a:r>
            <a:r>
              <a:rPr lang="en-US" dirty="0">
                <a:solidFill>
                  <a:srgbClr val="FF0000"/>
                </a:solidFill>
              </a:rPr>
              <a:t>canonical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subpath</a:t>
            </a:r>
            <a:r>
              <a:rPr lang="en-US" dirty="0">
                <a:solidFill>
                  <a:srgbClr val="FF0000"/>
                </a:solidFill>
              </a:rPr>
              <a:t> of log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n vertices</a:t>
            </a:r>
          </a:p>
          <a:p>
            <a:r>
              <a:rPr lang="en-US" dirty="0"/>
              <a:t>Each internal node v corresponds to a </a:t>
            </a:r>
            <a:r>
              <a:rPr lang="en-US" dirty="0">
                <a:solidFill>
                  <a:srgbClr val="FF0000"/>
                </a:solidFill>
              </a:rPr>
              <a:t>canonical </a:t>
            </a:r>
            <a:r>
              <a:rPr lang="en-US" dirty="0" err="1">
                <a:solidFill>
                  <a:srgbClr val="FF0000"/>
                </a:solidFill>
              </a:rPr>
              <a:t>subpath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DT(</a:t>
            </a:r>
            <a:r>
              <a:rPr lang="el-GR" dirty="0"/>
              <a:t>π</a:t>
            </a:r>
            <a:r>
              <a:rPr lang="en-US" dirty="0"/>
              <a:t>) has O(n / log</a:t>
            </a:r>
            <a:r>
              <a:rPr lang="en-US" baseline="30000" dirty="0"/>
              <a:t>2</a:t>
            </a:r>
            <a:r>
              <a:rPr lang="en-US" dirty="0"/>
              <a:t> n) nodes</a:t>
            </a:r>
          </a:p>
          <a:p>
            <a:r>
              <a:rPr lang="en-US" dirty="0"/>
              <a:t>Build a CIT for the canonical </a:t>
            </a:r>
            <a:r>
              <a:rPr lang="en-US" dirty="0" err="1"/>
              <a:t>subpath</a:t>
            </a:r>
            <a:r>
              <a:rPr lang="en-US" dirty="0"/>
              <a:t> of each leaf by Lemma 1</a:t>
            </a:r>
          </a:p>
          <a:p>
            <a:pPr lvl="1"/>
            <a:r>
              <a:rPr lang="en-US" dirty="0"/>
              <a:t>O(log</a:t>
            </a:r>
            <a:r>
              <a:rPr lang="en-US" baseline="30000" dirty="0"/>
              <a:t>2</a:t>
            </a:r>
            <a:r>
              <a:rPr lang="en-US" dirty="0"/>
              <a:t> n) time for each leaf</a:t>
            </a:r>
          </a:p>
          <a:p>
            <a:pPr lvl="1"/>
            <a:r>
              <a:rPr lang="en-US" dirty="0"/>
              <a:t>O(n) time for all leaves</a:t>
            </a:r>
          </a:p>
          <a:p>
            <a:r>
              <a:rPr lang="en-US" dirty="0"/>
              <a:t>In a bottom-up manner, build a CIT for the canonical </a:t>
            </a:r>
            <a:r>
              <a:rPr lang="en-US" dirty="0" err="1"/>
              <a:t>subpath</a:t>
            </a:r>
            <a:r>
              <a:rPr lang="en-US" dirty="0"/>
              <a:t> of each internal node, by merging the CITs at their children, by Lemma 2</a:t>
            </a:r>
          </a:p>
          <a:p>
            <a:pPr lvl="1"/>
            <a:r>
              <a:rPr lang="en-US" dirty="0"/>
              <a:t>O(log n) time for each node</a:t>
            </a:r>
          </a:p>
          <a:p>
            <a:pPr lvl="1"/>
            <a:r>
              <a:rPr lang="en-US" dirty="0"/>
              <a:t>O(n) time for all O(n / log</a:t>
            </a:r>
            <a:r>
              <a:rPr lang="en-US" baseline="30000" dirty="0"/>
              <a:t>2</a:t>
            </a:r>
            <a:r>
              <a:rPr lang="en-US" dirty="0"/>
              <a:t> n) nodes</a:t>
            </a:r>
          </a:p>
          <a:p>
            <a:r>
              <a:rPr lang="en-US" dirty="0"/>
              <a:t>Total preprocessing time/space: O(n)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5151250F-7BA4-479A-8E02-6543E1FB080C}"/>
              </a:ext>
            </a:extLst>
          </p:cNvPr>
          <p:cNvSpPr/>
          <p:nvPr/>
        </p:nvSpPr>
        <p:spPr>
          <a:xfrm>
            <a:off x="4783756" y="4112027"/>
            <a:ext cx="6833936" cy="2165685"/>
          </a:xfrm>
          <a:custGeom>
            <a:avLst/>
            <a:gdLst>
              <a:gd name="connsiteX0" fmla="*/ 0 w 6833936"/>
              <a:gd name="connsiteY0" fmla="*/ 2165685 h 2165685"/>
              <a:gd name="connsiteX1" fmla="*/ 471637 w 6833936"/>
              <a:gd name="connsiteY1" fmla="*/ 1463040 h 2165685"/>
              <a:gd name="connsiteX2" fmla="*/ 1386037 w 6833936"/>
              <a:gd name="connsiteY2" fmla="*/ 673769 h 2165685"/>
              <a:gd name="connsiteX3" fmla="*/ 3426593 w 6833936"/>
              <a:gd name="connsiteY3" fmla="*/ 0 h 2165685"/>
              <a:gd name="connsiteX4" fmla="*/ 5419023 w 6833936"/>
              <a:gd name="connsiteY4" fmla="*/ 683394 h 2165685"/>
              <a:gd name="connsiteX5" fmla="*/ 6285296 w 6833936"/>
              <a:gd name="connsiteY5" fmla="*/ 1424539 h 2165685"/>
              <a:gd name="connsiteX6" fmla="*/ 6833936 w 6833936"/>
              <a:gd name="connsiteY6" fmla="*/ 2156059 h 2165685"/>
              <a:gd name="connsiteX7" fmla="*/ 6833936 w 6833936"/>
              <a:gd name="connsiteY7" fmla="*/ 2156059 h 216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33936" h="2165685">
                <a:moveTo>
                  <a:pt x="0" y="2165685"/>
                </a:moveTo>
                <a:lnTo>
                  <a:pt x="471637" y="1463040"/>
                </a:lnTo>
                <a:lnTo>
                  <a:pt x="1386037" y="673769"/>
                </a:lnTo>
                <a:lnTo>
                  <a:pt x="3426593" y="0"/>
                </a:lnTo>
                <a:lnTo>
                  <a:pt x="5419023" y="683394"/>
                </a:lnTo>
                <a:lnTo>
                  <a:pt x="6285296" y="1424539"/>
                </a:lnTo>
                <a:lnTo>
                  <a:pt x="6833936" y="2156059"/>
                </a:lnTo>
                <a:lnTo>
                  <a:pt x="6833936" y="215605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A981661-3360-4674-8143-EED6542F8E65}"/>
              </a:ext>
            </a:extLst>
          </p:cNvPr>
          <p:cNvSpPr/>
          <p:nvPr/>
        </p:nvSpPr>
        <p:spPr>
          <a:xfrm>
            <a:off x="8184806" y="4054659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1DC2258-C6F1-417B-B006-59EFD21189F6}"/>
              </a:ext>
            </a:extLst>
          </p:cNvPr>
          <p:cNvSpPr/>
          <p:nvPr/>
        </p:nvSpPr>
        <p:spPr>
          <a:xfrm>
            <a:off x="6125312" y="474365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9757E5E-97D6-4FD8-BF8A-38D08029E118}"/>
              </a:ext>
            </a:extLst>
          </p:cNvPr>
          <p:cNvSpPr/>
          <p:nvPr/>
        </p:nvSpPr>
        <p:spPr>
          <a:xfrm>
            <a:off x="5228558" y="5512068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D83EDCA-F5EC-4F35-A14A-3A2515E6496A}"/>
              </a:ext>
            </a:extLst>
          </p:cNvPr>
          <p:cNvSpPr/>
          <p:nvPr/>
        </p:nvSpPr>
        <p:spPr>
          <a:xfrm>
            <a:off x="6998003" y="5472119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61D0D9E-D681-4E17-8535-A1D8A6901EEF}"/>
              </a:ext>
            </a:extLst>
          </p:cNvPr>
          <p:cNvSpPr/>
          <p:nvPr/>
        </p:nvSpPr>
        <p:spPr>
          <a:xfrm>
            <a:off x="5717843" y="6222733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C0E19A-6E7C-47DB-9ED8-E9836D702223}"/>
              </a:ext>
            </a:extLst>
          </p:cNvPr>
          <p:cNvSpPr/>
          <p:nvPr/>
        </p:nvSpPr>
        <p:spPr>
          <a:xfrm>
            <a:off x="4753712" y="6222733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D1DA231-1AE2-4D55-B4CF-12F8026A1FAB}"/>
              </a:ext>
            </a:extLst>
          </p:cNvPr>
          <p:cNvSpPr/>
          <p:nvPr/>
        </p:nvSpPr>
        <p:spPr>
          <a:xfrm>
            <a:off x="7565893" y="6222733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3CB18F5-7547-4FEC-8520-B43E120707E8}"/>
              </a:ext>
            </a:extLst>
          </p:cNvPr>
          <p:cNvSpPr/>
          <p:nvPr/>
        </p:nvSpPr>
        <p:spPr>
          <a:xfrm>
            <a:off x="6601762" y="6222733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F2D2572-D384-42B5-B14B-31DF086BACED}"/>
              </a:ext>
            </a:extLst>
          </p:cNvPr>
          <p:cNvSpPr/>
          <p:nvPr/>
        </p:nvSpPr>
        <p:spPr>
          <a:xfrm>
            <a:off x="10139048" y="474365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4A45AA6-0129-4718-A8C4-4C0F2F046B51}"/>
              </a:ext>
            </a:extLst>
          </p:cNvPr>
          <p:cNvSpPr/>
          <p:nvPr/>
        </p:nvSpPr>
        <p:spPr>
          <a:xfrm>
            <a:off x="9242294" y="5512068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B367761-8D7E-432D-BEE3-8070369DC216}"/>
              </a:ext>
            </a:extLst>
          </p:cNvPr>
          <p:cNvSpPr/>
          <p:nvPr/>
        </p:nvSpPr>
        <p:spPr>
          <a:xfrm>
            <a:off x="11011739" y="5472119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47D82C3-36DC-4BEC-B5A7-9C828BF6CACA}"/>
              </a:ext>
            </a:extLst>
          </p:cNvPr>
          <p:cNvSpPr/>
          <p:nvPr/>
        </p:nvSpPr>
        <p:spPr>
          <a:xfrm>
            <a:off x="9731579" y="6222733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A1CEBB3-6C29-4B4A-B2C7-166D16F87A6F}"/>
              </a:ext>
            </a:extLst>
          </p:cNvPr>
          <p:cNvSpPr/>
          <p:nvPr/>
        </p:nvSpPr>
        <p:spPr>
          <a:xfrm>
            <a:off x="8767448" y="6222733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F878CB5-B4E6-4A68-9068-E416358D60D5}"/>
              </a:ext>
            </a:extLst>
          </p:cNvPr>
          <p:cNvSpPr/>
          <p:nvPr/>
        </p:nvSpPr>
        <p:spPr>
          <a:xfrm>
            <a:off x="11579629" y="6222733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BA353CA-8963-4401-BC3C-647D8067181F}"/>
              </a:ext>
            </a:extLst>
          </p:cNvPr>
          <p:cNvSpPr/>
          <p:nvPr/>
        </p:nvSpPr>
        <p:spPr>
          <a:xfrm>
            <a:off x="10615498" y="6222733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25CDA3A-4352-48BC-AED0-7F0C7E26160D}"/>
              </a:ext>
            </a:extLst>
          </p:cNvPr>
          <p:cNvSpPr/>
          <p:nvPr/>
        </p:nvSpPr>
        <p:spPr>
          <a:xfrm>
            <a:off x="6189044" y="4776171"/>
            <a:ext cx="1424539" cy="1472665"/>
          </a:xfrm>
          <a:custGeom>
            <a:avLst/>
            <a:gdLst>
              <a:gd name="connsiteX0" fmla="*/ 1424539 w 1424539"/>
              <a:gd name="connsiteY0" fmla="*/ 1472665 h 1472665"/>
              <a:gd name="connsiteX1" fmla="*/ 856648 w 1424539"/>
              <a:gd name="connsiteY1" fmla="*/ 750770 h 1472665"/>
              <a:gd name="connsiteX2" fmla="*/ 0 w 1424539"/>
              <a:gd name="connsiteY2" fmla="*/ 0 h 1472665"/>
              <a:gd name="connsiteX3" fmla="*/ 0 w 1424539"/>
              <a:gd name="connsiteY3" fmla="*/ 0 h 147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4539" h="1472665">
                <a:moveTo>
                  <a:pt x="1424539" y="1472665"/>
                </a:moveTo>
                <a:lnTo>
                  <a:pt x="856648" y="75077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22090EE-965B-401F-85AE-57198961572F}"/>
              </a:ext>
            </a:extLst>
          </p:cNvPr>
          <p:cNvSpPr/>
          <p:nvPr/>
        </p:nvSpPr>
        <p:spPr>
          <a:xfrm>
            <a:off x="6641431" y="5546192"/>
            <a:ext cx="394636" cy="731520"/>
          </a:xfrm>
          <a:custGeom>
            <a:avLst/>
            <a:gdLst>
              <a:gd name="connsiteX0" fmla="*/ 394636 w 394636"/>
              <a:gd name="connsiteY0" fmla="*/ 0 h 731520"/>
              <a:gd name="connsiteX1" fmla="*/ 0 w 394636"/>
              <a:gd name="connsiteY1" fmla="*/ 731520 h 731520"/>
              <a:gd name="connsiteX2" fmla="*/ 0 w 394636"/>
              <a:gd name="connsiteY2" fmla="*/ 731520 h 731520"/>
              <a:gd name="connsiteX3" fmla="*/ 0 w 394636"/>
              <a:gd name="connsiteY3" fmla="*/ 73152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4636" h="731520">
                <a:moveTo>
                  <a:pt x="394636" y="0"/>
                </a:moveTo>
                <a:lnTo>
                  <a:pt x="0" y="731520"/>
                </a:lnTo>
                <a:lnTo>
                  <a:pt x="0" y="731520"/>
                </a:lnTo>
                <a:lnTo>
                  <a:pt x="0" y="73152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902FA95-DE49-4380-839E-807A193483AC}"/>
              </a:ext>
            </a:extLst>
          </p:cNvPr>
          <p:cNvSpPr/>
          <p:nvPr/>
        </p:nvSpPr>
        <p:spPr>
          <a:xfrm>
            <a:off x="5274644" y="5555817"/>
            <a:ext cx="500514" cy="731520"/>
          </a:xfrm>
          <a:custGeom>
            <a:avLst/>
            <a:gdLst>
              <a:gd name="connsiteX0" fmla="*/ 0 w 500514"/>
              <a:gd name="connsiteY0" fmla="*/ 0 h 731520"/>
              <a:gd name="connsiteX1" fmla="*/ 500514 w 500514"/>
              <a:gd name="connsiteY1" fmla="*/ 73152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0514" h="731520">
                <a:moveTo>
                  <a:pt x="0" y="0"/>
                </a:moveTo>
                <a:lnTo>
                  <a:pt x="500514" y="73152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314F027-4978-4A59-B82D-BACF7B223C1E}"/>
              </a:ext>
            </a:extLst>
          </p:cNvPr>
          <p:cNvSpPr/>
          <p:nvPr/>
        </p:nvSpPr>
        <p:spPr>
          <a:xfrm>
            <a:off x="8826366" y="4785796"/>
            <a:ext cx="1357162" cy="1491916"/>
          </a:xfrm>
          <a:custGeom>
            <a:avLst/>
            <a:gdLst>
              <a:gd name="connsiteX0" fmla="*/ 0 w 1357162"/>
              <a:gd name="connsiteY0" fmla="*/ 1491916 h 1491916"/>
              <a:gd name="connsiteX1" fmla="*/ 481263 w 1357162"/>
              <a:gd name="connsiteY1" fmla="*/ 770021 h 1491916"/>
              <a:gd name="connsiteX2" fmla="*/ 1357162 w 1357162"/>
              <a:gd name="connsiteY2" fmla="*/ 0 h 149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7162" h="1491916">
                <a:moveTo>
                  <a:pt x="0" y="1491916"/>
                </a:moveTo>
                <a:lnTo>
                  <a:pt x="481263" y="770021"/>
                </a:lnTo>
                <a:lnTo>
                  <a:pt x="135716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5BFBEBE-7645-4B60-98FC-D506D6F0803B}"/>
              </a:ext>
            </a:extLst>
          </p:cNvPr>
          <p:cNvSpPr/>
          <p:nvPr/>
        </p:nvSpPr>
        <p:spPr>
          <a:xfrm>
            <a:off x="9307629" y="5575067"/>
            <a:ext cx="462013" cy="712270"/>
          </a:xfrm>
          <a:custGeom>
            <a:avLst/>
            <a:gdLst>
              <a:gd name="connsiteX0" fmla="*/ 0 w 462013"/>
              <a:gd name="connsiteY0" fmla="*/ 0 h 712270"/>
              <a:gd name="connsiteX1" fmla="*/ 462013 w 462013"/>
              <a:gd name="connsiteY1" fmla="*/ 712270 h 71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2013" h="712270">
                <a:moveTo>
                  <a:pt x="0" y="0"/>
                </a:moveTo>
                <a:lnTo>
                  <a:pt x="462013" y="71227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BC6421C-CB21-46D7-9FEB-C4A31464C473}"/>
              </a:ext>
            </a:extLst>
          </p:cNvPr>
          <p:cNvSpPr/>
          <p:nvPr/>
        </p:nvSpPr>
        <p:spPr>
          <a:xfrm>
            <a:off x="10645541" y="5517316"/>
            <a:ext cx="404261" cy="731520"/>
          </a:xfrm>
          <a:custGeom>
            <a:avLst/>
            <a:gdLst>
              <a:gd name="connsiteX0" fmla="*/ 0 w 404261"/>
              <a:gd name="connsiteY0" fmla="*/ 731520 h 731520"/>
              <a:gd name="connsiteX1" fmla="*/ 404261 w 404261"/>
              <a:gd name="connsiteY1" fmla="*/ 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4261" h="731520">
                <a:moveTo>
                  <a:pt x="0" y="731520"/>
                </a:moveTo>
                <a:lnTo>
                  <a:pt x="404261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990096F-C285-40EE-A5D0-F53A851F195E}"/>
              </a:ext>
            </a:extLst>
          </p:cNvPr>
          <p:cNvCxnSpPr>
            <a:cxnSpLocks/>
          </p:cNvCxnSpPr>
          <p:nvPr/>
        </p:nvCxnSpPr>
        <p:spPr>
          <a:xfrm>
            <a:off x="4812631" y="6287337"/>
            <a:ext cx="825000" cy="277092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B448CE9-A502-454C-95D3-81C3772D4C15}"/>
              </a:ext>
            </a:extLst>
          </p:cNvPr>
          <p:cNvSpPr txBox="1"/>
          <p:nvPr/>
        </p:nvSpPr>
        <p:spPr>
          <a:xfrm>
            <a:off x="5633463" y="6441455"/>
            <a:ext cx="272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</a:t>
            </a:r>
            <a:r>
              <a:rPr lang="en-US" dirty="0" err="1"/>
              <a:t>subpath</a:t>
            </a:r>
            <a:r>
              <a:rPr lang="en-US" dirty="0"/>
              <a:t> of log</a:t>
            </a:r>
            <a:r>
              <a:rPr lang="en-US" baseline="30000" dirty="0"/>
              <a:t>2</a:t>
            </a:r>
            <a:r>
              <a:rPr lang="en-US" dirty="0"/>
              <a:t> n vertices</a:t>
            </a:r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5AC177CA-6D4D-4D36-A5E6-214C80302707}"/>
              </a:ext>
            </a:extLst>
          </p:cNvPr>
          <p:cNvSpPr/>
          <p:nvPr/>
        </p:nvSpPr>
        <p:spPr>
          <a:xfrm>
            <a:off x="4567187" y="6277712"/>
            <a:ext cx="490888" cy="3693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6F72347A-E81B-4DE3-99C5-BE4D63943276}"/>
              </a:ext>
            </a:extLst>
          </p:cNvPr>
          <p:cNvSpPr/>
          <p:nvPr/>
        </p:nvSpPr>
        <p:spPr>
          <a:xfrm>
            <a:off x="5523296" y="6287337"/>
            <a:ext cx="490888" cy="3693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37907111-598E-4F12-A6CB-98062096AEDC}"/>
              </a:ext>
            </a:extLst>
          </p:cNvPr>
          <p:cNvSpPr/>
          <p:nvPr/>
        </p:nvSpPr>
        <p:spPr>
          <a:xfrm>
            <a:off x="6397936" y="6277712"/>
            <a:ext cx="490888" cy="3693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BF33DC5F-DAFD-41F8-9582-285F54FC81A6}"/>
              </a:ext>
            </a:extLst>
          </p:cNvPr>
          <p:cNvSpPr/>
          <p:nvPr/>
        </p:nvSpPr>
        <p:spPr>
          <a:xfrm>
            <a:off x="7349106" y="6277712"/>
            <a:ext cx="490888" cy="3693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5B325712-C05B-4A03-B606-EDB95A56BAC5}"/>
              </a:ext>
            </a:extLst>
          </p:cNvPr>
          <p:cNvSpPr/>
          <p:nvPr/>
        </p:nvSpPr>
        <p:spPr>
          <a:xfrm>
            <a:off x="8560298" y="6287337"/>
            <a:ext cx="490888" cy="3693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7F52E1C9-E5F2-454F-B1B9-989F8DE0034B}"/>
              </a:ext>
            </a:extLst>
          </p:cNvPr>
          <p:cNvSpPr/>
          <p:nvPr/>
        </p:nvSpPr>
        <p:spPr>
          <a:xfrm>
            <a:off x="9532449" y="6287337"/>
            <a:ext cx="490888" cy="3693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E8CFAF61-A404-445E-BA45-3C36D013DF1F}"/>
              </a:ext>
            </a:extLst>
          </p:cNvPr>
          <p:cNvSpPr/>
          <p:nvPr/>
        </p:nvSpPr>
        <p:spPr>
          <a:xfrm>
            <a:off x="10408348" y="6277712"/>
            <a:ext cx="490888" cy="3693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94D238CE-964E-472E-AAC3-BAA9C0595A22}"/>
              </a:ext>
            </a:extLst>
          </p:cNvPr>
          <p:cNvSpPr/>
          <p:nvPr/>
        </p:nvSpPr>
        <p:spPr>
          <a:xfrm>
            <a:off x="11372248" y="6277712"/>
            <a:ext cx="490888" cy="3693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2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1" animBg="1"/>
      <p:bldP spid="37" grpId="1" animBg="1"/>
      <p:bldP spid="38" grpId="1" animBg="1"/>
      <p:bldP spid="39" grpId="1" animBg="1"/>
      <p:bldP spid="40" grpId="1" animBg="1"/>
      <p:bldP spid="41" grpId="1" animBg="1"/>
      <p:bldP spid="42" grpId="1" animBg="1"/>
      <p:bldP spid="4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3FBB3-C9F5-40CC-98F5-84D5266DB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26" y="221836"/>
            <a:ext cx="10972800" cy="1143000"/>
          </a:xfrm>
        </p:spPr>
        <p:txBody>
          <a:bodyPr/>
          <a:lstStyle/>
          <a:p>
            <a:r>
              <a:rPr lang="en-US" dirty="0"/>
              <a:t>A preliminary query algorithm of O(log</a:t>
            </a:r>
            <a:r>
              <a:rPr lang="en-US" baseline="30000" dirty="0"/>
              <a:t>2</a:t>
            </a:r>
            <a:r>
              <a:rPr lang="en-US" dirty="0"/>
              <a:t> n)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5156C-9643-436A-87CB-2E8D7017C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638" y="1289786"/>
            <a:ext cx="11720362" cy="3349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Consider two query vertices p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baseline="-25000" dirty="0"/>
              <a:t> </a:t>
            </a:r>
            <a:r>
              <a:rPr lang="en-US" dirty="0"/>
              <a:t>of </a:t>
            </a:r>
            <a:r>
              <a:rPr lang="el-GR" dirty="0"/>
              <a:t>π</a:t>
            </a:r>
            <a:endParaRPr lang="en-US" dirty="0"/>
          </a:p>
          <a:p>
            <a:r>
              <a:rPr lang="en-US" dirty="0"/>
              <a:t>If p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baseline="-25000" dirty="0"/>
              <a:t> </a:t>
            </a:r>
            <a:r>
              <a:rPr lang="en-US" dirty="0"/>
              <a:t>are from the same leaf,</a:t>
            </a:r>
          </a:p>
          <a:p>
            <a:pPr lvl="1"/>
            <a:r>
              <a:rPr lang="en-US" dirty="0"/>
              <a:t>the query </a:t>
            </a:r>
            <a:r>
              <a:rPr lang="en-US" dirty="0" err="1"/>
              <a:t>subpath</a:t>
            </a:r>
            <a:r>
              <a:rPr lang="en-US" dirty="0"/>
              <a:t> </a:t>
            </a:r>
            <a:r>
              <a:rPr lang="el-GR" dirty="0"/>
              <a:t>π</a:t>
            </a:r>
            <a:r>
              <a:rPr lang="en-US" dirty="0"/>
              <a:t>(</a:t>
            </a:r>
            <a:r>
              <a:rPr lang="en-US" dirty="0" err="1"/>
              <a:t>i,j</a:t>
            </a:r>
            <a:r>
              <a:rPr lang="en-US" dirty="0"/>
              <a:t>) has at most log</a:t>
            </a:r>
            <a:r>
              <a:rPr lang="en-US" baseline="30000" dirty="0"/>
              <a:t>2</a:t>
            </a:r>
            <a:r>
              <a:rPr lang="en-US" dirty="0"/>
              <a:t> n vertices</a:t>
            </a:r>
          </a:p>
          <a:p>
            <a:pPr lvl="1"/>
            <a:r>
              <a:rPr lang="en-US" dirty="0"/>
              <a:t>compute T(</a:t>
            </a:r>
            <a:r>
              <a:rPr lang="el-GR" dirty="0"/>
              <a:t>π</a:t>
            </a:r>
            <a:r>
              <a:rPr lang="en-US" dirty="0"/>
              <a:t>(</a:t>
            </a:r>
            <a:r>
              <a:rPr lang="en-US" dirty="0" err="1"/>
              <a:t>i,j</a:t>
            </a:r>
            <a:r>
              <a:rPr lang="en-US" dirty="0"/>
              <a:t>)) directly by Lemma 1, in O(log</a:t>
            </a:r>
            <a:r>
              <a:rPr lang="en-US" baseline="30000" dirty="0"/>
              <a:t>2</a:t>
            </a:r>
            <a:r>
              <a:rPr lang="en-US" dirty="0"/>
              <a:t> n) time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33708C1-095D-41E8-A7BF-D0848E8A33D0}"/>
              </a:ext>
            </a:extLst>
          </p:cNvPr>
          <p:cNvSpPr/>
          <p:nvPr/>
        </p:nvSpPr>
        <p:spPr>
          <a:xfrm>
            <a:off x="4002765" y="3457509"/>
            <a:ext cx="6833936" cy="2165685"/>
          </a:xfrm>
          <a:custGeom>
            <a:avLst/>
            <a:gdLst>
              <a:gd name="connsiteX0" fmla="*/ 0 w 6833936"/>
              <a:gd name="connsiteY0" fmla="*/ 2165685 h 2165685"/>
              <a:gd name="connsiteX1" fmla="*/ 471637 w 6833936"/>
              <a:gd name="connsiteY1" fmla="*/ 1463040 h 2165685"/>
              <a:gd name="connsiteX2" fmla="*/ 1386037 w 6833936"/>
              <a:gd name="connsiteY2" fmla="*/ 673769 h 2165685"/>
              <a:gd name="connsiteX3" fmla="*/ 3426593 w 6833936"/>
              <a:gd name="connsiteY3" fmla="*/ 0 h 2165685"/>
              <a:gd name="connsiteX4" fmla="*/ 5419023 w 6833936"/>
              <a:gd name="connsiteY4" fmla="*/ 683394 h 2165685"/>
              <a:gd name="connsiteX5" fmla="*/ 6285296 w 6833936"/>
              <a:gd name="connsiteY5" fmla="*/ 1424539 h 2165685"/>
              <a:gd name="connsiteX6" fmla="*/ 6833936 w 6833936"/>
              <a:gd name="connsiteY6" fmla="*/ 2156059 h 2165685"/>
              <a:gd name="connsiteX7" fmla="*/ 6833936 w 6833936"/>
              <a:gd name="connsiteY7" fmla="*/ 2156059 h 216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33936" h="2165685">
                <a:moveTo>
                  <a:pt x="0" y="2165685"/>
                </a:moveTo>
                <a:lnTo>
                  <a:pt x="471637" y="1463040"/>
                </a:lnTo>
                <a:lnTo>
                  <a:pt x="1386037" y="673769"/>
                </a:lnTo>
                <a:lnTo>
                  <a:pt x="3426593" y="0"/>
                </a:lnTo>
                <a:lnTo>
                  <a:pt x="5419023" y="683394"/>
                </a:lnTo>
                <a:lnTo>
                  <a:pt x="6285296" y="1424539"/>
                </a:lnTo>
                <a:lnTo>
                  <a:pt x="6833936" y="2156059"/>
                </a:lnTo>
                <a:lnTo>
                  <a:pt x="6833936" y="215605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66F8C12-3F62-4D38-B8C3-7CEC1B7B8C6A}"/>
              </a:ext>
            </a:extLst>
          </p:cNvPr>
          <p:cNvSpPr/>
          <p:nvPr/>
        </p:nvSpPr>
        <p:spPr>
          <a:xfrm>
            <a:off x="7403815" y="3400141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E5D8E1F-82B2-47BE-AFFE-662404E36F22}"/>
              </a:ext>
            </a:extLst>
          </p:cNvPr>
          <p:cNvSpPr/>
          <p:nvPr/>
        </p:nvSpPr>
        <p:spPr>
          <a:xfrm>
            <a:off x="5344321" y="408913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078D0B2-C978-4ACD-9526-06EE3754D89A}"/>
              </a:ext>
            </a:extLst>
          </p:cNvPr>
          <p:cNvSpPr/>
          <p:nvPr/>
        </p:nvSpPr>
        <p:spPr>
          <a:xfrm>
            <a:off x="4447567" y="485755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5BC3FB3-5F7F-436E-9D56-CC0A44CE85F4}"/>
              </a:ext>
            </a:extLst>
          </p:cNvPr>
          <p:cNvSpPr/>
          <p:nvPr/>
        </p:nvSpPr>
        <p:spPr>
          <a:xfrm>
            <a:off x="6217012" y="4817601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74DC37F-8E07-45CA-B50D-C6232A0F424A}"/>
              </a:ext>
            </a:extLst>
          </p:cNvPr>
          <p:cNvSpPr/>
          <p:nvPr/>
        </p:nvSpPr>
        <p:spPr>
          <a:xfrm>
            <a:off x="4936852" y="5568215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1801563-2CBB-414F-8FC8-9AD7C74D5673}"/>
              </a:ext>
            </a:extLst>
          </p:cNvPr>
          <p:cNvSpPr/>
          <p:nvPr/>
        </p:nvSpPr>
        <p:spPr>
          <a:xfrm>
            <a:off x="3972721" y="5568215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4580BEB-6C4A-4569-A918-D7F8AC6A2FCD}"/>
              </a:ext>
            </a:extLst>
          </p:cNvPr>
          <p:cNvSpPr/>
          <p:nvPr/>
        </p:nvSpPr>
        <p:spPr>
          <a:xfrm>
            <a:off x="6784902" y="5568215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BED9D8F-D17A-4097-B955-03168526B83E}"/>
              </a:ext>
            </a:extLst>
          </p:cNvPr>
          <p:cNvSpPr/>
          <p:nvPr/>
        </p:nvSpPr>
        <p:spPr>
          <a:xfrm>
            <a:off x="5820771" y="5568215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F6DCF1-F922-4A03-92AE-736D65771A4F}"/>
              </a:ext>
            </a:extLst>
          </p:cNvPr>
          <p:cNvSpPr/>
          <p:nvPr/>
        </p:nvSpPr>
        <p:spPr>
          <a:xfrm>
            <a:off x="9358057" y="408913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48F4179-574A-4521-99B5-15D0982072AC}"/>
              </a:ext>
            </a:extLst>
          </p:cNvPr>
          <p:cNvSpPr/>
          <p:nvPr/>
        </p:nvSpPr>
        <p:spPr>
          <a:xfrm>
            <a:off x="8461303" y="485755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33B7782-E455-4E8F-90EA-94965C39A1A6}"/>
              </a:ext>
            </a:extLst>
          </p:cNvPr>
          <p:cNvSpPr/>
          <p:nvPr/>
        </p:nvSpPr>
        <p:spPr>
          <a:xfrm>
            <a:off x="10230748" y="4817601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BAF18AA-C570-431B-88BF-60B551CFF739}"/>
              </a:ext>
            </a:extLst>
          </p:cNvPr>
          <p:cNvSpPr/>
          <p:nvPr/>
        </p:nvSpPr>
        <p:spPr>
          <a:xfrm>
            <a:off x="8950588" y="5568215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EF55629-89D6-4C8E-9BA2-74333076B13B}"/>
              </a:ext>
            </a:extLst>
          </p:cNvPr>
          <p:cNvSpPr/>
          <p:nvPr/>
        </p:nvSpPr>
        <p:spPr>
          <a:xfrm>
            <a:off x="7986457" y="5568215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1D904D2-FADE-4EEC-9778-9A51202ECD2B}"/>
              </a:ext>
            </a:extLst>
          </p:cNvPr>
          <p:cNvSpPr/>
          <p:nvPr/>
        </p:nvSpPr>
        <p:spPr>
          <a:xfrm>
            <a:off x="10798638" y="5568215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D3585FA-D5F6-4093-89CB-2DD0FC92D906}"/>
              </a:ext>
            </a:extLst>
          </p:cNvPr>
          <p:cNvSpPr/>
          <p:nvPr/>
        </p:nvSpPr>
        <p:spPr>
          <a:xfrm>
            <a:off x="9834507" y="5568215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D1075F4-80A9-48E2-B550-276DAE533EFC}"/>
              </a:ext>
            </a:extLst>
          </p:cNvPr>
          <p:cNvSpPr/>
          <p:nvPr/>
        </p:nvSpPr>
        <p:spPr>
          <a:xfrm>
            <a:off x="5408053" y="4121653"/>
            <a:ext cx="1424539" cy="1472665"/>
          </a:xfrm>
          <a:custGeom>
            <a:avLst/>
            <a:gdLst>
              <a:gd name="connsiteX0" fmla="*/ 1424539 w 1424539"/>
              <a:gd name="connsiteY0" fmla="*/ 1472665 h 1472665"/>
              <a:gd name="connsiteX1" fmla="*/ 856648 w 1424539"/>
              <a:gd name="connsiteY1" fmla="*/ 750770 h 1472665"/>
              <a:gd name="connsiteX2" fmla="*/ 0 w 1424539"/>
              <a:gd name="connsiteY2" fmla="*/ 0 h 1472665"/>
              <a:gd name="connsiteX3" fmla="*/ 0 w 1424539"/>
              <a:gd name="connsiteY3" fmla="*/ 0 h 147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4539" h="1472665">
                <a:moveTo>
                  <a:pt x="1424539" y="1472665"/>
                </a:moveTo>
                <a:lnTo>
                  <a:pt x="856648" y="75077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9D60D26-A3AC-4793-98F5-BB574536EBF3}"/>
              </a:ext>
            </a:extLst>
          </p:cNvPr>
          <p:cNvSpPr/>
          <p:nvPr/>
        </p:nvSpPr>
        <p:spPr>
          <a:xfrm>
            <a:off x="5860440" y="4891674"/>
            <a:ext cx="394636" cy="731520"/>
          </a:xfrm>
          <a:custGeom>
            <a:avLst/>
            <a:gdLst>
              <a:gd name="connsiteX0" fmla="*/ 394636 w 394636"/>
              <a:gd name="connsiteY0" fmla="*/ 0 h 731520"/>
              <a:gd name="connsiteX1" fmla="*/ 0 w 394636"/>
              <a:gd name="connsiteY1" fmla="*/ 731520 h 731520"/>
              <a:gd name="connsiteX2" fmla="*/ 0 w 394636"/>
              <a:gd name="connsiteY2" fmla="*/ 731520 h 731520"/>
              <a:gd name="connsiteX3" fmla="*/ 0 w 394636"/>
              <a:gd name="connsiteY3" fmla="*/ 73152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4636" h="731520">
                <a:moveTo>
                  <a:pt x="394636" y="0"/>
                </a:moveTo>
                <a:lnTo>
                  <a:pt x="0" y="731520"/>
                </a:lnTo>
                <a:lnTo>
                  <a:pt x="0" y="731520"/>
                </a:lnTo>
                <a:lnTo>
                  <a:pt x="0" y="73152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194BA50-D890-4E5E-B373-16CAE59F4D15}"/>
              </a:ext>
            </a:extLst>
          </p:cNvPr>
          <p:cNvSpPr/>
          <p:nvPr/>
        </p:nvSpPr>
        <p:spPr>
          <a:xfrm>
            <a:off x="4493653" y="4901299"/>
            <a:ext cx="500514" cy="731520"/>
          </a:xfrm>
          <a:custGeom>
            <a:avLst/>
            <a:gdLst>
              <a:gd name="connsiteX0" fmla="*/ 0 w 500514"/>
              <a:gd name="connsiteY0" fmla="*/ 0 h 731520"/>
              <a:gd name="connsiteX1" fmla="*/ 500514 w 500514"/>
              <a:gd name="connsiteY1" fmla="*/ 73152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0514" h="731520">
                <a:moveTo>
                  <a:pt x="0" y="0"/>
                </a:moveTo>
                <a:lnTo>
                  <a:pt x="500514" y="73152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2AB7C40-DC0E-47B2-A1A2-14DA74089A93}"/>
              </a:ext>
            </a:extLst>
          </p:cNvPr>
          <p:cNvSpPr/>
          <p:nvPr/>
        </p:nvSpPr>
        <p:spPr>
          <a:xfrm>
            <a:off x="8045375" y="4131278"/>
            <a:ext cx="1357162" cy="1491916"/>
          </a:xfrm>
          <a:custGeom>
            <a:avLst/>
            <a:gdLst>
              <a:gd name="connsiteX0" fmla="*/ 0 w 1357162"/>
              <a:gd name="connsiteY0" fmla="*/ 1491916 h 1491916"/>
              <a:gd name="connsiteX1" fmla="*/ 481263 w 1357162"/>
              <a:gd name="connsiteY1" fmla="*/ 770021 h 1491916"/>
              <a:gd name="connsiteX2" fmla="*/ 1357162 w 1357162"/>
              <a:gd name="connsiteY2" fmla="*/ 0 h 149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7162" h="1491916">
                <a:moveTo>
                  <a:pt x="0" y="1491916"/>
                </a:moveTo>
                <a:lnTo>
                  <a:pt x="481263" y="770021"/>
                </a:lnTo>
                <a:lnTo>
                  <a:pt x="135716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A3A4CBB-2420-4B5E-AFEA-1A960D2412CF}"/>
              </a:ext>
            </a:extLst>
          </p:cNvPr>
          <p:cNvSpPr/>
          <p:nvPr/>
        </p:nvSpPr>
        <p:spPr>
          <a:xfrm>
            <a:off x="8526638" y="4920549"/>
            <a:ext cx="462013" cy="712270"/>
          </a:xfrm>
          <a:custGeom>
            <a:avLst/>
            <a:gdLst>
              <a:gd name="connsiteX0" fmla="*/ 0 w 462013"/>
              <a:gd name="connsiteY0" fmla="*/ 0 h 712270"/>
              <a:gd name="connsiteX1" fmla="*/ 462013 w 462013"/>
              <a:gd name="connsiteY1" fmla="*/ 712270 h 71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2013" h="712270">
                <a:moveTo>
                  <a:pt x="0" y="0"/>
                </a:moveTo>
                <a:lnTo>
                  <a:pt x="462013" y="71227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8AF41E5-746A-4EA7-B078-E078F4881E1E}"/>
              </a:ext>
            </a:extLst>
          </p:cNvPr>
          <p:cNvSpPr/>
          <p:nvPr/>
        </p:nvSpPr>
        <p:spPr>
          <a:xfrm>
            <a:off x="9864550" y="4862798"/>
            <a:ext cx="404261" cy="731520"/>
          </a:xfrm>
          <a:custGeom>
            <a:avLst/>
            <a:gdLst>
              <a:gd name="connsiteX0" fmla="*/ 0 w 404261"/>
              <a:gd name="connsiteY0" fmla="*/ 731520 h 731520"/>
              <a:gd name="connsiteX1" fmla="*/ 404261 w 404261"/>
              <a:gd name="connsiteY1" fmla="*/ 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4261" h="731520">
                <a:moveTo>
                  <a:pt x="0" y="731520"/>
                </a:moveTo>
                <a:lnTo>
                  <a:pt x="404261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CFFF4D8-D933-438F-90E1-DB71073745B8}"/>
              </a:ext>
            </a:extLst>
          </p:cNvPr>
          <p:cNvSpPr txBox="1"/>
          <p:nvPr/>
        </p:nvSpPr>
        <p:spPr>
          <a:xfrm>
            <a:off x="4463681" y="6165526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AAD4F9F-92A5-4898-9B9F-8D150FA9B916}"/>
              </a:ext>
            </a:extLst>
          </p:cNvPr>
          <p:cNvSpPr txBox="1"/>
          <p:nvPr/>
        </p:nvSpPr>
        <p:spPr>
          <a:xfrm>
            <a:off x="5212583" y="6165526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591A62D-5163-4A68-AC22-D3A1493C0ADF}"/>
              </a:ext>
            </a:extLst>
          </p:cNvPr>
          <p:cNvCxnSpPr>
            <a:cxnSpLocks/>
            <a:stCxn id="37" idx="0"/>
          </p:cNvCxnSpPr>
          <p:nvPr/>
        </p:nvCxnSpPr>
        <p:spPr>
          <a:xfrm flipV="1">
            <a:off x="4582464" y="5707328"/>
            <a:ext cx="354388" cy="458198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3AB99C6-D0A6-4B25-A70C-3AED6F98BC20}"/>
              </a:ext>
            </a:extLst>
          </p:cNvPr>
          <p:cNvCxnSpPr>
            <a:cxnSpLocks/>
            <a:stCxn id="38" idx="0"/>
          </p:cNvCxnSpPr>
          <p:nvPr/>
        </p:nvCxnSpPr>
        <p:spPr>
          <a:xfrm flipH="1" flipV="1">
            <a:off x="5055635" y="5707328"/>
            <a:ext cx="276532" cy="458198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35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F33F267-EDF0-4D0A-B4F5-5B77A1576712}"/>
              </a:ext>
            </a:extLst>
          </p:cNvPr>
          <p:cNvSpPr/>
          <p:nvPr/>
        </p:nvSpPr>
        <p:spPr>
          <a:xfrm>
            <a:off x="7546207" y="1054227"/>
            <a:ext cx="1732547" cy="2714324"/>
          </a:xfrm>
          <a:custGeom>
            <a:avLst/>
            <a:gdLst>
              <a:gd name="connsiteX0" fmla="*/ 0 w 1732547"/>
              <a:gd name="connsiteY0" fmla="*/ 2714324 h 2714324"/>
              <a:gd name="connsiteX1" fmla="*/ 404261 w 1732547"/>
              <a:gd name="connsiteY1" fmla="*/ 2281187 h 2714324"/>
              <a:gd name="connsiteX2" fmla="*/ 731520 w 1732547"/>
              <a:gd name="connsiteY2" fmla="*/ 1578543 h 2714324"/>
              <a:gd name="connsiteX3" fmla="*/ 1039528 w 1732547"/>
              <a:gd name="connsiteY3" fmla="*/ 789271 h 2714324"/>
              <a:gd name="connsiteX4" fmla="*/ 1732547 w 1732547"/>
              <a:gd name="connsiteY4" fmla="*/ 0 h 271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2547" h="2714324">
                <a:moveTo>
                  <a:pt x="0" y="2714324"/>
                </a:moveTo>
                <a:cubicBezTo>
                  <a:pt x="141170" y="2592404"/>
                  <a:pt x="282341" y="2470484"/>
                  <a:pt x="404261" y="2281187"/>
                </a:cubicBezTo>
                <a:cubicBezTo>
                  <a:pt x="526181" y="2091890"/>
                  <a:pt x="625642" y="1827196"/>
                  <a:pt x="731520" y="1578543"/>
                </a:cubicBezTo>
                <a:cubicBezTo>
                  <a:pt x="837398" y="1329890"/>
                  <a:pt x="872690" y="1052361"/>
                  <a:pt x="1039528" y="789271"/>
                </a:cubicBezTo>
                <a:cubicBezTo>
                  <a:pt x="1206366" y="526181"/>
                  <a:pt x="1564105" y="72189"/>
                  <a:pt x="173254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F8AAA3E-A298-4832-9C96-1E918714ABCD}"/>
              </a:ext>
            </a:extLst>
          </p:cNvPr>
          <p:cNvSpPr/>
          <p:nvPr/>
        </p:nvSpPr>
        <p:spPr>
          <a:xfrm>
            <a:off x="9288379" y="1054227"/>
            <a:ext cx="2300438" cy="2733575"/>
          </a:xfrm>
          <a:custGeom>
            <a:avLst/>
            <a:gdLst>
              <a:gd name="connsiteX0" fmla="*/ 0 w 2300438"/>
              <a:gd name="connsiteY0" fmla="*/ 0 h 2733575"/>
              <a:gd name="connsiteX1" fmla="*/ 452388 w 2300438"/>
              <a:gd name="connsiteY1" fmla="*/ 462012 h 2733575"/>
              <a:gd name="connsiteX2" fmla="*/ 991402 w 2300438"/>
              <a:gd name="connsiteY2" fmla="*/ 760396 h 2733575"/>
              <a:gd name="connsiteX3" fmla="*/ 1241659 w 2300438"/>
              <a:gd name="connsiteY3" fmla="*/ 1260909 h 2733575"/>
              <a:gd name="connsiteX4" fmla="*/ 1876927 w 2300438"/>
              <a:gd name="connsiteY4" fmla="*/ 2165684 h 2733575"/>
              <a:gd name="connsiteX5" fmla="*/ 2300438 w 2300438"/>
              <a:gd name="connsiteY5" fmla="*/ 2733575 h 273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0438" h="2733575">
                <a:moveTo>
                  <a:pt x="0" y="0"/>
                </a:moveTo>
                <a:cubicBezTo>
                  <a:pt x="143577" y="167639"/>
                  <a:pt x="287154" y="335279"/>
                  <a:pt x="452388" y="462012"/>
                </a:cubicBezTo>
                <a:cubicBezTo>
                  <a:pt x="617622" y="588745"/>
                  <a:pt x="859857" y="627247"/>
                  <a:pt x="991402" y="760396"/>
                </a:cubicBezTo>
                <a:cubicBezTo>
                  <a:pt x="1122947" y="893545"/>
                  <a:pt x="1094072" y="1026694"/>
                  <a:pt x="1241659" y="1260909"/>
                </a:cubicBezTo>
                <a:cubicBezTo>
                  <a:pt x="1389246" y="1495124"/>
                  <a:pt x="1700464" y="1920240"/>
                  <a:pt x="1876927" y="2165684"/>
                </a:cubicBezTo>
                <a:cubicBezTo>
                  <a:pt x="2053390" y="2411128"/>
                  <a:pt x="2176914" y="2572351"/>
                  <a:pt x="2300438" y="2733575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5156C-9643-436A-87CB-2E8D7017C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41" y="160770"/>
            <a:ext cx="8022484" cy="679894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p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baseline="-25000" dirty="0"/>
              <a:t> </a:t>
            </a:r>
            <a:r>
              <a:rPr lang="en-US" dirty="0"/>
              <a:t>are not from the same leaf,</a:t>
            </a:r>
          </a:p>
          <a:p>
            <a:pPr lvl="1"/>
            <a:r>
              <a:rPr lang="en-US" dirty="0"/>
              <a:t>v: the leaf containing p</a:t>
            </a:r>
            <a:r>
              <a:rPr lang="en-US" baseline="-25000" dirty="0"/>
              <a:t>i</a:t>
            </a:r>
            <a:endParaRPr lang="en-US" dirty="0"/>
          </a:p>
          <a:p>
            <a:pPr lvl="1"/>
            <a:r>
              <a:rPr lang="en-US" dirty="0"/>
              <a:t>u: the leaf containing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endParaRPr lang="en-US" baseline="-25000" dirty="0"/>
          </a:p>
          <a:p>
            <a:pPr lvl="1"/>
            <a:r>
              <a:rPr lang="en-US" dirty="0"/>
              <a:t>w: the lowest common ancestor of u and v</a:t>
            </a:r>
          </a:p>
          <a:p>
            <a:pPr lvl="1"/>
            <a:r>
              <a:rPr lang="en-US" dirty="0"/>
              <a:t>partition </a:t>
            </a:r>
            <a:r>
              <a:rPr lang="el-GR" dirty="0"/>
              <a:t>π</a:t>
            </a:r>
            <a:r>
              <a:rPr lang="en-US" dirty="0"/>
              <a:t>(</a:t>
            </a:r>
            <a:r>
              <a:rPr lang="en-US" dirty="0" err="1"/>
              <a:t>i,j</a:t>
            </a:r>
            <a:r>
              <a:rPr lang="en-US" dirty="0"/>
              <a:t>) into two </a:t>
            </a:r>
            <a:r>
              <a:rPr lang="en-US" dirty="0" err="1"/>
              <a:t>subpaths</a:t>
            </a:r>
            <a:endParaRPr lang="en-US" dirty="0"/>
          </a:p>
          <a:p>
            <a:pPr lvl="2"/>
            <a:r>
              <a:rPr lang="en-US" dirty="0"/>
              <a:t>one is contained in the left subtree of w</a:t>
            </a:r>
          </a:p>
          <a:p>
            <a:pPr lvl="2"/>
            <a:r>
              <a:rPr lang="en-US" dirty="0"/>
              <a:t>one is contained in the right subtree of w</a:t>
            </a:r>
          </a:p>
          <a:p>
            <a:pPr lvl="2"/>
            <a:r>
              <a:rPr lang="en-US" dirty="0"/>
              <a:t>compute the CITs for the two </a:t>
            </a:r>
            <a:r>
              <a:rPr lang="en-US" dirty="0" err="1"/>
              <a:t>subpaths</a:t>
            </a:r>
            <a:r>
              <a:rPr lang="en-US" dirty="0"/>
              <a:t> separately and then merge them by Lemma 2 in O(log n) time</a:t>
            </a:r>
          </a:p>
          <a:p>
            <a:pPr lvl="1"/>
            <a:r>
              <a:rPr lang="en-US" dirty="0"/>
              <a:t>Compute the CIT for left </a:t>
            </a:r>
            <a:r>
              <a:rPr lang="en-US" dirty="0" err="1"/>
              <a:t>subpath</a:t>
            </a:r>
            <a:r>
              <a:rPr lang="en-US" dirty="0"/>
              <a:t> </a:t>
            </a:r>
            <a:r>
              <a:rPr lang="el-GR" dirty="0"/>
              <a:t>π</a:t>
            </a:r>
            <a:r>
              <a:rPr lang="en-US" dirty="0"/>
              <a:t>(</a:t>
            </a:r>
            <a:r>
              <a:rPr lang="en-US" dirty="0" err="1"/>
              <a:t>i,k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partition it into two </a:t>
            </a:r>
            <a:r>
              <a:rPr lang="en-US" dirty="0" err="1"/>
              <a:t>subpaths</a:t>
            </a:r>
            <a:endParaRPr lang="en-US" dirty="0"/>
          </a:p>
          <a:p>
            <a:pPr lvl="3"/>
            <a:r>
              <a:rPr lang="en-US" dirty="0"/>
              <a:t>one contained in v</a:t>
            </a:r>
          </a:p>
          <a:p>
            <a:pPr lvl="4"/>
            <a:r>
              <a:rPr lang="en-US" dirty="0"/>
              <a:t>compute its CIT directly by Lemma 1 </a:t>
            </a:r>
          </a:p>
          <a:p>
            <a:pPr lvl="4"/>
            <a:r>
              <a:rPr lang="en-US" dirty="0"/>
              <a:t>O(log</a:t>
            </a:r>
            <a:r>
              <a:rPr lang="en-US" baseline="30000" dirty="0"/>
              <a:t>2</a:t>
            </a:r>
            <a:r>
              <a:rPr lang="en-US" dirty="0"/>
              <a:t> n) time</a:t>
            </a:r>
          </a:p>
          <a:p>
            <a:pPr lvl="3"/>
            <a:r>
              <a:rPr lang="en-US" dirty="0"/>
              <a:t>the other covered by the blue subtrees</a:t>
            </a:r>
          </a:p>
          <a:p>
            <a:pPr lvl="4"/>
            <a:r>
              <a:rPr lang="en-US" dirty="0"/>
              <a:t>merge the CITs for O(log n) canonical </a:t>
            </a:r>
            <a:r>
              <a:rPr lang="en-US" dirty="0" err="1"/>
              <a:t>subpaths</a:t>
            </a:r>
            <a:r>
              <a:rPr lang="en-US" dirty="0"/>
              <a:t> by Lemma 2</a:t>
            </a:r>
          </a:p>
          <a:p>
            <a:pPr lvl="4"/>
            <a:r>
              <a:rPr lang="en-US" dirty="0"/>
              <a:t>O(log</a:t>
            </a:r>
            <a:r>
              <a:rPr lang="en-US" baseline="30000" dirty="0"/>
              <a:t>2</a:t>
            </a:r>
            <a:r>
              <a:rPr lang="en-US" dirty="0"/>
              <a:t> n) time</a:t>
            </a:r>
          </a:p>
          <a:p>
            <a:pPr lvl="2"/>
            <a:r>
              <a:rPr lang="en-US" dirty="0"/>
              <a:t>compute the CITs  for the two </a:t>
            </a:r>
            <a:r>
              <a:rPr lang="en-US" dirty="0" err="1"/>
              <a:t>subpaths</a:t>
            </a:r>
            <a:r>
              <a:rPr lang="en-US" dirty="0"/>
              <a:t> separately and then merge them by Lemma 2 in O(log n) time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66F8C12-3F62-4D38-B8C3-7CEC1B7B8C6A}"/>
              </a:ext>
            </a:extLst>
          </p:cNvPr>
          <p:cNvSpPr/>
          <p:nvPr/>
        </p:nvSpPr>
        <p:spPr>
          <a:xfrm>
            <a:off x="9232162" y="994941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1801563-2CBB-414F-8FC8-9AD7C74D5673}"/>
              </a:ext>
            </a:extLst>
          </p:cNvPr>
          <p:cNvSpPr/>
          <p:nvPr/>
        </p:nvSpPr>
        <p:spPr>
          <a:xfrm>
            <a:off x="7504309" y="370844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BAF18AA-C570-431B-88BF-60B551CFF739}"/>
              </a:ext>
            </a:extLst>
          </p:cNvPr>
          <p:cNvSpPr/>
          <p:nvPr/>
        </p:nvSpPr>
        <p:spPr>
          <a:xfrm>
            <a:off x="11557560" y="374839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F3F779-08B3-43C7-8A93-6CA3AABE3DB8}"/>
              </a:ext>
            </a:extLst>
          </p:cNvPr>
          <p:cNvSpPr txBox="1"/>
          <p:nvPr/>
        </p:nvSpPr>
        <p:spPr>
          <a:xfrm>
            <a:off x="7165735" y="3603675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5C51E1C-E18E-4521-8631-B2DA5FFE8608}"/>
              </a:ext>
            </a:extLst>
          </p:cNvPr>
          <p:cNvSpPr txBox="1"/>
          <p:nvPr/>
        </p:nvSpPr>
        <p:spPr>
          <a:xfrm>
            <a:off x="11637459" y="360367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1E22742-8846-4D3C-B491-39F98959A8DE}"/>
              </a:ext>
            </a:extLst>
          </p:cNvPr>
          <p:cNvSpPr/>
          <p:nvPr/>
        </p:nvSpPr>
        <p:spPr>
          <a:xfrm flipH="1" flipV="1">
            <a:off x="7108343" y="4615574"/>
            <a:ext cx="57392" cy="5739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093ABA1-1D9D-47B3-977A-3FD35DDD9BAF}"/>
              </a:ext>
            </a:extLst>
          </p:cNvPr>
          <p:cNvSpPr txBox="1"/>
          <p:nvPr/>
        </p:nvSpPr>
        <p:spPr>
          <a:xfrm>
            <a:off x="9312061" y="85022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6C2B338-CD7B-4FF8-B22C-5A0158B41ADC}"/>
              </a:ext>
            </a:extLst>
          </p:cNvPr>
          <p:cNvSpPr txBox="1"/>
          <p:nvPr/>
        </p:nvSpPr>
        <p:spPr>
          <a:xfrm>
            <a:off x="7018256" y="421591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D2F1CF4-D6C9-4074-85FD-1A79B8723E43}"/>
              </a:ext>
            </a:extLst>
          </p:cNvPr>
          <p:cNvCxnSpPr>
            <a:cxnSpLocks/>
          </p:cNvCxnSpPr>
          <p:nvPr/>
        </p:nvCxnSpPr>
        <p:spPr>
          <a:xfrm flipV="1">
            <a:off x="7180108" y="3817462"/>
            <a:ext cx="354388" cy="458198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9D30CEEA-B353-4801-8107-6E645663EFC4}"/>
              </a:ext>
            </a:extLst>
          </p:cNvPr>
          <p:cNvSpPr txBox="1"/>
          <p:nvPr/>
        </p:nvSpPr>
        <p:spPr>
          <a:xfrm>
            <a:off x="11824369" y="4357354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1EAD30F-151C-43E0-9024-1113E7CF61AD}"/>
              </a:ext>
            </a:extLst>
          </p:cNvPr>
          <p:cNvCxnSpPr>
            <a:cxnSpLocks/>
            <a:stCxn id="39" idx="0"/>
          </p:cNvCxnSpPr>
          <p:nvPr/>
        </p:nvCxnSpPr>
        <p:spPr>
          <a:xfrm flipH="1" flipV="1">
            <a:off x="11667421" y="3899156"/>
            <a:ext cx="276532" cy="458198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92E37933-1CB5-4C09-A1FB-A7A0BDD42842}"/>
              </a:ext>
            </a:extLst>
          </p:cNvPr>
          <p:cNvSpPr/>
          <p:nvPr/>
        </p:nvSpPr>
        <p:spPr>
          <a:xfrm flipH="1" flipV="1">
            <a:off x="11805687" y="4595443"/>
            <a:ext cx="57392" cy="5739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4827E2F-B253-4E1E-9E89-2D6D4B0AC8AA}"/>
              </a:ext>
            </a:extLst>
          </p:cNvPr>
          <p:cNvCxnSpPr>
            <a:cxnSpLocks/>
            <a:stCxn id="35" idx="4"/>
            <a:endCxn id="42" idx="7"/>
          </p:cNvCxnSpPr>
          <p:nvPr/>
        </p:nvCxnSpPr>
        <p:spPr>
          <a:xfrm>
            <a:off x="7137039" y="4615574"/>
            <a:ext cx="4677053" cy="2885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0E2F3C55-271C-4045-913A-C64F6AAAD3BD}"/>
              </a:ext>
            </a:extLst>
          </p:cNvPr>
          <p:cNvSpPr/>
          <p:nvPr/>
        </p:nvSpPr>
        <p:spPr>
          <a:xfrm>
            <a:off x="7931217" y="3008155"/>
            <a:ext cx="385011" cy="731520"/>
          </a:xfrm>
          <a:custGeom>
            <a:avLst/>
            <a:gdLst>
              <a:gd name="connsiteX0" fmla="*/ 192505 w 385011"/>
              <a:gd name="connsiteY0" fmla="*/ 0 h 731520"/>
              <a:gd name="connsiteX1" fmla="*/ 0 w 385011"/>
              <a:gd name="connsiteY1" fmla="*/ 731520 h 731520"/>
              <a:gd name="connsiteX2" fmla="*/ 385011 w 385011"/>
              <a:gd name="connsiteY2" fmla="*/ 731520 h 731520"/>
              <a:gd name="connsiteX3" fmla="*/ 192505 w 385011"/>
              <a:gd name="connsiteY3" fmla="*/ 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5011" h="731520">
                <a:moveTo>
                  <a:pt x="192505" y="0"/>
                </a:moveTo>
                <a:lnTo>
                  <a:pt x="0" y="731520"/>
                </a:lnTo>
                <a:lnTo>
                  <a:pt x="385011" y="731520"/>
                </a:lnTo>
                <a:lnTo>
                  <a:pt x="19250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792CAE18-D183-46EA-892A-5B9F57A18DFE}"/>
              </a:ext>
            </a:extLst>
          </p:cNvPr>
          <p:cNvSpPr/>
          <p:nvPr/>
        </p:nvSpPr>
        <p:spPr>
          <a:xfrm>
            <a:off x="8470232" y="1862749"/>
            <a:ext cx="423511" cy="1867301"/>
          </a:xfrm>
          <a:custGeom>
            <a:avLst/>
            <a:gdLst>
              <a:gd name="connsiteX0" fmla="*/ 0 w 423511"/>
              <a:gd name="connsiteY0" fmla="*/ 1857676 h 1867301"/>
              <a:gd name="connsiteX1" fmla="*/ 134754 w 423511"/>
              <a:gd name="connsiteY1" fmla="*/ 0 h 1867301"/>
              <a:gd name="connsiteX2" fmla="*/ 423511 w 423511"/>
              <a:gd name="connsiteY2" fmla="*/ 1867301 h 1867301"/>
              <a:gd name="connsiteX3" fmla="*/ 0 w 423511"/>
              <a:gd name="connsiteY3" fmla="*/ 1857676 h 186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511" h="1867301">
                <a:moveTo>
                  <a:pt x="0" y="1857676"/>
                </a:moveTo>
                <a:lnTo>
                  <a:pt x="134754" y="0"/>
                </a:lnTo>
                <a:lnTo>
                  <a:pt x="423511" y="1867301"/>
                </a:lnTo>
                <a:lnTo>
                  <a:pt x="0" y="185767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F4BA400B-B62F-4A45-8638-7B4A7521DCC4}"/>
              </a:ext>
            </a:extLst>
          </p:cNvPr>
          <p:cNvSpPr/>
          <p:nvPr/>
        </p:nvSpPr>
        <p:spPr>
          <a:xfrm>
            <a:off x="8947012" y="1379128"/>
            <a:ext cx="423511" cy="2329314"/>
          </a:xfrm>
          <a:custGeom>
            <a:avLst/>
            <a:gdLst>
              <a:gd name="connsiteX0" fmla="*/ 0 w 423511"/>
              <a:gd name="connsiteY0" fmla="*/ 1857676 h 1867301"/>
              <a:gd name="connsiteX1" fmla="*/ 134754 w 423511"/>
              <a:gd name="connsiteY1" fmla="*/ 0 h 1867301"/>
              <a:gd name="connsiteX2" fmla="*/ 423511 w 423511"/>
              <a:gd name="connsiteY2" fmla="*/ 1867301 h 1867301"/>
              <a:gd name="connsiteX3" fmla="*/ 0 w 423511"/>
              <a:gd name="connsiteY3" fmla="*/ 1857676 h 1867301"/>
              <a:gd name="connsiteX0" fmla="*/ 0 w 423511"/>
              <a:gd name="connsiteY0" fmla="*/ 2319689 h 2329314"/>
              <a:gd name="connsiteX1" fmla="*/ 28877 w 423511"/>
              <a:gd name="connsiteY1" fmla="*/ 0 h 2329314"/>
              <a:gd name="connsiteX2" fmla="*/ 423511 w 423511"/>
              <a:gd name="connsiteY2" fmla="*/ 2329314 h 2329314"/>
              <a:gd name="connsiteX3" fmla="*/ 0 w 423511"/>
              <a:gd name="connsiteY3" fmla="*/ 2319689 h 232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511" h="2329314">
                <a:moveTo>
                  <a:pt x="0" y="2319689"/>
                </a:moveTo>
                <a:lnTo>
                  <a:pt x="28877" y="0"/>
                </a:lnTo>
                <a:lnTo>
                  <a:pt x="423511" y="2329314"/>
                </a:lnTo>
                <a:lnTo>
                  <a:pt x="0" y="231968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6D487C99-1DD2-418C-BE20-EC713256DBAF}"/>
              </a:ext>
            </a:extLst>
          </p:cNvPr>
          <p:cNvSpPr/>
          <p:nvPr/>
        </p:nvSpPr>
        <p:spPr>
          <a:xfrm>
            <a:off x="9596888" y="1406712"/>
            <a:ext cx="423511" cy="2329314"/>
          </a:xfrm>
          <a:custGeom>
            <a:avLst/>
            <a:gdLst>
              <a:gd name="connsiteX0" fmla="*/ 0 w 423511"/>
              <a:gd name="connsiteY0" fmla="*/ 1857676 h 1867301"/>
              <a:gd name="connsiteX1" fmla="*/ 134754 w 423511"/>
              <a:gd name="connsiteY1" fmla="*/ 0 h 1867301"/>
              <a:gd name="connsiteX2" fmla="*/ 423511 w 423511"/>
              <a:gd name="connsiteY2" fmla="*/ 1867301 h 1867301"/>
              <a:gd name="connsiteX3" fmla="*/ 0 w 423511"/>
              <a:gd name="connsiteY3" fmla="*/ 1857676 h 1867301"/>
              <a:gd name="connsiteX0" fmla="*/ 0 w 423511"/>
              <a:gd name="connsiteY0" fmla="*/ 2319689 h 2329314"/>
              <a:gd name="connsiteX1" fmla="*/ 28877 w 423511"/>
              <a:gd name="connsiteY1" fmla="*/ 0 h 2329314"/>
              <a:gd name="connsiteX2" fmla="*/ 423511 w 423511"/>
              <a:gd name="connsiteY2" fmla="*/ 2329314 h 2329314"/>
              <a:gd name="connsiteX3" fmla="*/ 0 w 423511"/>
              <a:gd name="connsiteY3" fmla="*/ 2319689 h 232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511" h="2329314">
                <a:moveTo>
                  <a:pt x="0" y="2319689"/>
                </a:moveTo>
                <a:lnTo>
                  <a:pt x="28877" y="0"/>
                </a:lnTo>
                <a:lnTo>
                  <a:pt x="423511" y="2329314"/>
                </a:lnTo>
                <a:lnTo>
                  <a:pt x="0" y="231968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6F07FC04-8DDA-4039-83A2-653F9B998AB3}"/>
              </a:ext>
            </a:extLst>
          </p:cNvPr>
          <p:cNvSpPr/>
          <p:nvPr/>
        </p:nvSpPr>
        <p:spPr>
          <a:xfrm>
            <a:off x="10106361" y="1687716"/>
            <a:ext cx="337810" cy="2030931"/>
          </a:xfrm>
          <a:custGeom>
            <a:avLst/>
            <a:gdLst>
              <a:gd name="connsiteX0" fmla="*/ 0 w 423511"/>
              <a:gd name="connsiteY0" fmla="*/ 1857676 h 1867301"/>
              <a:gd name="connsiteX1" fmla="*/ 134754 w 423511"/>
              <a:gd name="connsiteY1" fmla="*/ 0 h 1867301"/>
              <a:gd name="connsiteX2" fmla="*/ 423511 w 423511"/>
              <a:gd name="connsiteY2" fmla="*/ 1867301 h 1867301"/>
              <a:gd name="connsiteX3" fmla="*/ 0 w 423511"/>
              <a:gd name="connsiteY3" fmla="*/ 1857676 h 1867301"/>
              <a:gd name="connsiteX0" fmla="*/ 0 w 423511"/>
              <a:gd name="connsiteY0" fmla="*/ 2319689 h 2329314"/>
              <a:gd name="connsiteX1" fmla="*/ 28877 w 423511"/>
              <a:gd name="connsiteY1" fmla="*/ 0 h 2329314"/>
              <a:gd name="connsiteX2" fmla="*/ 423511 w 423511"/>
              <a:gd name="connsiteY2" fmla="*/ 2329314 h 2329314"/>
              <a:gd name="connsiteX3" fmla="*/ 0 w 423511"/>
              <a:gd name="connsiteY3" fmla="*/ 2319689 h 2329314"/>
              <a:gd name="connsiteX0" fmla="*/ 0 w 385010"/>
              <a:gd name="connsiteY0" fmla="*/ 2319689 h 2319689"/>
              <a:gd name="connsiteX1" fmla="*/ 28877 w 385010"/>
              <a:gd name="connsiteY1" fmla="*/ 0 h 2319689"/>
              <a:gd name="connsiteX2" fmla="*/ 385010 w 385010"/>
              <a:gd name="connsiteY2" fmla="*/ 2002055 h 2319689"/>
              <a:gd name="connsiteX3" fmla="*/ 0 w 385010"/>
              <a:gd name="connsiteY3" fmla="*/ 2319689 h 2319689"/>
              <a:gd name="connsiteX0" fmla="*/ 0 w 385010"/>
              <a:gd name="connsiteY0" fmla="*/ 2059807 h 2059807"/>
              <a:gd name="connsiteX1" fmla="*/ 28877 w 385010"/>
              <a:gd name="connsiteY1" fmla="*/ 0 h 2059807"/>
              <a:gd name="connsiteX2" fmla="*/ 385010 w 385010"/>
              <a:gd name="connsiteY2" fmla="*/ 2002055 h 2059807"/>
              <a:gd name="connsiteX3" fmla="*/ 0 w 385010"/>
              <a:gd name="connsiteY3" fmla="*/ 2059807 h 2059807"/>
              <a:gd name="connsiteX0" fmla="*/ 0 w 365759"/>
              <a:gd name="connsiteY0" fmla="*/ 1982805 h 2002055"/>
              <a:gd name="connsiteX1" fmla="*/ 9626 w 365759"/>
              <a:gd name="connsiteY1" fmla="*/ 0 h 2002055"/>
              <a:gd name="connsiteX2" fmla="*/ 365759 w 365759"/>
              <a:gd name="connsiteY2" fmla="*/ 2002055 h 2002055"/>
              <a:gd name="connsiteX3" fmla="*/ 0 w 365759"/>
              <a:gd name="connsiteY3" fmla="*/ 1982805 h 2002055"/>
              <a:gd name="connsiteX0" fmla="*/ 926 w 357060"/>
              <a:gd name="connsiteY0" fmla="*/ 2030931 h 2030931"/>
              <a:gd name="connsiteX1" fmla="*/ 927 w 357060"/>
              <a:gd name="connsiteY1" fmla="*/ 0 h 2030931"/>
              <a:gd name="connsiteX2" fmla="*/ 357060 w 357060"/>
              <a:gd name="connsiteY2" fmla="*/ 2002055 h 2030931"/>
              <a:gd name="connsiteX3" fmla="*/ 926 w 357060"/>
              <a:gd name="connsiteY3" fmla="*/ 2030931 h 2030931"/>
              <a:gd name="connsiteX0" fmla="*/ 926 w 337810"/>
              <a:gd name="connsiteY0" fmla="*/ 2030931 h 2030931"/>
              <a:gd name="connsiteX1" fmla="*/ 927 w 337810"/>
              <a:gd name="connsiteY1" fmla="*/ 0 h 2030931"/>
              <a:gd name="connsiteX2" fmla="*/ 337810 w 337810"/>
              <a:gd name="connsiteY2" fmla="*/ 2021305 h 2030931"/>
              <a:gd name="connsiteX3" fmla="*/ 926 w 337810"/>
              <a:gd name="connsiteY3" fmla="*/ 2030931 h 203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810" h="2030931">
                <a:moveTo>
                  <a:pt x="926" y="2030931"/>
                </a:moveTo>
                <a:cubicBezTo>
                  <a:pt x="4135" y="1369996"/>
                  <a:pt x="-2282" y="660935"/>
                  <a:pt x="927" y="0"/>
                </a:cubicBezTo>
                <a:lnTo>
                  <a:pt x="337810" y="2021305"/>
                </a:lnTo>
                <a:lnTo>
                  <a:pt x="926" y="203093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59C73E8A-055B-4CF3-AA15-DDC86A9EEA58}"/>
              </a:ext>
            </a:extLst>
          </p:cNvPr>
          <p:cNvSpPr/>
          <p:nvPr/>
        </p:nvSpPr>
        <p:spPr>
          <a:xfrm>
            <a:off x="10597511" y="2588262"/>
            <a:ext cx="452388" cy="1097280"/>
          </a:xfrm>
          <a:custGeom>
            <a:avLst/>
            <a:gdLst>
              <a:gd name="connsiteX0" fmla="*/ 192505 w 385011"/>
              <a:gd name="connsiteY0" fmla="*/ 0 h 731520"/>
              <a:gd name="connsiteX1" fmla="*/ 0 w 385011"/>
              <a:gd name="connsiteY1" fmla="*/ 731520 h 731520"/>
              <a:gd name="connsiteX2" fmla="*/ 385011 w 385011"/>
              <a:gd name="connsiteY2" fmla="*/ 731520 h 731520"/>
              <a:gd name="connsiteX3" fmla="*/ 192505 w 385011"/>
              <a:gd name="connsiteY3" fmla="*/ 0 h 731520"/>
              <a:gd name="connsiteX0" fmla="*/ 192505 w 539015"/>
              <a:gd name="connsiteY0" fmla="*/ 0 h 1174282"/>
              <a:gd name="connsiteX1" fmla="*/ 0 w 539015"/>
              <a:gd name="connsiteY1" fmla="*/ 731520 h 1174282"/>
              <a:gd name="connsiteX2" fmla="*/ 539015 w 539015"/>
              <a:gd name="connsiteY2" fmla="*/ 1174282 h 1174282"/>
              <a:gd name="connsiteX3" fmla="*/ 192505 w 539015"/>
              <a:gd name="connsiteY3" fmla="*/ 0 h 1174282"/>
              <a:gd name="connsiteX0" fmla="*/ 192505 w 519765"/>
              <a:gd name="connsiteY0" fmla="*/ 0 h 1097280"/>
              <a:gd name="connsiteX1" fmla="*/ 0 w 519765"/>
              <a:gd name="connsiteY1" fmla="*/ 731520 h 1097280"/>
              <a:gd name="connsiteX2" fmla="*/ 519765 w 519765"/>
              <a:gd name="connsiteY2" fmla="*/ 1097280 h 1097280"/>
              <a:gd name="connsiteX3" fmla="*/ 192505 w 519765"/>
              <a:gd name="connsiteY3" fmla="*/ 0 h 1097280"/>
              <a:gd name="connsiteX0" fmla="*/ 125128 w 452388"/>
              <a:gd name="connsiteY0" fmla="*/ 0 h 1097280"/>
              <a:gd name="connsiteX1" fmla="*/ 0 w 452388"/>
              <a:gd name="connsiteY1" fmla="*/ 1097280 h 1097280"/>
              <a:gd name="connsiteX2" fmla="*/ 452388 w 452388"/>
              <a:gd name="connsiteY2" fmla="*/ 1097280 h 1097280"/>
              <a:gd name="connsiteX3" fmla="*/ 125128 w 452388"/>
              <a:gd name="connsiteY3" fmla="*/ 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388" h="1097280">
                <a:moveTo>
                  <a:pt x="125128" y="0"/>
                </a:moveTo>
                <a:lnTo>
                  <a:pt x="0" y="1097280"/>
                </a:lnTo>
                <a:lnTo>
                  <a:pt x="452388" y="1097280"/>
                </a:lnTo>
                <a:lnTo>
                  <a:pt x="125128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B50D118-FA27-4359-9EAA-82694764A99E}"/>
              </a:ext>
            </a:extLst>
          </p:cNvPr>
          <p:cNvSpPr/>
          <p:nvPr/>
        </p:nvSpPr>
        <p:spPr>
          <a:xfrm flipH="1" flipV="1">
            <a:off x="9466356" y="4597105"/>
            <a:ext cx="57392" cy="5739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30F7A75-6424-4F29-B9A2-31C0DC58BBF5}"/>
              </a:ext>
            </a:extLst>
          </p:cNvPr>
          <p:cNvSpPr txBox="1"/>
          <p:nvPr/>
        </p:nvSpPr>
        <p:spPr>
          <a:xfrm>
            <a:off x="9342518" y="468584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D14CF998-562D-4015-9ED7-F7477D3C62D7}"/>
              </a:ext>
            </a:extLst>
          </p:cNvPr>
          <p:cNvSpPr/>
          <p:nvPr/>
        </p:nvSpPr>
        <p:spPr>
          <a:xfrm>
            <a:off x="9288379" y="154004"/>
            <a:ext cx="1145406" cy="866274"/>
          </a:xfrm>
          <a:custGeom>
            <a:avLst/>
            <a:gdLst>
              <a:gd name="connsiteX0" fmla="*/ 0 w 1145406"/>
              <a:gd name="connsiteY0" fmla="*/ 866274 h 866274"/>
              <a:gd name="connsiteX1" fmla="*/ 346509 w 1145406"/>
              <a:gd name="connsiteY1" fmla="*/ 452388 h 866274"/>
              <a:gd name="connsiteX2" fmla="*/ 1068404 w 1145406"/>
              <a:gd name="connsiteY2" fmla="*/ 19251 h 866274"/>
              <a:gd name="connsiteX3" fmla="*/ 1068404 w 1145406"/>
              <a:gd name="connsiteY3" fmla="*/ 19251 h 866274"/>
              <a:gd name="connsiteX4" fmla="*/ 1145406 w 1145406"/>
              <a:gd name="connsiteY4" fmla="*/ 0 h 86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406" h="866274">
                <a:moveTo>
                  <a:pt x="0" y="866274"/>
                </a:moveTo>
                <a:cubicBezTo>
                  <a:pt x="84221" y="729916"/>
                  <a:pt x="168442" y="593558"/>
                  <a:pt x="346509" y="452388"/>
                </a:cubicBezTo>
                <a:cubicBezTo>
                  <a:pt x="524576" y="311217"/>
                  <a:pt x="1068404" y="19251"/>
                  <a:pt x="1068404" y="19251"/>
                </a:cubicBezTo>
                <a:lnTo>
                  <a:pt x="1068404" y="19251"/>
                </a:lnTo>
                <a:lnTo>
                  <a:pt x="1145406" y="0"/>
                </a:ln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F38961F7-E820-4C49-AD0A-21CC7DE913F9}"/>
              </a:ext>
            </a:extLst>
          </p:cNvPr>
          <p:cNvCxnSpPr>
            <a:cxnSpLocks/>
          </p:cNvCxnSpPr>
          <p:nvPr/>
        </p:nvCxnSpPr>
        <p:spPr>
          <a:xfrm>
            <a:off x="9274280" y="1093309"/>
            <a:ext cx="196979" cy="3424714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363EEBA2-2DA1-4418-9592-98A5808AE7BD}"/>
              </a:ext>
            </a:extLst>
          </p:cNvPr>
          <p:cNvSpPr txBox="1"/>
          <p:nvPr/>
        </p:nvSpPr>
        <p:spPr>
          <a:xfrm>
            <a:off x="7778012" y="424624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AFFD2E0-CA1C-4CAD-B900-0C3E2BC4D04A}"/>
              </a:ext>
            </a:extLst>
          </p:cNvPr>
          <p:cNvCxnSpPr>
            <a:cxnSpLocks/>
          </p:cNvCxnSpPr>
          <p:nvPr/>
        </p:nvCxnSpPr>
        <p:spPr>
          <a:xfrm flipH="1" flipV="1">
            <a:off x="7614395" y="3817462"/>
            <a:ext cx="268279" cy="488525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6" name="Oval 65">
            <a:extLst>
              <a:ext uri="{FF2B5EF4-FFF2-40B4-BE49-F238E27FC236}">
                <a16:creationId xmlns:a16="http://schemas.microsoft.com/office/drawing/2014/main" id="{841336A4-3A0F-45DC-A6F3-99EDA2934417}"/>
              </a:ext>
            </a:extLst>
          </p:cNvPr>
          <p:cNvSpPr/>
          <p:nvPr/>
        </p:nvSpPr>
        <p:spPr>
          <a:xfrm flipH="1" flipV="1">
            <a:off x="7908817" y="4615574"/>
            <a:ext cx="57392" cy="5739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9064064-B0AA-4877-A9FA-1B912E6A8FC7}"/>
              </a:ext>
            </a:extLst>
          </p:cNvPr>
          <p:cNvSpPr txBox="1"/>
          <p:nvPr/>
        </p:nvSpPr>
        <p:spPr>
          <a:xfrm>
            <a:off x="6526476" y="4439473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</a:t>
            </a:r>
            <a:r>
              <a:rPr lang="en-US" dirty="0"/>
              <a:t>(</a:t>
            </a:r>
            <a:r>
              <a:rPr lang="en-US" dirty="0" err="1"/>
              <a:t>i,j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6271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63" grpId="0"/>
      <p:bldP spid="6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FCAD9-A5EB-4606-8BF3-56D2E2D57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763" y="-283944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/>
              <a:t>Improve the query time to O(log 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07FD1-5F68-4E10-8439-617F548C8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76" y="524369"/>
            <a:ext cx="10972800" cy="4525963"/>
          </a:xfrm>
        </p:spPr>
        <p:txBody>
          <a:bodyPr/>
          <a:lstStyle/>
          <a:p>
            <a:r>
              <a:rPr lang="en-US" dirty="0"/>
              <a:t>If p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baseline="-25000" dirty="0"/>
              <a:t> </a:t>
            </a:r>
            <a:r>
              <a:rPr lang="en-US" dirty="0"/>
              <a:t>are from the same leaf,</a:t>
            </a:r>
          </a:p>
          <a:p>
            <a:pPr lvl="1"/>
            <a:r>
              <a:rPr lang="en-US" dirty="0"/>
              <a:t>the query </a:t>
            </a:r>
            <a:r>
              <a:rPr lang="en-US" dirty="0" err="1"/>
              <a:t>subpath</a:t>
            </a:r>
            <a:r>
              <a:rPr lang="en-US" dirty="0"/>
              <a:t> </a:t>
            </a:r>
            <a:r>
              <a:rPr lang="el-GR" dirty="0"/>
              <a:t>π</a:t>
            </a:r>
            <a:r>
              <a:rPr lang="en-US" dirty="0"/>
              <a:t>(</a:t>
            </a:r>
            <a:r>
              <a:rPr lang="en-US" dirty="0" err="1"/>
              <a:t>i,j</a:t>
            </a:r>
            <a:r>
              <a:rPr lang="en-US" dirty="0"/>
              <a:t>) has at most log</a:t>
            </a:r>
            <a:r>
              <a:rPr lang="en-US" baseline="30000" dirty="0"/>
              <a:t>2</a:t>
            </a:r>
            <a:r>
              <a:rPr lang="en-US" dirty="0"/>
              <a:t> n vertices</a:t>
            </a:r>
          </a:p>
          <a:p>
            <a:pPr lvl="1"/>
            <a:r>
              <a:rPr lang="en-US" dirty="0"/>
              <a:t>compute T(</a:t>
            </a:r>
            <a:r>
              <a:rPr lang="el-GR" dirty="0"/>
              <a:t>π</a:t>
            </a:r>
            <a:r>
              <a:rPr lang="en-US" dirty="0"/>
              <a:t>(</a:t>
            </a:r>
            <a:r>
              <a:rPr lang="en-US" dirty="0" err="1"/>
              <a:t>i,j</a:t>
            </a:r>
            <a:r>
              <a:rPr lang="en-US" dirty="0"/>
              <a:t>)) directly by Lemma 1, in O(log</a:t>
            </a:r>
            <a:r>
              <a:rPr lang="en-US" baseline="30000" dirty="0"/>
              <a:t>2</a:t>
            </a:r>
            <a:r>
              <a:rPr lang="en-US" dirty="0"/>
              <a:t> n) time</a:t>
            </a:r>
          </a:p>
          <a:p>
            <a:pPr marL="0" indent="0">
              <a:buNone/>
            </a:pPr>
            <a:r>
              <a:rPr lang="en-US" dirty="0"/>
              <a:t>Improvement: </a:t>
            </a:r>
          </a:p>
          <a:p>
            <a:r>
              <a:rPr lang="en-US" dirty="0"/>
              <a:t>For the canonical </a:t>
            </a:r>
            <a:r>
              <a:rPr lang="en-US" dirty="0" err="1"/>
              <a:t>subpath</a:t>
            </a:r>
            <a:r>
              <a:rPr lang="en-US" dirty="0"/>
              <a:t> </a:t>
            </a:r>
            <a:r>
              <a:rPr lang="el-GR" dirty="0">
                <a:solidFill>
                  <a:srgbClr val="FF0000"/>
                </a:solidFill>
              </a:rPr>
              <a:t>π</a:t>
            </a:r>
            <a:r>
              <a:rPr lang="en-US" baseline="-25000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at each leaf v, build its decomposition tree DT(</a:t>
            </a:r>
            <a:r>
              <a:rPr lang="el-GR" dirty="0"/>
              <a:t>π</a:t>
            </a:r>
            <a:r>
              <a:rPr lang="en-US" baseline="-25000" dirty="0"/>
              <a:t>v</a:t>
            </a:r>
            <a:r>
              <a:rPr lang="en-US" dirty="0"/>
              <a:t>) in the same way as DT(</a:t>
            </a:r>
            <a:r>
              <a:rPr lang="el-GR" dirty="0"/>
              <a:t>π</a:t>
            </a:r>
            <a:r>
              <a:rPr lang="en-US" dirty="0"/>
              <a:t>) </a:t>
            </a:r>
          </a:p>
          <a:p>
            <a:r>
              <a:rPr lang="en-US" dirty="0"/>
              <a:t>If p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baseline="-25000" dirty="0"/>
              <a:t> </a:t>
            </a:r>
            <a:r>
              <a:rPr lang="en-US" dirty="0"/>
              <a:t>are from the same leaf v, use DT(</a:t>
            </a:r>
            <a:r>
              <a:rPr lang="el-GR" dirty="0"/>
              <a:t>π</a:t>
            </a:r>
            <a:r>
              <a:rPr lang="en-US" baseline="-25000" dirty="0"/>
              <a:t>v</a:t>
            </a:r>
            <a:r>
              <a:rPr lang="en-US" dirty="0"/>
              <a:t>) to answer the query</a:t>
            </a:r>
          </a:p>
          <a:p>
            <a:r>
              <a:rPr lang="en-US" dirty="0"/>
              <a:t>Query time: O(log</a:t>
            </a:r>
            <a:r>
              <a:rPr lang="en-US" baseline="30000" dirty="0"/>
              <a:t>2</a:t>
            </a:r>
            <a:r>
              <a:rPr lang="en-US" dirty="0"/>
              <a:t> log n)</a:t>
            </a:r>
          </a:p>
          <a:p>
            <a:r>
              <a:rPr lang="en-US" dirty="0"/>
              <a:t>Total preprocessing: O(n)</a:t>
            </a:r>
          </a:p>
          <a:p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BD93746-725D-459F-B481-C97B4940E1B8}"/>
              </a:ext>
            </a:extLst>
          </p:cNvPr>
          <p:cNvSpPr/>
          <p:nvPr/>
        </p:nvSpPr>
        <p:spPr>
          <a:xfrm>
            <a:off x="5239352" y="3780651"/>
            <a:ext cx="6833936" cy="2165685"/>
          </a:xfrm>
          <a:custGeom>
            <a:avLst/>
            <a:gdLst>
              <a:gd name="connsiteX0" fmla="*/ 0 w 6833936"/>
              <a:gd name="connsiteY0" fmla="*/ 2165685 h 2165685"/>
              <a:gd name="connsiteX1" fmla="*/ 471637 w 6833936"/>
              <a:gd name="connsiteY1" fmla="*/ 1463040 h 2165685"/>
              <a:gd name="connsiteX2" fmla="*/ 1386037 w 6833936"/>
              <a:gd name="connsiteY2" fmla="*/ 673769 h 2165685"/>
              <a:gd name="connsiteX3" fmla="*/ 3426593 w 6833936"/>
              <a:gd name="connsiteY3" fmla="*/ 0 h 2165685"/>
              <a:gd name="connsiteX4" fmla="*/ 5419023 w 6833936"/>
              <a:gd name="connsiteY4" fmla="*/ 683394 h 2165685"/>
              <a:gd name="connsiteX5" fmla="*/ 6285296 w 6833936"/>
              <a:gd name="connsiteY5" fmla="*/ 1424539 h 2165685"/>
              <a:gd name="connsiteX6" fmla="*/ 6833936 w 6833936"/>
              <a:gd name="connsiteY6" fmla="*/ 2156059 h 2165685"/>
              <a:gd name="connsiteX7" fmla="*/ 6833936 w 6833936"/>
              <a:gd name="connsiteY7" fmla="*/ 2156059 h 216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33936" h="2165685">
                <a:moveTo>
                  <a:pt x="0" y="2165685"/>
                </a:moveTo>
                <a:lnTo>
                  <a:pt x="471637" y="1463040"/>
                </a:lnTo>
                <a:lnTo>
                  <a:pt x="1386037" y="673769"/>
                </a:lnTo>
                <a:lnTo>
                  <a:pt x="3426593" y="0"/>
                </a:lnTo>
                <a:lnTo>
                  <a:pt x="5419023" y="683394"/>
                </a:lnTo>
                <a:lnTo>
                  <a:pt x="6285296" y="1424539"/>
                </a:lnTo>
                <a:lnTo>
                  <a:pt x="6833936" y="2156059"/>
                </a:lnTo>
                <a:lnTo>
                  <a:pt x="6833936" y="215605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7A854F5-A7C8-4639-9177-21D9538E4403}"/>
              </a:ext>
            </a:extLst>
          </p:cNvPr>
          <p:cNvSpPr/>
          <p:nvPr/>
        </p:nvSpPr>
        <p:spPr>
          <a:xfrm>
            <a:off x="8640402" y="3723283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D994993-8810-4C7C-AF00-1B4FFB198B9B}"/>
              </a:ext>
            </a:extLst>
          </p:cNvPr>
          <p:cNvSpPr/>
          <p:nvPr/>
        </p:nvSpPr>
        <p:spPr>
          <a:xfrm>
            <a:off x="6580908" y="4412276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2A0CCDC-3E32-4E09-9240-372DA07C3460}"/>
              </a:ext>
            </a:extLst>
          </p:cNvPr>
          <p:cNvSpPr/>
          <p:nvPr/>
        </p:nvSpPr>
        <p:spPr>
          <a:xfrm>
            <a:off x="5684154" y="518069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F60CE80-57BF-481C-AA12-341B5A591153}"/>
              </a:ext>
            </a:extLst>
          </p:cNvPr>
          <p:cNvSpPr/>
          <p:nvPr/>
        </p:nvSpPr>
        <p:spPr>
          <a:xfrm>
            <a:off x="7453599" y="5140743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73704C2-7AB0-4AA4-99E2-306FD1834CAA}"/>
              </a:ext>
            </a:extLst>
          </p:cNvPr>
          <p:cNvSpPr/>
          <p:nvPr/>
        </p:nvSpPr>
        <p:spPr>
          <a:xfrm>
            <a:off x="6173439" y="589135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B20CA4A-831E-4C98-87F5-FD97FDF6B591}"/>
              </a:ext>
            </a:extLst>
          </p:cNvPr>
          <p:cNvSpPr/>
          <p:nvPr/>
        </p:nvSpPr>
        <p:spPr>
          <a:xfrm>
            <a:off x="5209308" y="589135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AB438DE-543F-4400-88CE-12B57C43BA4B}"/>
              </a:ext>
            </a:extLst>
          </p:cNvPr>
          <p:cNvSpPr/>
          <p:nvPr/>
        </p:nvSpPr>
        <p:spPr>
          <a:xfrm>
            <a:off x="8021489" y="589135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52FBA07-C450-4C3F-B22A-915792864002}"/>
              </a:ext>
            </a:extLst>
          </p:cNvPr>
          <p:cNvSpPr/>
          <p:nvPr/>
        </p:nvSpPr>
        <p:spPr>
          <a:xfrm>
            <a:off x="7057358" y="589135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14365631-184F-4694-93DF-999B3504DD61}"/>
              </a:ext>
            </a:extLst>
          </p:cNvPr>
          <p:cNvSpPr/>
          <p:nvPr/>
        </p:nvSpPr>
        <p:spPr>
          <a:xfrm>
            <a:off x="10594644" y="4412276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7900E0A-D21C-4309-B40F-F7C7660A13F2}"/>
              </a:ext>
            </a:extLst>
          </p:cNvPr>
          <p:cNvSpPr/>
          <p:nvPr/>
        </p:nvSpPr>
        <p:spPr>
          <a:xfrm>
            <a:off x="9697890" y="518069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B73B500-A19C-4035-B3DD-0C1DAAAF8AEB}"/>
              </a:ext>
            </a:extLst>
          </p:cNvPr>
          <p:cNvSpPr/>
          <p:nvPr/>
        </p:nvSpPr>
        <p:spPr>
          <a:xfrm>
            <a:off x="11467335" y="5140743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FEB203A6-F45D-4DD6-835C-4BDC28AA2559}"/>
              </a:ext>
            </a:extLst>
          </p:cNvPr>
          <p:cNvSpPr/>
          <p:nvPr/>
        </p:nvSpPr>
        <p:spPr>
          <a:xfrm>
            <a:off x="10187175" y="589135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13C1AB2-2ECE-46C5-8046-3A1313650597}"/>
              </a:ext>
            </a:extLst>
          </p:cNvPr>
          <p:cNvSpPr/>
          <p:nvPr/>
        </p:nvSpPr>
        <p:spPr>
          <a:xfrm>
            <a:off x="9223044" y="589135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7E80C2AC-2FB0-4793-BDDB-A06C14AC3C71}"/>
              </a:ext>
            </a:extLst>
          </p:cNvPr>
          <p:cNvSpPr/>
          <p:nvPr/>
        </p:nvSpPr>
        <p:spPr>
          <a:xfrm>
            <a:off x="12035225" y="589135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E905094-4037-4842-9542-C0992A20D918}"/>
              </a:ext>
            </a:extLst>
          </p:cNvPr>
          <p:cNvSpPr/>
          <p:nvPr/>
        </p:nvSpPr>
        <p:spPr>
          <a:xfrm>
            <a:off x="11071094" y="589135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A7330AC7-CDCD-4B29-8E70-182F854A7880}"/>
              </a:ext>
            </a:extLst>
          </p:cNvPr>
          <p:cNvSpPr/>
          <p:nvPr/>
        </p:nvSpPr>
        <p:spPr>
          <a:xfrm>
            <a:off x="6644640" y="4444795"/>
            <a:ext cx="1424539" cy="1472665"/>
          </a:xfrm>
          <a:custGeom>
            <a:avLst/>
            <a:gdLst>
              <a:gd name="connsiteX0" fmla="*/ 1424539 w 1424539"/>
              <a:gd name="connsiteY0" fmla="*/ 1472665 h 1472665"/>
              <a:gd name="connsiteX1" fmla="*/ 856648 w 1424539"/>
              <a:gd name="connsiteY1" fmla="*/ 750770 h 1472665"/>
              <a:gd name="connsiteX2" fmla="*/ 0 w 1424539"/>
              <a:gd name="connsiteY2" fmla="*/ 0 h 1472665"/>
              <a:gd name="connsiteX3" fmla="*/ 0 w 1424539"/>
              <a:gd name="connsiteY3" fmla="*/ 0 h 147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4539" h="1472665">
                <a:moveTo>
                  <a:pt x="1424539" y="1472665"/>
                </a:moveTo>
                <a:lnTo>
                  <a:pt x="856648" y="75077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4C4306B-05CC-49E0-BE44-4D0684552F38}"/>
              </a:ext>
            </a:extLst>
          </p:cNvPr>
          <p:cNvSpPr/>
          <p:nvPr/>
        </p:nvSpPr>
        <p:spPr>
          <a:xfrm>
            <a:off x="7097027" y="5214816"/>
            <a:ext cx="394636" cy="731520"/>
          </a:xfrm>
          <a:custGeom>
            <a:avLst/>
            <a:gdLst>
              <a:gd name="connsiteX0" fmla="*/ 394636 w 394636"/>
              <a:gd name="connsiteY0" fmla="*/ 0 h 731520"/>
              <a:gd name="connsiteX1" fmla="*/ 0 w 394636"/>
              <a:gd name="connsiteY1" fmla="*/ 731520 h 731520"/>
              <a:gd name="connsiteX2" fmla="*/ 0 w 394636"/>
              <a:gd name="connsiteY2" fmla="*/ 731520 h 731520"/>
              <a:gd name="connsiteX3" fmla="*/ 0 w 394636"/>
              <a:gd name="connsiteY3" fmla="*/ 73152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4636" h="731520">
                <a:moveTo>
                  <a:pt x="394636" y="0"/>
                </a:moveTo>
                <a:lnTo>
                  <a:pt x="0" y="731520"/>
                </a:lnTo>
                <a:lnTo>
                  <a:pt x="0" y="731520"/>
                </a:lnTo>
                <a:lnTo>
                  <a:pt x="0" y="73152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236950BA-0424-4A50-B0EB-DC8DBB3705DE}"/>
              </a:ext>
            </a:extLst>
          </p:cNvPr>
          <p:cNvSpPr/>
          <p:nvPr/>
        </p:nvSpPr>
        <p:spPr>
          <a:xfrm>
            <a:off x="5730240" y="5224441"/>
            <a:ext cx="500514" cy="731520"/>
          </a:xfrm>
          <a:custGeom>
            <a:avLst/>
            <a:gdLst>
              <a:gd name="connsiteX0" fmla="*/ 0 w 500514"/>
              <a:gd name="connsiteY0" fmla="*/ 0 h 731520"/>
              <a:gd name="connsiteX1" fmla="*/ 500514 w 500514"/>
              <a:gd name="connsiteY1" fmla="*/ 73152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0514" h="731520">
                <a:moveTo>
                  <a:pt x="0" y="0"/>
                </a:moveTo>
                <a:lnTo>
                  <a:pt x="500514" y="73152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7F6E8423-046C-4C2D-85B8-A925E178554D}"/>
              </a:ext>
            </a:extLst>
          </p:cNvPr>
          <p:cNvSpPr/>
          <p:nvPr/>
        </p:nvSpPr>
        <p:spPr>
          <a:xfrm>
            <a:off x="9281962" y="4454420"/>
            <a:ext cx="1357162" cy="1491916"/>
          </a:xfrm>
          <a:custGeom>
            <a:avLst/>
            <a:gdLst>
              <a:gd name="connsiteX0" fmla="*/ 0 w 1357162"/>
              <a:gd name="connsiteY0" fmla="*/ 1491916 h 1491916"/>
              <a:gd name="connsiteX1" fmla="*/ 481263 w 1357162"/>
              <a:gd name="connsiteY1" fmla="*/ 770021 h 1491916"/>
              <a:gd name="connsiteX2" fmla="*/ 1357162 w 1357162"/>
              <a:gd name="connsiteY2" fmla="*/ 0 h 149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7162" h="1491916">
                <a:moveTo>
                  <a:pt x="0" y="1491916"/>
                </a:moveTo>
                <a:lnTo>
                  <a:pt x="481263" y="770021"/>
                </a:lnTo>
                <a:lnTo>
                  <a:pt x="135716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7DE088F7-55F0-459F-9BB8-2FE59B310BB3}"/>
              </a:ext>
            </a:extLst>
          </p:cNvPr>
          <p:cNvSpPr/>
          <p:nvPr/>
        </p:nvSpPr>
        <p:spPr>
          <a:xfrm>
            <a:off x="9763225" y="5243691"/>
            <a:ext cx="462013" cy="712270"/>
          </a:xfrm>
          <a:custGeom>
            <a:avLst/>
            <a:gdLst>
              <a:gd name="connsiteX0" fmla="*/ 0 w 462013"/>
              <a:gd name="connsiteY0" fmla="*/ 0 h 712270"/>
              <a:gd name="connsiteX1" fmla="*/ 462013 w 462013"/>
              <a:gd name="connsiteY1" fmla="*/ 712270 h 71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2013" h="712270">
                <a:moveTo>
                  <a:pt x="0" y="0"/>
                </a:moveTo>
                <a:lnTo>
                  <a:pt x="462013" y="71227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007966B6-B81A-47F7-A08F-9DFABD1A9E83}"/>
              </a:ext>
            </a:extLst>
          </p:cNvPr>
          <p:cNvSpPr/>
          <p:nvPr/>
        </p:nvSpPr>
        <p:spPr>
          <a:xfrm>
            <a:off x="11101137" y="5185940"/>
            <a:ext cx="404261" cy="731520"/>
          </a:xfrm>
          <a:custGeom>
            <a:avLst/>
            <a:gdLst>
              <a:gd name="connsiteX0" fmla="*/ 0 w 404261"/>
              <a:gd name="connsiteY0" fmla="*/ 731520 h 731520"/>
              <a:gd name="connsiteX1" fmla="*/ 404261 w 404261"/>
              <a:gd name="connsiteY1" fmla="*/ 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4261" h="731520">
                <a:moveTo>
                  <a:pt x="0" y="731520"/>
                </a:moveTo>
                <a:lnTo>
                  <a:pt x="404261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6D99C95-8C52-45E7-B9C6-0E0089842911}"/>
              </a:ext>
            </a:extLst>
          </p:cNvPr>
          <p:cNvSpPr txBox="1"/>
          <p:nvPr/>
        </p:nvSpPr>
        <p:spPr>
          <a:xfrm>
            <a:off x="5700268" y="648866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421373-CEC6-48B8-9686-C7CB5F13D94A}"/>
              </a:ext>
            </a:extLst>
          </p:cNvPr>
          <p:cNvSpPr txBox="1"/>
          <p:nvPr/>
        </p:nvSpPr>
        <p:spPr>
          <a:xfrm>
            <a:off x="6449170" y="6488668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092ECB3-B366-4694-A10F-C8313BD4CE17}"/>
              </a:ext>
            </a:extLst>
          </p:cNvPr>
          <p:cNvCxnSpPr>
            <a:cxnSpLocks/>
            <a:stCxn id="57" idx="0"/>
          </p:cNvCxnSpPr>
          <p:nvPr/>
        </p:nvCxnSpPr>
        <p:spPr>
          <a:xfrm flipV="1">
            <a:off x="5819051" y="6030470"/>
            <a:ext cx="354388" cy="458198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5B79EBF-177C-4A8D-A81B-9E0B1648622B}"/>
              </a:ext>
            </a:extLst>
          </p:cNvPr>
          <p:cNvCxnSpPr>
            <a:cxnSpLocks/>
            <a:stCxn id="58" idx="0"/>
          </p:cNvCxnSpPr>
          <p:nvPr/>
        </p:nvCxnSpPr>
        <p:spPr>
          <a:xfrm flipH="1" flipV="1">
            <a:off x="6292222" y="6030470"/>
            <a:ext cx="276532" cy="458198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3B15CB5D-EFC3-4B48-B786-96A30EA9D015}"/>
              </a:ext>
            </a:extLst>
          </p:cNvPr>
          <p:cNvSpPr txBox="1"/>
          <p:nvPr/>
        </p:nvSpPr>
        <p:spPr>
          <a:xfrm>
            <a:off x="6218283" y="567668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05873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EBCED-CA98-43B9-B22D-B7498A91D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05" y="-6003"/>
            <a:ext cx="7280999" cy="706253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p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baseline="-25000" dirty="0"/>
              <a:t> </a:t>
            </a:r>
            <a:r>
              <a:rPr lang="en-US" dirty="0"/>
              <a:t>are not from the same leaf</a:t>
            </a:r>
          </a:p>
          <a:p>
            <a:r>
              <a:rPr lang="el-GR" dirty="0"/>
              <a:t>π</a:t>
            </a:r>
            <a:r>
              <a:rPr lang="en-US" dirty="0"/>
              <a:t>(</a:t>
            </a:r>
            <a:r>
              <a:rPr lang="en-US" dirty="0" err="1"/>
              <a:t>i,t</a:t>
            </a:r>
            <a:r>
              <a:rPr lang="en-US" dirty="0"/>
              <a:t>): </a:t>
            </a:r>
            <a:r>
              <a:rPr lang="en-US" dirty="0" err="1"/>
              <a:t>subpath</a:t>
            </a:r>
            <a:r>
              <a:rPr lang="en-US" dirty="0"/>
              <a:t> covered by v</a:t>
            </a:r>
          </a:p>
          <a:p>
            <a:r>
              <a:rPr lang="el-GR" dirty="0"/>
              <a:t>π</a:t>
            </a:r>
            <a:r>
              <a:rPr lang="en-US" dirty="0"/>
              <a:t>(t+1,k): </a:t>
            </a:r>
            <a:r>
              <a:rPr lang="en-US" dirty="0" err="1"/>
              <a:t>subpath</a:t>
            </a:r>
            <a:r>
              <a:rPr lang="en-US" dirty="0"/>
              <a:t> covered by the blue subtrees</a:t>
            </a:r>
          </a:p>
          <a:p>
            <a:pPr marL="0" indent="0">
              <a:buNone/>
            </a:pPr>
            <a:r>
              <a:rPr lang="en-US" dirty="0"/>
              <a:t>Improvement for computing T(</a:t>
            </a:r>
            <a:r>
              <a:rPr lang="el-GR" dirty="0"/>
              <a:t>π</a:t>
            </a:r>
            <a:r>
              <a:rPr lang="en-US" dirty="0"/>
              <a:t>(</a:t>
            </a:r>
            <a:r>
              <a:rPr lang="en-US" dirty="0" err="1"/>
              <a:t>i,t</a:t>
            </a:r>
            <a:r>
              <a:rPr lang="en-US" dirty="0"/>
              <a:t>)):</a:t>
            </a:r>
          </a:p>
          <a:p>
            <a:r>
              <a:rPr lang="en-US" dirty="0"/>
              <a:t>Observation: </a:t>
            </a:r>
            <a:r>
              <a:rPr lang="el-GR" dirty="0"/>
              <a:t>π</a:t>
            </a:r>
            <a:r>
              <a:rPr lang="en-US" dirty="0"/>
              <a:t>(</a:t>
            </a:r>
            <a:r>
              <a:rPr lang="en-US" dirty="0" err="1"/>
              <a:t>i,t</a:t>
            </a:r>
            <a:r>
              <a:rPr lang="en-US" dirty="0"/>
              <a:t>) is a </a:t>
            </a:r>
            <a:r>
              <a:rPr lang="en-US" dirty="0">
                <a:solidFill>
                  <a:srgbClr val="C00000"/>
                </a:solidFill>
              </a:rPr>
              <a:t>suffix </a:t>
            </a:r>
            <a:r>
              <a:rPr lang="en-US" dirty="0" err="1">
                <a:solidFill>
                  <a:srgbClr val="C00000"/>
                </a:solidFill>
              </a:rPr>
              <a:t>subpath</a:t>
            </a:r>
            <a:r>
              <a:rPr lang="en-US" dirty="0"/>
              <a:t> of the </a:t>
            </a:r>
            <a:r>
              <a:rPr lang="en-US" dirty="0" err="1"/>
              <a:t>subpath</a:t>
            </a:r>
            <a:r>
              <a:rPr lang="en-US" dirty="0"/>
              <a:t> </a:t>
            </a:r>
            <a:r>
              <a:rPr lang="el-GR" dirty="0"/>
              <a:t>π</a:t>
            </a:r>
            <a:r>
              <a:rPr lang="en-US" baseline="-25000" dirty="0"/>
              <a:t>v</a:t>
            </a:r>
            <a:r>
              <a:rPr lang="en-US" dirty="0"/>
              <a:t> stored at v</a:t>
            </a:r>
          </a:p>
          <a:p>
            <a:pPr marL="0" indent="0">
              <a:buNone/>
            </a:pPr>
            <a:r>
              <a:rPr lang="en-US" dirty="0"/>
              <a:t>More preprocessing on v:</a:t>
            </a:r>
          </a:p>
          <a:p>
            <a:r>
              <a:rPr lang="en-US" dirty="0"/>
              <a:t>Partition </a:t>
            </a:r>
            <a:r>
              <a:rPr lang="el-GR" dirty="0"/>
              <a:t>π</a:t>
            </a:r>
            <a:r>
              <a:rPr lang="en-US" baseline="-25000" dirty="0"/>
              <a:t>v</a:t>
            </a:r>
            <a:r>
              <a:rPr lang="en-US" dirty="0"/>
              <a:t> into O(log n) sub-</a:t>
            </a:r>
            <a:r>
              <a:rPr lang="en-US" dirty="0" err="1"/>
              <a:t>subpaths</a:t>
            </a:r>
            <a:r>
              <a:rPr lang="en-US" dirty="0"/>
              <a:t> of size log n</a:t>
            </a:r>
          </a:p>
          <a:p>
            <a:r>
              <a:rPr lang="en-US" dirty="0"/>
              <a:t>For each sub-</a:t>
            </a:r>
            <a:r>
              <a:rPr lang="en-US" dirty="0" err="1"/>
              <a:t>subpath</a:t>
            </a:r>
            <a:r>
              <a:rPr lang="en-US" dirty="0"/>
              <a:t>, compute its CIT directly by Lemma 1 in O(log n) time</a:t>
            </a:r>
          </a:p>
          <a:p>
            <a:r>
              <a:rPr lang="en-US" dirty="0"/>
              <a:t>For each sub-</a:t>
            </a:r>
            <a:r>
              <a:rPr lang="en-US" dirty="0" err="1"/>
              <a:t>subpath</a:t>
            </a:r>
            <a:r>
              <a:rPr lang="en-US" dirty="0"/>
              <a:t> </a:t>
            </a:r>
            <a:r>
              <a:rPr lang="el-GR" dirty="0"/>
              <a:t>π</a:t>
            </a:r>
            <a:r>
              <a:rPr lang="en-US" dirty="0"/>
              <a:t>’, compute the CIT for the suffix </a:t>
            </a:r>
            <a:r>
              <a:rPr lang="en-US" dirty="0" err="1"/>
              <a:t>subpath</a:t>
            </a:r>
            <a:r>
              <a:rPr lang="en-US" dirty="0"/>
              <a:t> of </a:t>
            </a:r>
            <a:r>
              <a:rPr lang="el-GR" dirty="0"/>
              <a:t>π</a:t>
            </a:r>
            <a:r>
              <a:rPr lang="en-US" baseline="-25000" dirty="0"/>
              <a:t>v</a:t>
            </a:r>
            <a:r>
              <a:rPr lang="en-US" dirty="0"/>
              <a:t> beginning with </a:t>
            </a:r>
            <a:r>
              <a:rPr lang="el-GR" dirty="0"/>
              <a:t>π</a:t>
            </a:r>
            <a:r>
              <a:rPr lang="en-US" dirty="0"/>
              <a:t>’, by Lemma 2</a:t>
            </a:r>
          </a:p>
          <a:p>
            <a:r>
              <a:rPr lang="en-US" dirty="0"/>
              <a:t>Total preprocessing: O(log</a:t>
            </a:r>
            <a:r>
              <a:rPr lang="en-US" baseline="30000" dirty="0"/>
              <a:t>2</a:t>
            </a:r>
            <a:r>
              <a:rPr lang="en-US" dirty="0"/>
              <a:t> n) by Lemma 2</a:t>
            </a:r>
          </a:p>
          <a:p>
            <a:pPr marL="0" indent="0">
              <a:buNone/>
            </a:pPr>
            <a:r>
              <a:rPr lang="en-US" dirty="0"/>
              <a:t>Query algorithm:</a:t>
            </a:r>
          </a:p>
          <a:p>
            <a:r>
              <a:rPr lang="en-US" dirty="0"/>
              <a:t>Find the sub-</a:t>
            </a:r>
            <a:r>
              <a:rPr lang="en-US" dirty="0" err="1"/>
              <a:t>subpath</a:t>
            </a:r>
            <a:r>
              <a:rPr lang="en-US" dirty="0"/>
              <a:t> </a:t>
            </a:r>
            <a:r>
              <a:rPr lang="el-GR" dirty="0"/>
              <a:t>π</a:t>
            </a:r>
            <a:r>
              <a:rPr lang="en-US" dirty="0"/>
              <a:t>’ containing 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Partition </a:t>
            </a:r>
            <a:r>
              <a:rPr lang="el-GR" dirty="0"/>
              <a:t>π</a:t>
            </a:r>
            <a:r>
              <a:rPr lang="en-US" dirty="0"/>
              <a:t>(</a:t>
            </a:r>
            <a:r>
              <a:rPr lang="en-US" dirty="0" err="1"/>
              <a:t>i,t</a:t>
            </a:r>
            <a:r>
              <a:rPr lang="en-US" dirty="0"/>
              <a:t>) into two </a:t>
            </a:r>
            <a:r>
              <a:rPr lang="en-US" dirty="0" err="1"/>
              <a:t>subpaths</a:t>
            </a:r>
            <a:endParaRPr lang="en-US" dirty="0"/>
          </a:p>
          <a:p>
            <a:pPr lvl="1"/>
            <a:r>
              <a:rPr lang="en-US" dirty="0"/>
              <a:t>One contained in </a:t>
            </a:r>
            <a:r>
              <a:rPr lang="el-GR" dirty="0"/>
              <a:t>π</a:t>
            </a:r>
            <a:r>
              <a:rPr lang="en-US" dirty="0"/>
              <a:t>’ </a:t>
            </a:r>
          </a:p>
          <a:p>
            <a:pPr lvl="1"/>
            <a:r>
              <a:rPr lang="en-US" dirty="0"/>
              <a:t>the other is a suffix </a:t>
            </a:r>
            <a:r>
              <a:rPr lang="en-US" dirty="0" err="1"/>
              <a:t>subpath</a:t>
            </a:r>
            <a:r>
              <a:rPr lang="en-US" dirty="0"/>
              <a:t> of </a:t>
            </a:r>
            <a:r>
              <a:rPr lang="el-GR" dirty="0"/>
              <a:t>π</a:t>
            </a:r>
            <a:r>
              <a:rPr lang="en-US" baseline="-25000" dirty="0"/>
              <a:t>v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B833FBB-955D-4F77-97B4-B5FF6C336C8B}"/>
              </a:ext>
            </a:extLst>
          </p:cNvPr>
          <p:cNvSpPr/>
          <p:nvPr/>
        </p:nvSpPr>
        <p:spPr>
          <a:xfrm>
            <a:off x="7674670" y="363575"/>
            <a:ext cx="1732547" cy="2714324"/>
          </a:xfrm>
          <a:custGeom>
            <a:avLst/>
            <a:gdLst>
              <a:gd name="connsiteX0" fmla="*/ 0 w 1732547"/>
              <a:gd name="connsiteY0" fmla="*/ 2714324 h 2714324"/>
              <a:gd name="connsiteX1" fmla="*/ 404261 w 1732547"/>
              <a:gd name="connsiteY1" fmla="*/ 2281187 h 2714324"/>
              <a:gd name="connsiteX2" fmla="*/ 731520 w 1732547"/>
              <a:gd name="connsiteY2" fmla="*/ 1578543 h 2714324"/>
              <a:gd name="connsiteX3" fmla="*/ 1039528 w 1732547"/>
              <a:gd name="connsiteY3" fmla="*/ 789271 h 2714324"/>
              <a:gd name="connsiteX4" fmla="*/ 1732547 w 1732547"/>
              <a:gd name="connsiteY4" fmla="*/ 0 h 271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2547" h="2714324">
                <a:moveTo>
                  <a:pt x="0" y="2714324"/>
                </a:moveTo>
                <a:cubicBezTo>
                  <a:pt x="141170" y="2592404"/>
                  <a:pt x="282341" y="2470484"/>
                  <a:pt x="404261" y="2281187"/>
                </a:cubicBezTo>
                <a:cubicBezTo>
                  <a:pt x="526181" y="2091890"/>
                  <a:pt x="625642" y="1827196"/>
                  <a:pt x="731520" y="1578543"/>
                </a:cubicBezTo>
                <a:cubicBezTo>
                  <a:pt x="837398" y="1329890"/>
                  <a:pt x="872690" y="1052361"/>
                  <a:pt x="1039528" y="789271"/>
                </a:cubicBezTo>
                <a:cubicBezTo>
                  <a:pt x="1206366" y="526181"/>
                  <a:pt x="1564105" y="72189"/>
                  <a:pt x="173254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76ACFE2-5CDF-4BF1-AB82-4FA9C578F4E3}"/>
              </a:ext>
            </a:extLst>
          </p:cNvPr>
          <p:cNvSpPr/>
          <p:nvPr/>
        </p:nvSpPr>
        <p:spPr>
          <a:xfrm>
            <a:off x="9416842" y="363575"/>
            <a:ext cx="2300438" cy="2733575"/>
          </a:xfrm>
          <a:custGeom>
            <a:avLst/>
            <a:gdLst>
              <a:gd name="connsiteX0" fmla="*/ 0 w 2300438"/>
              <a:gd name="connsiteY0" fmla="*/ 0 h 2733575"/>
              <a:gd name="connsiteX1" fmla="*/ 452388 w 2300438"/>
              <a:gd name="connsiteY1" fmla="*/ 462012 h 2733575"/>
              <a:gd name="connsiteX2" fmla="*/ 991402 w 2300438"/>
              <a:gd name="connsiteY2" fmla="*/ 760396 h 2733575"/>
              <a:gd name="connsiteX3" fmla="*/ 1241659 w 2300438"/>
              <a:gd name="connsiteY3" fmla="*/ 1260909 h 2733575"/>
              <a:gd name="connsiteX4" fmla="*/ 1876927 w 2300438"/>
              <a:gd name="connsiteY4" fmla="*/ 2165684 h 2733575"/>
              <a:gd name="connsiteX5" fmla="*/ 2300438 w 2300438"/>
              <a:gd name="connsiteY5" fmla="*/ 2733575 h 273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0438" h="2733575">
                <a:moveTo>
                  <a:pt x="0" y="0"/>
                </a:moveTo>
                <a:cubicBezTo>
                  <a:pt x="143577" y="167639"/>
                  <a:pt x="287154" y="335279"/>
                  <a:pt x="452388" y="462012"/>
                </a:cubicBezTo>
                <a:cubicBezTo>
                  <a:pt x="617622" y="588745"/>
                  <a:pt x="859857" y="627247"/>
                  <a:pt x="991402" y="760396"/>
                </a:cubicBezTo>
                <a:cubicBezTo>
                  <a:pt x="1122947" y="893545"/>
                  <a:pt x="1094072" y="1026694"/>
                  <a:pt x="1241659" y="1260909"/>
                </a:cubicBezTo>
                <a:cubicBezTo>
                  <a:pt x="1389246" y="1495124"/>
                  <a:pt x="1700464" y="1920240"/>
                  <a:pt x="1876927" y="2165684"/>
                </a:cubicBezTo>
                <a:cubicBezTo>
                  <a:pt x="2053390" y="2411128"/>
                  <a:pt x="2176914" y="2572351"/>
                  <a:pt x="2300438" y="2733575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A9428D3-77DA-4CE8-8F4E-F0399A24AD3D}"/>
              </a:ext>
            </a:extLst>
          </p:cNvPr>
          <p:cNvSpPr/>
          <p:nvPr/>
        </p:nvSpPr>
        <p:spPr>
          <a:xfrm>
            <a:off x="9360625" y="304289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686ECE-EBE0-4C9D-A27B-49B7E01D0B7C}"/>
              </a:ext>
            </a:extLst>
          </p:cNvPr>
          <p:cNvSpPr/>
          <p:nvPr/>
        </p:nvSpPr>
        <p:spPr>
          <a:xfrm>
            <a:off x="7632772" y="301779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FDD5861-C659-468D-8752-9C8FB00EDDEC}"/>
              </a:ext>
            </a:extLst>
          </p:cNvPr>
          <p:cNvSpPr/>
          <p:nvPr/>
        </p:nvSpPr>
        <p:spPr>
          <a:xfrm>
            <a:off x="11686023" y="305774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81AA52-FE83-4153-86EE-861E5E70809E}"/>
              </a:ext>
            </a:extLst>
          </p:cNvPr>
          <p:cNvSpPr txBox="1"/>
          <p:nvPr/>
        </p:nvSpPr>
        <p:spPr>
          <a:xfrm>
            <a:off x="7294198" y="2913023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84B6D-44EC-4530-8E36-67DA973726E1}"/>
              </a:ext>
            </a:extLst>
          </p:cNvPr>
          <p:cNvSpPr txBox="1"/>
          <p:nvPr/>
        </p:nvSpPr>
        <p:spPr>
          <a:xfrm>
            <a:off x="11765922" y="291302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D81A10D-3302-4502-848D-D0D447110025}"/>
              </a:ext>
            </a:extLst>
          </p:cNvPr>
          <p:cNvSpPr/>
          <p:nvPr/>
        </p:nvSpPr>
        <p:spPr>
          <a:xfrm flipH="1" flipV="1">
            <a:off x="7236806" y="3924922"/>
            <a:ext cx="57392" cy="5739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590980-7262-4434-AC19-A85373117C50}"/>
              </a:ext>
            </a:extLst>
          </p:cNvPr>
          <p:cNvSpPr txBox="1"/>
          <p:nvPr/>
        </p:nvSpPr>
        <p:spPr>
          <a:xfrm>
            <a:off x="9440524" y="159572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985BEB-607B-48CF-87ED-A856DDFEA66C}"/>
              </a:ext>
            </a:extLst>
          </p:cNvPr>
          <p:cNvSpPr txBox="1"/>
          <p:nvPr/>
        </p:nvSpPr>
        <p:spPr>
          <a:xfrm>
            <a:off x="7146719" y="352526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A34FAD0-31DD-4F00-83FF-1719651172AA}"/>
              </a:ext>
            </a:extLst>
          </p:cNvPr>
          <p:cNvCxnSpPr>
            <a:cxnSpLocks/>
          </p:cNvCxnSpPr>
          <p:nvPr/>
        </p:nvCxnSpPr>
        <p:spPr>
          <a:xfrm flipV="1">
            <a:off x="7308571" y="3126810"/>
            <a:ext cx="354388" cy="458198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8E5F2D0-92EA-4AF3-A997-E9779BF7932A}"/>
              </a:ext>
            </a:extLst>
          </p:cNvPr>
          <p:cNvSpPr txBox="1"/>
          <p:nvPr/>
        </p:nvSpPr>
        <p:spPr>
          <a:xfrm>
            <a:off x="11952832" y="3666702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4F286CE-858B-4322-B747-5F973B3C1EFF}"/>
              </a:ext>
            </a:extLst>
          </p:cNvPr>
          <p:cNvCxnSpPr>
            <a:cxnSpLocks/>
            <a:stCxn id="15" idx="0"/>
          </p:cNvCxnSpPr>
          <p:nvPr/>
        </p:nvCxnSpPr>
        <p:spPr>
          <a:xfrm flipH="1" flipV="1">
            <a:off x="11795884" y="3208504"/>
            <a:ext cx="276532" cy="458198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9D0701DC-18C0-45A5-8003-4D2CFBA2EC41}"/>
              </a:ext>
            </a:extLst>
          </p:cNvPr>
          <p:cNvSpPr/>
          <p:nvPr/>
        </p:nvSpPr>
        <p:spPr>
          <a:xfrm flipH="1" flipV="1">
            <a:off x="11934150" y="3904791"/>
            <a:ext cx="57392" cy="5739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592503B-17D0-4F7B-8C95-4836A6539091}"/>
              </a:ext>
            </a:extLst>
          </p:cNvPr>
          <p:cNvCxnSpPr>
            <a:cxnSpLocks/>
            <a:stCxn id="11" idx="4"/>
            <a:endCxn id="17" idx="7"/>
          </p:cNvCxnSpPr>
          <p:nvPr/>
        </p:nvCxnSpPr>
        <p:spPr>
          <a:xfrm>
            <a:off x="7265502" y="3924922"/>
            <a:ext cx="4677053" cy="2885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DE7C13D-9600-4B0C-9636-E7C835350FFB}"/>
              </a:ext>
            </a:extLst>
          </p:cNvPr>
          <p:cNvSpPr/>
          <p:nvPr/>
        </p:nvSpPr>
        <p:spPr>
          <a:xfrm>
            <a:off x="8059680" y="2317503"/>
            <a:ext cx="385011" cy="731520"/>
          </a:xfrm>
          <a:custGeom>
            <a:avLst/>
            <a:gdLst>
              <a:gd name="connsiteX0" fmla="*/ 192505 w 385011"/>
              <a:gd name="connsiteY0" fmla="*/ 0 h 731520"/>
              <a:gd name="connsiteX1" fmla="*/ 0 w 385011"/>
              <a:gd name="connsiteY1" fmla="*/ 731520 h 731520"/>
              <a:gd name="connsiteX2" fmla="*/ 385011 w 385011"/>
              <a:gd name="connsiteY2" fmla="*/ 731520 h 731520"/>
              <a:gd name="connsiteX3" fmla="*/ 192505 w 385011"/>
              <a:gd name="connsiteY3" fmla="*/ 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5011" h="731520">
                <a:moveTo>
                  <a:pt x="192505" y="0"/>
                </a:moveTo>
                <a:lnTo>
                  <a:pt x="0" y="731520"/>
                </a:lnTo>
                <a:lnTo>
                  <a:pt x="385011" y="731520"/>
                </a:lnTo>
                <a:lnTo>
                  <a:pt x="19250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7F187D1-7EEA-4157-B7AC-333498A29C55}"/>
              </a:ext>
            </a:extLst>
          </p:cNvPr>
          <p:cNvSpPr/>
          <p:nvPr/>
        </p:nvSpPr>
        <p:spPr>
          <a:xfrm>
            <a:off x="8598695" y="1172097"/>
            <a:ext cx="423511" cy="1867301"/>
          </a:xfrm>
          <a:custGeom>
            <a:avLst/>
            <a:gdLst>
              <a:gd name="connsiteX0" fmla="*/ 0 w 423511"/>
              <a:gd name="connsiteY0" fmla="*/ 1857676 h 1867301"/>
              <a:gd name="connsiteX1" fmla="*/ 134754 w 423511"/>
              <a:gd name="connsiteY1" fmla="*/ 0 h 1867301"/>
              <a:gd name="connsiteX2" fmla="*/ 423511 w 423511"/>
              <a:gd name="connsiteY2" fmla="*/ 1867301 h 1867301"/>
              <a:gd name="connsiteX3" fmla="*/ 0 w 423511"/>
              <a:gd name="connsiteY3" fmla="*/ 1857676 h 186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511" h="1867301">
                <a:moveTo>
                  <a:pt x="0" y="1857676"/>
                </a:moveTo>
                <a:lnTo>
                  <a:pt x="134754" y="0"/>
                </a:lnTo>
                <a:lnTo>
                  <a:pt x="423511" y="1867301"/>
                </a:lnTo>
                <a:lnTo>
                  <a:pt x="0" y="185767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588C628-3CC7-4A85-A50E-D788B227DBDC}"/>
              </a:ext>
            </a:extLst>
          </p:cNvPr>
          <p:cNvSpPr/>
          <p:nvPr/>
        </p:nvSpPr>
        <p:spPr>
          <a:xfrm>
            <a:off x="9075475" y="688476"/>
            <a:ext cx="423511" cy="2329314"/>
          </a:xfrm>
          <a:custGeom>
            <a:avLst/>
            <a:gdLst>
              <a:gd name="connsiteX0" fmla="*/ 0 w 423511"/>
              <a:gd name="connsiteY0" fmla="*/ 1857676 h 1867301"/>
              <a:gd name="connsiteX1" fmla="*/ 134754 w 423511"/>
              <a:gd name="connsiteY1" fmla="*/ 0 h 1867301"/>
              <a:gd name="connsiteX2" fmla="*/ 423511 w 423511"/>
              <a:gd name="connsiteY2" fmla="*/ 1867301 h 1867301"/>
              <a:gd name="connsiteX3" fmla="*/ 0 w 423511"/>
              <a:gd name="connsiteY3" fmla="*/ 1857676 h 1867301"/>
              <a:gd name="connsiteX0" fmla="*/ 0 w 423511"/>
              <a:gd name="connsiteY0" fmla="*/ 2319689 h 2329314"/>
              <a:gd name="connsiteX1" fmla="*/ 28877 w 423511"/>
              <a:gd name="connsiteY1" fmla="*/ 0 h 2329314"/>
              <a:gd name="connsiteX2" fmla="*/ 423511 w 423511"/>
              <a:gd name="connsiteY2" fmla="*/ 2329314 h 2329314"/>
              <a:gd name="connsiteX3" fmla="*/ 0 w 423511"/>
              <a:gd name="connsiteY3" fmla="*/ 2319689 h 232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511" h="2329314">
                <a:moveTo>
                  <a:pt x="0" y="2319689"/>
                </a:moveTo>
                <a:lnTo>
                  <a:pt x="28877" y="0"/>
                </a:lnTo>
                <a:lnTo>
                  <a:pt x="423511" y="2329314"/>
                </a:lnTo>
                <a:lnTo>
                  <a:pt x="0" y="231968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6F72531-B054-4A60-B97F-01158874FE21}"/>
              </a:ext>
            </a:extLst>
          </p:cNvPr>
          <p:cNvSpPr/>
          <p:nvPr/>
        </p:nvSpPr>
        <p:spPr>
          <a:xfrm>
            <a:off x="9725351" y="716060"/>
            <a:ext cx="423511" cy="2329314"/>
          </a:xfrm>
          <a:custGeom>
            <a:avLst/>
            <a:gdLst>
              <a:gd name="connsiteX0" fmla="*/ 0 w 423511"/>
              <a:gd name="connsiteY0" fmla="*/ 1857676 h 1867301"/>
              <a:gd name="connsiteX1" fmla="*/ 134754 w 423511"/>
              <a:gd name="connsiteY1" fmla="*/ 0 h 1867301"/>
              <a:gd name="connsiteX2" fmla="*/ 423511 w 423511"/>
              <a:gd name="connsiteY2" fmla="*/ 1867301 h 1867301"/>
              <a:gd name="connsiteX3" fmla="*/ 0 w 423511"/>
              <a:gd name="connsiteY3" fmla="*/ 1857676 h 1867301"/>
              <a:gd name="connsiteX0" fmla="*/ 0 w 423511"/>
              <a:gd name="connsiteY0" fmla="*/ 2319689 h 2329314"/>
              <a:gd name="connsiteX1" fmla="*/ 28877 w 423511"/>
              <a:gd name="connsiteY1" fmla="*/ 0 h 2329314"/>
              <a:gd name="connsiteX2" fmla="*/ 423511 w 423511"/>
              <a:gd name="connsiteY2" fmla="*/ 2329314 h 2329314"/>
              <a:gd name="connsiteX3" fmla="*/ 0 w 423511"/>
              <a:gd name="connsiteY3" fmla="*/ 2319689 h 232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511" h="2329314">
                <a:moveTo>
                  <a:pt x="0" y="2319689"/>
                </a:moveTo>
                <a:lnTo>
                  <a:pt x="28877" y="0"/>
                </a:lnTo>
                <a:lnTo>
                  <a:pt x="423511" y="2329314"/>
                </a:lnTo>
                <a:lnTo>
                  <a:pt x="0" y="231968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A922F5E-254F-40CD-ADD2-4F820674B91C}"/>
              </a:ext>
            </a:extLst>
          </p:cNvPr>
          <p:cNvSpPr/>
          <p:nvPr/>
        </p:nvSpPr>
        <p:spPr>
          <a:xfrm>
            <a:off x="10234824" y="997064"/>
            <a:ext cx="337810" cy="2030931"/>
          </a:xfrm>
          <a:custGeom>
            <a:avLst/>
            <a:gdLst>
              <a:gd name="connsiteX0" fmla="*/ 0 w 423511"/>
              <a:gd name="connsiteY0" fmla="*/ 1857676 h 1867301"/>
              <a:gd name="connsiteX1" fmla="*/ 134754 w 423511"/>
              <a:gd name="connsiteY1" fmla="*/ 0 h 1867301"/>
              <a:gd name="connsiteX2" fmla="*/ 423511 w 423511"/>
              <a:gd name="connsiteY2" fmla="*/ 1867301 h 1867301"/>
              <a:gd name="connsiteX3" fmla="*/ 0 w 423511"/>
              <a:gd name="connsiteY3" fmla="*/ 1857676 h 1867301"/>
              <a:gd name="connsiteX0" fmla="*/ 0 w 423511"/>
              <a:gd name="connsiteY0" fmla="*/ 2319689 h 2329314"/>
              <a:gd name="connsiteX1" fmla="*/ 28877 w 423511"/>
              <a:gd name="connsiteY1" fmla="*/ 0 h 2329314"/>
              <a:gd name="connsiteX2" fmla="*/ 423511 w 423511"/>
              <a:gd name="connsiteY2" fmla="*/ 2329314 h 2329314"/>
              <a:gd name="connsiteX3" fmla="*/ 0 w 423511"/>
              <a:gd name="connsiteY3" fmla="*/ 2319689 h 2329314"/>
              <a:gd name="connsiteX0" fmla="*/ 0 w 385010"/>
              <a:gd name="connsiteY0" fmla="*/ 2319689 h 2319689"/>
              <a:gd name="connsiteX1" fmla="*/ 28877 w 385010"/>
              <a:gd name="connsiteY1" fmla="*/ 0 h 2319689"/>
              <a:gd name="connsiteX2" fmla="*/ 385010 w 385010"/>
              <a:gd name="connsiteY2" fmla="*/ 2002055 h 2319689"/>
              <a:gd name="connsiteX3" fmla="*/ 0 w 385010"/>
              <a:gd name="connsiteY3" fmla="*/ 2319689 h 2319689"/>
              <a:gd name="connsiteX0" fmla="*/ 0 w 385010"/>
              <a:gd name="connsiteY0" fmla="*/ 2059807 h 2059807"/>
              <a:gd name="connsiteX1" fmla="*/ 28877 w 385010"/>
              <a:gd name="connsiteY1" fmla="*/ 0 h 2059807"/>
              <a:gd name="connsiteX2" fmla="*/ 385010 w 385010"/>
              <a:gd name="connsiteY2" fmla="*/ 2002055 h 2059807"/>
              <a:gd name="connsiteX3" fmla="*/ 0 w 385010"/>
              <a:gd name="connsiteY3" fmla="*/ 2059807 h 2059807"/>
              <a:gd name="connsiteX0" fmla="*/ 0 w 365759"/>
              <a:gd name="connsiteY0" fmla="*/ 1982805 h 2002055"/>
              <a:gd name="connsiteX1" fmla="*/ 9626 w 365759"/>
              <a:gd name="connsiteY1" fmla="*/ 0 h 2002055"/>
              <a:gd name="connsiteX2" fmla="*/ 365759 w 365759"/>
              <a:gd name="connsiteY2" fmla="*/ 2002055 h 2002055"/>
              <a:gd name="connsiteX3" fmla="*/ 0 w 365759"/>
              <a:gd name="connsiteY3" fmla="*/ 1982805 h 2002055"/>
              <a:gd name="connsiteX0" fmla="*/ 926 w 357060"/>
              <a:gd name="connsiteY0" fmla="*/ 2030931 h 2030931"/>
              <a:gd name="connsiteX1" fmla="*/ 927 w 357060"/>
              <a:gd name="connsiteY1" fmla="*/ 0 h 2030931"/>
              <a:gd name="connsiteX2" fmla="*/ 357060 w 357060"/>
              <a:gd name="connsiteY2" fmla="*/ 2002055 h 2030931"/>
              <a:gd name="connsiteX3" fmla="*/ 926 w 357060"/>
              <a:gd name="connsiteY3" fmla="*/ 2030931 h 2030931"/>
              <a:gd name="connsiteX0" fmla="*/ 926 w 337810"/>
              <a:gd name="connsiteY0" fmla="*/ 2030931 h 2030931"/>
              <a:gd name="connsiteX1" fmla="*/ 927 w 337810"/>
              <a:gd name="connsiteY1" fmla="*/ 0 h 2030931"/>
              <a:gd name="connsiteX2" fmla="*/ 337810 w 337810"/>
              <a:gd name="connsiteY2" fmla="*/ 2021305 h 2030931"/>
              <a:gd name="connsiteX3" fmla="*/ 926 w 337810"/>
              <a:gd name="connsiteY3" fmla="*/ 2030931 h 203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810" h="2030931">
                <a:moveTo>
                  <a:pt x="926" y="2030931"/>
                </a:moveTo>
                <a:cubicBezTo>
                  <a:pt x="4135" y="1369996"/>
                  <a:pt x="-2282" y="660935"/>
                  <a:pt x="927" y="0"/>
                </a:cubicBezTo>
                <a:lnTo>
                  <a:pt x="337810" y="2021305"/>
                </a:lnTo>
                <a:lnTo>
                  <a:pt x="926" y="203093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3AD7DF5-8D4A-4750-9899-2EB5C2589C2C}"/>
              </a:ext>
            </a:extLst>
          </p:cNvPr>
          <p:cNvSpPr/>
          <p:nvPr/>
        </p:nvSpPr>
        <p:spPr>
          <a:xfrm>
            <a:off x="10725974" y="1897610"/>
            <a:ext cx="452388" cy="1097280"/>
          </a:xfrm>
          <a:custGeom>
            <a:avLst/>
            <a:gdLst>
              <a:gd name="connsiteX0" fmla="*/ 192505 w 385011"/>
              <a:gd name="connsiteY0" fmla="*/ 0 h 731520"/>
              <a:gd name="connsiteX1" fmla="*/ 0 w 385011"/>
              <a:gd name="connsiteY1" fmla="*/ 731520 h 731520"/>
              <a:gd name="connsiteX2" fmla="*/ 385011 w 385011"/>
              <a:gd name="connsiteY2" fmla="*/ 731520 h 731520"/>
              <a:gd name="connsiteX3" fmla="*/ 192505 w 385011"/>
              <a:gd name="connsiteY3" fmla="*/ 0 h 731520"/>
              <a:gd name="connsiteX0" fmla="*/ 192505 w 539015"/>
              <a:gd name="connsiteY0" fmla="*/ 0 h 1174282"/>
              <a:gd name="connsiteX1" fmla="*/ 0 w 539015"/>
              <a:gd name="connsiteY1" fmla="*/ 731520 h 1174282"/>
              <a:gd name="connsiteX2" fmla="*/ 539015 w 539015"/>
              <a:gd name="connsiteY2" fmla="*/ 1174282 h 1174282"/>
              <a:gd name="connsiteX3" fmla="*/ 192505 w 539015"/>
              <a:gd name="connsiteY3" fmla="*/ 0 h 1174282"/>
              <a:gd name="connsiteX0" fmla="*/ 192505 w 519765"/>
              <a:gd name="connsiteY0" fmla="*/ 0 h 1097280"/>
              <a:gd name="connsiteX1" fmla="*/ 0 w 519765"/>
              <a:gd name="connsiteY1" fmla="*/ 731520 h 1097280"/>
              <a:gd name="connsiteX2" fmla="*/ 519765 w 519765"/>
              <a:gd name="connsiteY2" fmla="*/ 1097280 h 1097280"/>
              <a:gd name="connsiteX3" fmla="*/ 192505 w 519765"/>
              <a:gd name="connsiteY3" fmla="*/ 0 h 1097280"/>
              <a:gd name="connsiteX0" fmla="*/ 125128 w 452388"/>
              <a:gd name="connsiteY0" fmla="*/ 0 h 1097280"/>
              <a:gd name="connsiteX1" fmla="*/ 0 w 452388"/>
              <a:gd name="connsiteY1" fmla="*/ 1097280 h 1097280"/>
              <a:gd name="connsiteX2" fmla="*/ 452388 w 452388"/>
              <a:gd name="connsiteY2" fmla="*/ 1097280 h 1097280"/>
              <a:gd name="connsiteX3" fmla="*/ 125128 w 452388"/>
              <a:gd name="connsiteY3" fmla="*/ 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388" h="1097280">
                <a:moveTo>
                  <a:pt x="125128" y="0"/>
                </a:moveTo>
                <a:lnTo>
                  <a:pt x="0" y="1097280"/>
                </a:lnTo>
                <a:lnTo>
                  <a:pt x="452388" y="1097280"/>
                </a:lnTo>
                <a:lnTo>
                  <a:pt x="125128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63A14A7-BE9E-43E1-B9D0-181D018829B2}"/>
              </a:ext>
            </a:extLst>
          </p:cNvPr>
          <p:cNvSpPr/>
          <p:nvPr/>
        </p:nvSpPr>
        <p:spPr>
          <a:xfrm flipH="1" flipV="1">
            <a:off x="9594819" y="3906453"/>
            <a:ext cx="57392" cy="5739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87813A0-E5F0-432D-9034-A99F821E81C6}"/>
              </a:ext>
            </a:extLst>
          </p:cNvPr>
          <p:cNvSpPr txBox="1"/>
          <p:nvPr/>
        </p:nvSpPr>
        <p:spPr>
          <a:xfrm>
            <a:off x="9502587" y="353545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2097C79B-73C6-4CA7-AF68-6260D4F9752A}"/>
              </a:ext>
            </a:extLst>
          </p:cNvPr>
          <p:cNvSpPr/>
          <p:nvPr/>
        </p:nvSpPr>
        <p:spPr>
          <a:xfrm>
            <a:off x="9416842" y="0"/>
            <a:ext cx="373458" cy="329626"/>
          </a:xfrm>
          <a:custGeom>
            <a:avLst/>
            <a:gdLst>
              <a:gd name="connsiteX0" fmla="*/ 0 w 1145406"/>
              <a:gd name="connsiteY0" fmla="*/ 866274 h 866274"/>
              <a:gd name="connsiteX1" fmla="*/ 346509 w 1145406"/>
              <a:gd name="connsiteY1" fmla="*/ 452388 h 866274"/>
              <a:gd name="connsiteX2" fmla="*/ 1068404 w 1145406"/>
              <a:gd name="connsiteY2" fmla="*/ 19251 h 866274"/>
              <a:gd name="connsiteX3" fmla="*/ 1068404 w 1145406"/>
              <a:gd name="connsiteY3" fmla="*/ 19251 h 866274"/>
              <a:gd name="connsiteX4" fmla="*/ 1145406 w 1145406"/>
              <a:gd name="connsiteY4" fmla="*/ 0 h 86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406" h="866274">
                <a:moveTo>
                  <a:pt x="0" y="866274"/>
                </a:moveTo>
                <a:cubicBezTo>
                  <a:pt x="84221" y="729916"/>
                  <a:pt x="168442" y="593558"/>
                  <a:pt x="346509" y="452388"/>
                </a:cubicBezTo>
                <a:cubicBezTo>
                  <a:pt x="524576" y="311217"/>
                  <a:pt x="1068404" y="19251"/>
                  <a:pt x="1068404" y="19251"/>
                </a:cubicBezTo>
                <a:lnTo>
                  <a:pt x="1068404" y="19251"/>
                </a:lnTo>
                <a:lnTo>
                  <a:pt x="1145406" y="0"/>
                </a:ln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251170D-D86D-4941-BB9C-AD2EA5558281}"/>
              </a:ext>
            </a:extLst>
          </p:cNvPr>
          <p:cNvSpPr/>
          <p:nvPr/>
        </p:nvSpPr>
        <p:spPr>
          <a:xfrm flipH="1" flipV="1">
            <a:off x="7915533" y="3904233"/>
            <a:ext cx="57392" cy="5739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0EF393F-3E72-410A-BFE2-03D5C1157CD3}"/>
              </a:ext>
            </a:extLst>
          </p:cNvPr>
          <p:cNvSpPr txBox="1"/>
          <p:nvPr/>
        </p:nvSpPr>
        <p:spPr>
          <a:xfrm>
            <a:off x="7784728" y="357029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26F9E70-6ACD-455D-97D6-EF6A62A535D1}"/>
              </a:ext>
            </a:extLst>
          </p:cNvPr>
          <p:cNvCxnSpPr>
            <a:cxnSpLocks/>
          </p:cNvCxnSpPr>
          <p:nvPr/>
        </p:nvCxnSpPr>
        <p:spPr>
          <a:xfrm flipH="1" flipV="1">
            <a:off x="7719661" y="3137185"/>
            <a:ext cx="163430" cy="480466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B59BE31-592B-41B8-AB6F-B3C9B0EA4A47}"/>
              </a:ext>
            </a:extLst>
          </p:cNvPr>
          <p:cNvCxnSpPr>
            <a:cxnSpLocks/>
          </p:cNvCxnSpPr>
          <p:nvPr/>
        </p:nvCxnSpPr>
        <p:spPr>
          <a:xfrm>
            <a:off x="7384285" y="4523331"/>
            <a:ext cx="4677053" cy="288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57BB5E0-0DC3-4508-895B-87A92F82716D}"/>
              </a:ext>
            </a:extLst>
          </p:cNvPr>
          <p:cNvCxnSpPr>
            <a:cxnSpLocks/>
          </p:cNvCxnSpPr>
          <p:nvPr/>
        </p:nvCxnSpPr>
        <p:spPr>
          <a:xfrm>
            <a:off x="9594819" y="4611934"/>
            <a:ext cx="0" cy="427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F56BE1A-0848-4FE0-99B0-006CC08B4FA0}"/>
              </a:ext>
            </a:extLst>
          </p:cNvPr>
          <p:cNvCxnSpPr>
            <a:cxnSpLocks/>
          </p:cNvCxnSpPr>
          <p:nvPr/>
        </p:nvCxnSpPr>
        <p:spPr>
          <a:xfrm>
            <a:off x="7384284" y="5164655"/>
            <a:ext cx="67539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92BB027-F06B-4743-B11B-EF7887BB3D8B}"/>
              </a:ext>
            </a:extLst>
          </p:cNvPr>
          <p:cNvCxnSpPr>
            <a:cxnSpLocks/>
          </p:cNvCxnSpPr>
          <p:nvPr/>
        </p:nvCxnSpPr>
        <p:spPr>
          <a:xfrm>
            <a:off x="8135054" y="5164655"/>
            <a:ext cx="67539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E9EBE27-B6E9-4BC1-B10A-CFFF9648D56A}"/>
              </a:ext>
            </a:extLst>
          </p:cNvPr>
          <p:cNvCxnSpPr>
            <a:cxnSpLocks/>
          </p:cNvCxnSpPr>
          <p:nvPr/>
        </p:nvCxnSpPr>
        <p:spPr>
          <a:xfrm>
            <a:off x="8919423" y="5164655"/>
            <a:ext cx="67539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5231BAF-0306-4B27-A5AD-49D35FD6AC3D}"/>
              </a:ext>
            </a:extLst>
          </p:cNvPr>
          <p:cNvCxnSpPr>
            <a:cxnSpLocks/>
          </p:cNvCxnSpPr>
          <p:nvPr/>
        </p:nvCxnSpPr>
        <p:spPr>
          <a:xfrm>
            <a:off x="9722811" y="5164655"/>
            <a:ext cx="67539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400CB65-EB45-4668-A078-BCEDEC6827DE}"/>
              </a:ext>
            </a:extLst>
          </p:cNvPr>
          <p:cNvCxnSpPr>
            <a:cxnSpLocks/>
          </p:cNvCxnSpPr>
          <p:nvPr/>
        </p:nvCxnSpPr>
        <p:spPr>
          <a:xfrm>
            <a:off x="10567061" y="5164655"/>
            <a:ext cx="67539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6CEBFE3-6188-4E4A-A34F-02BE257F2FA3}"/>
              </a:ext>
            </a:extLst>
          </p:cNvPr>
          <p:cNvCxnSpPr>
            <a:cxnSpLocks/>
          </p:cNvCxnSpPr>
          <p:nvPr/>
        </p:nvCxnSpPr>
        <p:spPr>
          <a:xfrm>
            <a:off x="11379582" y="5164655"/>
            <a:ext cx="67539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882C90E-8E6E-4B57-9D43-5CB03BD88A30}"/>
              </a:ext>
            </a:extLst>
          </p:cNvPr>
          <p:cNvCxnSpPr>
            <a:cxnSpLocks/>
          </p:cNvCxnSpPr>
          <p:nvPr/>
        </p:nvCxnSpPr>
        <p:spPr>
          <a:xfrm>
            <a:off x="11407807" y="5422933"/>
            <a:ext cx="67539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0595738-096F-460D-BCC3-71161DD2A716}"/>
              </a:ext>
            </a:extLst>
          </p:cNvPr>
          <p:cNvCxnSpPr>
            <a:cxnSpLocks/>
          </p:cNvCxnSpPr>
          <p:nvPr/>
        </p:nvCxnSpPr>
        <p:spPr>
          <a:xfrm>
            <a:off x="10567061" y="5681211"/>
            <a:ext cx="151614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540F9D8-A648-4A6F-A063-3EE629B6FF1D}"/>
              </a:ext>
            </a:extLst>
          </p:cNvPr>
          <p:cNvCxnSpPr>
            <a:cxnSpLocks/>
          </p:cNvCxnSpPr>
          <p:nvPr/>
        </p:nvCxnSpPr>
        <p:spPr>
          <a:xfrm>
            <a:off x="9790300" y="5958740"/>
            <a:ext cx="230279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F7FEAFB-442D-4D9C-927D-2D680A07F330}"/>
              </a:ext>
            </a:extLst>
          </p:cNvPr>
          <p:cNvCxnSpPr>
            <a:cxnSpLocks/>
          </p:cNvCxnSpPr>
          <p:nvPr/>
        </p:nvCxnSpPr>
        <p:spPr>
          <a:xfrm>
            <a:off x="9022206" y="6188142"/>
            <a:ext cx="30708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F7E38FB-AC4A-4BE5-82E5-19D67D3A583B}"/>
              </a:ext>
            </a:extLst>
          </p:cNvPr>
          <p:cNvCxnSpPr>
            <a:cxnSpLocks/>
          </p:cNvCxnSpPr>
          <p:nvPr/>
        </p:nvCxnSpPr>
        <p:spPr>
          <a:xfrm>
            <a:off x="8252185" y="6427169"/>
            <a:ext cx="38503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DC16CE8-7AED-4114-8D40-2887D1027718}"/>
              </a:ext>
            </a:extLst>
          </p:cNvPr>
          <p:cNvCxnSpPr>
            <a:cxnSpLocks/>
          </p:cNvCxnSpPr>
          <p:nvPr/>
        </p:nvCxnSpPr>
        <p:spPr>
          <a:xfrm>
            <a:off x="7438629" y="6656572"/>
            <a:ext cx="4663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C7D5BC5-B580-45EE-9DB7-0ADF3A26128F}"/>
              </a:ext>
            </a:extLst>
          </p:cNvPr>
          <p:cNvSpPr txBox="1"/>
          <p:nvPr/>
        </p:nvSpPr>
        <p:spPr>
          <a:xfrm>
            <a:off x="8245879" y="517337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B7B93F0F-E1C9-4432-8A37-79377671AE65}"/>
              </a:ext>
            </a:extLst>
          </p:cNvPr>
          <p:cNvSpPr/>
          <p:nvPr/>
        </p:nvSpPr>
        <p:spPr>
          <a:xfrm flipH="1" flipV="1">
            <a:off x="8352347" y="5145514"/>
            <a:ext cx="57392" cy="5739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0DAF01F-9373-4C66-BE7C-79BE07BEBD8B}"/>
              </a:ext>
            </a:extLst>
          </p:cNvPr>
          <p:cNvCxnSpPr>
            <a:cxnSpLocks/>
          </p:cNvCxnSpPr>
          <p:nvPr/>
        </p:nvCxnSpPr>
        <p:spPr>
          <a:xfrm>
            <a:off x="8352347" y="4825709"/>
            <a:ext cx="3702631" cy="3520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4DB43D49-4AA6-45FC-9E95-5595320EB9F9}"/>
              </a:ext>
            </a:extLst>
          </p:cNvPr>
          <p:cNvSpPr txBox="1"/>
          <p:nvPr/>
        </p:nvSpPr>
        <p:spPr>
          <a:xfrm>
            <a:off x="7728013" y="4632235"/>
            <a:ext cx="636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</a:t>
            </a:r>
            <a:r>
              <a:rPr lang="en-US" dirty="0"/>
              <a:t>(</a:t>
            </a:r>
            <a:r>
              <a:rPr lang="en-US" dirty="0" err="1"/>
              <a:t>i,t</a:t>
            </a:r>
            <a:r>
              <a:rPr lang="en-US" dirty="0"/>
              <a:t>)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3CBE9A0-6FDA-48BE-8289-F8D548DBA978}"/>
              </a:ext>
            </a:extLst>
          </p:cNvPr>
          <p:cNvCxnSpPr>
            <a:cxnSpLocks/>
          </p:cNvCxnSpPr>
          <p:nvPr/>
        </p:nvCxnSpPr>
        <p:spPr>
          <a:xfrm>
            <a:off x="8409739" y="5164655"/>
            <a:ext cx="440665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9E9908C4-EDE5-4265-818E-C50C75D8F80D}"/>
              </a:ext>
            </a:extLst>
          </p:cNvPr>
          <p:cNvSpPr txBox="1"/>
          <p:nvPr/>
        </p:nvSpPr>
        <p:spPr>
          <a:xfrm>
            <a:off x="7002448" y="4295287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/>
              <a:t>π</a:t>
            </a:r>
            <a:r>
              <a:rPr lang="en-US" baseline="-25000"/>
              <a:t>v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2A74CD3-669B-4CF2-B385-FFEA2DCBC7FD}"/>
              </a:ext>
            </a:extLst>
          </p:cNvPr>
          <p:cNvSpPr txBox="1"/>
          <p:nvPr/>
        </p:nvSpPr>
        <p:spPr>
          <a:xfrm>
            <a:off x="7998186" y="4839783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</a:t>
            </a:r>
            <a:r>
              <a:rPr lang="en-US" dirty="0"/>
              <a:t>’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16DBE62-897D-46AD-9123-7EDDC5B81F35}"/>
              </a:ext>
            </a:extLst>
          </p:cNvPr>
          <p:cNvSpPr txBox="1"/>
          <p:nvPr/>
        </p:nvSpPr>
        <p:spPr>
          <a:xfrm>
            <a:off x="5366085" y="5462525"/>
            <a:ext cx="5098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compute its </a:t>
            </a:r>
            <a:r>
              <a:rPr lang="en-US" dirty="0">
                <a:solidFill>
                  <a:srgbClr val="A4220C"/>
                </a:solidFill>
              </a:rPr>
              <a:t>CIT </a:t>
            </a:r>
            <a:r>
              <a:rPr lang="en-US" dirty="0">
                <a:solidFill>
                  <a:srgbClr val="C00000"/>
                </a:solidFill>
              </a:rPr>
              <a:t>directly by Lemma 1 in O(log n) time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57E5EB4-D5A0-4CE0-ABA5-661D226C71BE}"/>
              </a:ext>
            </a:extLst>
          </p:cNvPr>
          <p:cNvSpPr txBox="1"/>
          <p:nvPr/>
        </p:nvSpPr>
        <p:spPr>
          <a:xfrm>
            <a:off x="4662437" y="5946558"/>
            <a:ext cx="3782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its </a:t>
            </a:r>
            <a:r>
              <a:rPr lang="en-US" dirty="0">
                <a:solidFill>
                  <a:srgbClr val="A4220C"/>
                </a:solidFill>
              </a:rPr>
              <a:t>CIT </a:t>
            </a:r>
            <a:r>
              <a:rPr lang="en-US" dirty="0">
                <a:solidFill>
                  <a:srgbClr val="C00000"/>
                </a:solidFill>
              </a:rPr>
              <a:t>is available in the preprocessing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40EEA475-C921-4E43-95A4-1AD6730F51DA}"/>
              </a:ext>
            </a:extLst>
          </p:cNvPr>
          <p:cNvCxnSpPr>
            <a:cxnSpLocks/>
          </p:cNvCxnSpPr>
          <p:nvPr/>
        </p:nvCxnSpPr>
        <p:spPr>
          <a:xfrm flipV="1">
            <a:off x="8505889" y="5183798"/>
            <a:ext cx="124182" cy="344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6405E39F-9DDE-4444-9B3C-192AFBE8F45D}"/>
              </a:ext>
            </a:extLst>
          </p:cNvPr>
          <p:cNvCxnSpPr>
            <a:cxnSpLocks/>
          </p:cNvCxnSpPr>
          <p:nvPr/>
        </p:nvCxnSpPr>
        <p:spPr>
          <a:xfrm flipV="1">
            <a:off x="8340060" y="6180259"/>
            <a:ext cx="579363" cy="7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E0E9BE56-8592-4629-B09F-9FA7B68F9734}"/>
              </a:ext>
            </a:extLst>
          </p:cNvPr>
          <p:cNvSpPr txBox="1"/>
          <p:nvPr/>
        </p:nvSpPr>
        <p:spPr>
          <a:xfrm>
            <a:off x="6641284" y="3748263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</a:t>
            </a:r>
            <a:r>
              <a:rPr lang="en-US" dirty="0"/>
              <a:t>(</a:t>
            </a:r>
            <a:r>
              <a:rPr lang="en-US" dirty="0" err="1"/>
              <a:t>i,j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0699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1" grpId="0" animBg="1"/>
      <p:bldP spid="66" grpId="0"/>
      <p:bldP spid="66" grpId="1"/>
      <p:bldP spid="66" grpId="2"/>
      <p:bldP spid="71" grpId="0"/>
      <p:bldP spid="72" grpId="0"/>
      <p:bldP spid="73" grpId="0"/>
      <p:bldP spid="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EBCED-CA98-43B9-B22D-B7498A91D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12" y="98659"/>
            <a:ext cx="7388345" cy="6759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baseline="-25000" dirty="0"/>
              <a:t> </a:t>
            </a:r>
            <a:r>
              <a:rPr lang="en-US" dirty="0"/>
              <a:t>are not from the same leaf</a:t>
            </a:r>
          </a:p>
          <a:p>
            <a:r>
              <a:rPr lang="el-GR" dirty="0"/>
              <a:t>π</a:t>
            </a:r>
            <a:r>
              <a:rPr lang="en-US" dirty="0"/>
              <a:t>(</a:t>
            </a:r>
            <a:r>
              <a:rPr lang="en-US" dirty="0" err="1"/>
              <a:t>i,t</a:t>
            </a:r>
            <a:r>
              <a:rPr lang="en-US" dirty="0"/>
              <a:t>): </a:t>
            </a:r>
            <a:r>
              <a:rPr lang="en-US" dirty="0" err="1"/>
              <a:t>subpath</a:t>
            </a:r>
            <a:r>
              <a:rPr lang="en-US" dirty="0"/>
              <a:t> covered by v</a:t>
            </a:r>
          </a:p>
          <a:p>
            <a:r>
              <a:rPr lang="el-GR" dirty="0"/>
              <a:t>π</a:t>
            </a:r>
            <a:r>
              <a:rPr lang="en-US" dirty="0"/>
              <a:t>(t+1,k): </a:t>
            </a:r>
            <a:r>
              <a:rPr lang="en-US" dirty="0" err="1"/>
              <a:t>subpath</a:t>
            </a:r>
            <a:r>
              <a:rPr lang="en-US" dirty="0"/>
              <a:t> covered by the blue subtrees</a:t>
            </a:r>
          </a:p>
          <a:p>
            <a:pPr marL="0" indent="0">
              <a:buNone/>
            </a:pPr>
            <a:r>
              <a:rPr lang="en-US" dirty="0"/>
              <a:t>Improvement for computing T(</a:t>
            </a:r>
            <a:r>
              <a:rPr lang="el-GR" dirty="0"/>
              <a:t>π</a:t>
            </a:r>
            <a:r>
              <a:rPr lang="en-US" dirty="0"/>
              <a:t>(t+1,k)):</a:t>
            </a:r>
          </a:p>
          <a:p>
            <a:r>
              <a:rPr lang="en-US" dirty="0"/>
              <a:t>It corresponds to an ancestor-leaf pair (</a:t>
            </a:r>
            <a:r>
              <a:rPr lang="en-US" dirty="0" err="1"/>
              <a:t>w,v</a:t>
            </a:r>
            <a:r>
              <a:rPr lang="en-US" dirty="0"/>
              <a:t>)</a:t>
            </a:r>
          </a:p>
          <a:p>
            <a:r>
              <a:rPr lang="en-US" dirty="0"/>
              <a:t>Precompute the CITs for all these pairs in the decomposition tree DT(</a:t>
            </a:r>
            <a:r>
              <a:rPr lang="el-GR" dirty="0"/>
              <a:t>π</a:t>
            </a:r>
            <a:r>
              <a:rPr lang="en-US" dirty="0"/>
              <a:t>) by Lemma 2</a:t>
            </a:r>
          </a:p>
          <a:p>
            <a:r>
              <a:rPr lang="en-US" dirty="0"/>
              <a:t>There are O(n/log n) such pairs because DT(</a:t>
            </a:r>
            <a:r>
              <a:rPr lang="el-GR" dirty="0"/>
              <a:t>π</a:t>
            </a:r>
            <a:r>
              <a:rPr lang="en-US" dirty="0"/>
              <a:t>) has O(n/log</a:t>
            </a:r>
            <a:r>
              <a:rPr lang="en-US" baseline="30000" dirty="0"/>
              <a:t>2</a:t>
            </a:r>
            <a:r>
              <a:rPr lang="en-US" dirty="0"/>
              <a:t> n) leaves</a:t>
            </a:r>
          </a:p>
          <a:p>
            <a:r>
              <a:rPr lang="en-US" dirty="0"/>
              <a:t>Total preprocessing: O(n)</a:t>
            </a:r>
          </a:p>
          <a:p>
            <a:r>
              <a:rPr lang="en-US" dirty="0"/>
              <a:t>T(</a:t>
            </a:r>
            <a:r>
              <a:rPr lang="el-GR" dirty="0"/>
              <a:t>π</a:t>
            </a:r>
            <a:r>
              <a:rPr lang="en-US" dirty="0"/>
              <a:t>(t+1,k)) is available during the query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B833FBB-955D-4F77-97B4-B5FF6C336C8B}"/>
              </a:ext>
            </a:extLst>
          </p:cNvPr>
          <p:cNvSpPr/>
          <p:nvPr/>
        </p:nvSpPr>
        <p:spPr>
          <a:xfrm>
            <a:off x="7674670" y="363575"/>
            <a:ext cx="1732547" cy="2714324"/>
          </a:xfrm>
          <a:custGeom>
            <a:avLst/>
            <a:gdLst>
              <a:gd name="connsiteX0" fmla="*/ 0 w 1732547"/>
              <a:gd name="connsiteY0" fmla="*/ 2714324 h 2714324"/>
              <a:gd name="connsiteX1" fmla="*/ 404261 w 1732547"/>
              <a:gd name="connsiteY1" fmla="*/ 2281187 h 2714324"/>
              <a:gd name="connsiteX2" fmla="*/ 731520 w 1732547"/>
              <a:gd name="connsiteY2" fmla="*/ 1578543 h 2714324"/>
              <a:gd name="connsiteX3" fmla="*/ 1039528 w 1732547"/>
              <a:gd name="connsiteY3" fmla="*/ 789271 h 2714324"/>
              <a:gd name="connsiteX4" fmla="*/ 1732547 w 1732547"/>
              <a:gd name="connsiteY4" fmla="*/ 0 h 271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2547" h="2714324">
                <a:moveTo>
                  <a:pt x="0" y="2714324"/>
                </a:moveTo>
                <a:cubicBezTo>
                  <a:pt x="141170" y="2592404"/>
                  <a:pt x="282341" y="2470484"/>
                  <a:pt x="404261" y="2281187"/>
                </a:cubicBezTo>
                <a:cubicBezTo>
                  <a:pt x="526181" y="2091890"/>
                  <a:pt x="625642" y="1827196"/>
                  <a:pt x="731520" y="1578543"/>
                </a:cubicBezTo>
                <a:cubicBezTo>
                  <a:pt x="837398" y="1329890"/>
                  <a:pt x="872690" y="1052361"/>
                  <a:pt x="1039528" y="789271"/>
                </a:cubicBezTo>
                <a:cubicBezTo>
                  <a:pt x="1206366" y="526181"/>
                  <a:pt x="1564105" y="72189"/>
                  <a:pt x="173254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76ACFE2-5CDF-4BF1-AB82-4FA9C578F4E3}"/>
              </a:ext>
            </a:extLst>
          </p:cNvPr>
          <p:cNvSpPr/>
          <p:nvPr/>
        </p:nvSpPr>
        <p:spPr>
          <a:xfrm>
            <a:off x="9416842" y="363575"/>
            <a:ext cx="2300438" cy="2733575"/>
          </a:xfrm>
          <a:custGeom>
            <a:avLst/>
            <a:gdLst>
              <a:gd name="connsiteX0" fmla="*/ 0 w 2300438"/>
              <a:gd name="connsiteY0" fmla="*/ 0 h 2733575"/>
              <a:gd name="connsiteX1" fmla="*/ 452388 w 2300438"/>
              <a:gd name="connsiteY1" fmla="*/ 462012 h 2733575"/>
              <a:gd name="connsiteX2" fmla="*/ 991402 w 2300438"/>
              <a:gd name="connsiteY2" fmla="*/ 760396 h 2733575"/>
              <a:gd name="connsiteX3" fmla="*/ 1241659 w 2300438"/>
              <a:gd name="connsiteY3" fmla="*/ 1260909 h 2733575"/>
              <a:gd name="connsiteX4" fmla="*/ 1876927 w 2300438"/>
              <a:gd name="connsiteY4" fmla="*/ 2165684 h 2733575"/>
              <a:gd name="connsiteX5" fmla="*/ 2300438 w 2300438"/>
              <a:gd name="connsiteY5" fmla="*/ 2733575 h 273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0438" h="2733575">
                <a:moveTo>
                  <a:pt x="0" y="0"/>
                </a:moveTo>
                <a:cubicBezTo>
                  <a:pt x="143577" y="167639"/>
                  <a:pt x="287154" y="335279"/>
                  <a:pt x="452388" y="462012"/>
                </a:cubicBezTo>
                <a:cubicBezTo>
                  <a:pt x="617622" y="588745"/>
                  <a:pt x="859857" y="627247"/>
                  <a:pt x="991402" y="760396"/>
                </a:cubicBezTo>
                <a:cubicBezTo>
                  <a:pt x="1122947" y="893545"/>
                  <a:pt x="1094072" y="1026694"/>
                  <a:pt x="1241659" y="1260909"/>
                </a:cubicBezTo>
                <a:cubicBezTo>
                  <a:pt x="1389246" y="1495124"/>
                  <a:pt x="1700464" y="1920240"/>
                  <a:pt x="1876927" y="2165684"/>
                </a:cubicBezTo>
                <a:cubicBezTo>
                  <a:pt x="2053390" y="2411128"/>
                  <a:pt x="2176914" y="2572351"/>
                  <a:pt x="2300438" y="2733575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A9428D3-77DA-4CE8-8F4E-F0399A24AD3D}"/>
              </a:ext>
            </a:extLst>
          </p:cNvPr>
          <p:cNvSpPr/>
          <p:nvPr/>
        </p:nvSpPr>
        <p:spPr>
          <a:xfrm>
            <a:off x="9360625" y="304289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686ECE-EBE0-4C9D-A27B-49B7E01D0B7C}"/>
              </a:ext>
            </a:extLst>
          </p:cNvPr>
          <p:cNvSpPr/>
          <p:nvPr/>
        </p:nvSpPr>
        <p:spPr>
          <a:xfrm>
            <a:off x="7632772" y="301779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FDD5861-C659-468D-8752-9C8FB00EDDEC}"/>
              </a:ext>
            </a:extLst>
          </p:cNvPr>
          <p:cNvSpPr/>
          <p:nvPr/>
        </p:nvSpPr>
        <p:spPr>
          <a:xfrm>
            <a:off x="11686023" y="305774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81AA52-FE83-4153-86EE-861E5E70809E}"/>
              </a:ext>
            </a:extLst>
          </p:cNvPr>
          <p:cNvSpPr txBox="1"/>
          <p:nvPr/>
        </p:nvSpPr>
        <p:spPr>
          <a:xfrm>
            <a:off x="7294198" y="2913023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84B6D-44EC-4530-8E36-67DA973726E1}"/>
              </a:ext>
            </a:extLst>
          </p:cNvPr>
          <p:cNvSpPr txBox="1"/>
          <p:nvPr/>
        </p:nvSpPr>
        <p:spPr>
          <a:xfrm>
            <a:off x="11765922" y="291302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D81A10D-3302-4502-848D-D0D447110025}"/>
              </a:ext>
            </a:extLst>
          </p:cNvPr>
          <p:cNvSpPr/>
          <p:nvPr/>
        </p:nvSpPr>
        <p:spPr>
          <a:xfrm flipH="1" flipV="1">
            <a:off x="7236806" y="3924922"/>
            <a:ext cx="57392" cy="5739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590980-7262-4434-AC19-A85373117C50}"/>
              </a:ext>
            </a:extLst>
          </p:cNvPr>
          <p:cNvSpPr txBox="1"/>
          <p:nvPr/>
        </p:nvSpPr>
        <p:spPr>
          <a:xfrm>
            <a:off x="9440524" y="159572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985BEB-607B-48CF-87ED-A856DDFEA66C}"/>
              </a:ext>
            </a:extLst>
          </p:cNvPr>
          <p:cNvSpPr txBox="1"/>
          <p:nvPr/>
        </p:nvSpPr>
        <p:spPr>
          <a:xfrm>
            <a:off x="7146719" y="352526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A34FAD0-31DD-4F00-83FF-1719651172AA}"/>
              </a:ext>
            </a:extLst>
          </p:cNvPr>
          <p:cNvCxnSpPr>
            <a:cxnSpLocks/>
          </p:cNvCxnSpPr>
          <p:nvPr/>
        </p:nvCxnSpPr>
        <p:spPr>
          <a:xfrm flipV="1">
            <a:off x="7308571" y="3126810"/>
            <a:ext cx="354388" cy="458198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8E5F2D0-92EA-4AF3-A997-E9779BF7932A}"/>
              </a:ext>
            </a:extLst>
          </p:cNvPr>
          <p:cNvSpPr txBox="1"/>
          <p:nvPr/>
        </p:nvSpPr>
        <p:spPr>
          <a:xfrm>
            <a:off x="11952832" y="3666702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4F286CE-858B-4322-B747-5F973B3C1EFF}"/>
              </a:ext>
            </a:extLst>
          </p:cNvPr>
          <p:cNvCxnSpPr>
            <a:cxnSpLocks/>
            <a:stCxn id="15" idx="0"/>
          </p:cNvCxnSpPr>
          <p:nvPr/>
        </p:nvCxnSpPr>
        <p:spPr>
          <a:xfrm flipH="1" flipV="1">
            <a:off x="11795884" y="3208504"/>
            <a:ext cx="276532" cy="458198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9D0701DC-18C0-45A5-8003-4D2CFBA2EC41}"/>
              </a:ext>
            </a:extLst>
          </p:cNvPr>
          <p:cNvSpPr/>
          <p:nvPr/>
        </p:nvSpPr>
        <p:spPr>
          <a:xfrm flipH="1" flipV="1">
            <a:off x="11934150" y="3904791"/>
            <a:ext cx="57392" cy="5739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592503B-17D0-4F7B-8C95-4836A6539091}"/>
              </a:ext>
            </a:extLst>
          </p:cNvPr>
          <p:cNvCxnSpPr>
            <a:cxnSpLocks/>
            <a:stCxn id="11" idx="4"/>
            <a:endCxn id="17" idx="7"/>
          </p:cNvCxnSpPr>
          <p:nvPr/>
        </p:nvCxnSpPr>
        <p:spPr>
          <a:xfrm>
            <a:off x="7265502" y="3924922"/>
            <a:ext cx="4677053" cy="2885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DE7C13D-9600-4B0C-9636-E7C835350FFB}"/>
              </a:ext>
            </a:extLst>
          </p:cNvPr>
          <p:cNvSpPr/>
          <p:nvPr/>
        </p:nvSpPr>
        <p:spPr>
          <a:xfrm>
            <a:off x="8059680" y="2317503"/>
            <a:ext cx="385011" cy="731520"/>
          </a:xfrm>
          <a:custGeom>
            <a:avLst/>
            <a:gdLst>
              <a:gd name="connsiteX0" fmla="*/ 192505 w 385011"/>
              <a:gd name="connsiteY0" fmla="*/ 0 h 731520"/>
              <a:gd name="connsiteX1" fmla="*/ 0 w 385011"/>
              <a:gd name="connsiteY1" fmla="*/ 731520 h 731520"/>
              <a:gd name="connsiteX2" fmla="*/ 385011 w 385011"/>
              <a:gd name="connsiteY2" fmla="*/ 731520 h 731520"/>
              <a:gd name="connsiteX3" fmla="*/ 192505 w 385011"/>
              <a:gd name="connsiteY3" fmla="*/ 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5011" h="731520">
                <a:moveTo>
                  <a:pt x="192505" y="0"/>
                </a:moveTo>
                <a:lnTo>
                  <a:pt x="0" y="731520"/>
                </a:lnTo>
                <a:lnTo>
                  <a:pt x="385011" y="731520"/>
                </a:lnTo>
                <a:lnTo>
                  <a:pt x="19250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7F187D1-7EEA-4157-B7AC-333498A29C55}"/>
              </a:ext>
            </a:extLst>
          </p:cNvPr>
          <p:cNvSpPr/>
          <p:nvPr/>
        </p:nvSpPr>
        <p:spPr>
          <a:xfrm>
            <a:off x="8598695" y="1172097"/>
            <a:ext cx="423511" cy="1867301"/>
          </a:xfrm>
          <a:custGeom>
            <a:avLst/>
            <a:gdLst>
              <a:gd name="connsiteX0" fmla="*/ 0 w 423511"/>
              <a:gd name="connsiteY0" fmla="*/ 1857676 h 1867301"/>
              <a:gd name="connsiteX1" fmla="*/ 134754 w 423511"/>
              <a:gd name="connsiteY1" fmla="*/ 0 h 1867301"/>
              <a:gd name="connsiteX2" fmla="*/ 423511 w 423511"/>
              <a:gd name="connsiteY2" fmla="*/ 1867301 h 1867301"/>
              <a:gd name="connsiteX3" fmla="*/ 0 w 423511"/>
              <a:gd name="connsiteY3" fmla="*/ 1857676 h 186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511" h="1867301">
                <a:moveTo>
                  <a:pt x="0" y="1857676"/>
                </a:moveTo>
                <a:lnTo>
                  <a:pt x="134754" y="0"/>
                </a:lnTo>
                <a:lnTo>
                  <a:pt x="423511" y="1867301"/>
                </a:lnTo>
                <a:lnTo>
                  <a:pt x="0" y="185767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588C628-3CC7-4A85-A50E-D788B227DBDC}"/>
              </a:ext>
            </a:extLst>
          </p:cNvPr>
          <p:cNvSpPr/>
          <p:nvPr/>
        </p:nvSpPr>
        <p:spPr>
          <a:xfrm>
            <a:off x="9075475" y="688476"/>
            <a:ext cx="423511" cy="2329314"/>
          </a:xfrm>
          <a:custGeom>
            <a:avLst/>
            <a:gdLst>
              <a:gd name="connsiteX0" fmla="*/ 0 w 423511"/>
              <a:gd name="connsiteY0" fmla="*/ 1857676 h 1867301"/>
              <a:gd name="connsiteX1" fmla="*/ 134754 w 423511"/>
              <a:gd name="connsiteY1" fmla="*/ 0 h 1867301"/>
              <a:gd name="connsiteX2" fmla="*/ 423511 w 423511"/>
              <a:gd name="connsiteY2" fmla="*/ 1867301 h 1867301"/>
              <a:gd name="connsiteX3" fmla="*/ 0 w 423511"/>
              <a:gd name="connsiteY3" fmla="*/ 1857676 h 1867301"/>
              <a:gd name="connsiteX0" fmla="*/ 0 w 423511"/>
              <a:gd name="connsiteY0" fmla="*/ 2319689 h 2329314"/>
              <a:gd name="connsiteX1" fmla="*/ 28877 w 423511"/>
              <a:gd name="connsiteY1" fmla="*/ 0 h 2329314"/>
              <a:gd name="connsiteX2" fmla="*/ 423511 w 423511"/>
              <a:gd name="connsiteY2" fmla="*/ 2329314 h 2329314"/>
              <a:gd name="connsiteX3" fmla="*/ 0 w 423511"/>
              <a:gd name="connsiteY3" fmla="*/ 2319689 h 232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511" h="2329314">
                <a:moveTo>
                  <a:pt x="0" y="2319689"/>
                </a:moveTo>
                <a:lnTo>
                  <a:pt x="28877" y="0"/>
                </a:lnTo>
                <a:lnTo>
                  <a:pt x="423511" y="2329314"/>
                </a:lnTo>
                <a:lnTo>
                  <a:pt x="0" y="231968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6F72531-B054-4A60-B97F-01158874FE21}"/>
              </a:ext>
            </a:extLst>
          </p:cNvPr>
          <p:cNvSpPr/>
          <p:nvPr/>
        </p:nvSpPr>
        <p:spPr>
          <a:xfrm>
            <a:off x="9725351" y="716060"/>
            <a:ext cx="423511" cy="2329314"/>
          </a:xfrm>
          <a:custGeom>
            <a:avLst/>
            <a:gdLst>
              <a:gd name="connsiteX0" fmla="*/ 0 w 423511"/>
              <a:gd name="connsiteY0" fmla="*/ 1857676 h 1867301"/>
              <a:gd name="connsiteX1" fmla="*/ 134754 w 423511"/>
              <a:gd name="connsiteY1" fmla="*/ 0 h 1867301"/>
              <a:gd name="connsiteX2" fmla="*/ 423511 w 423511"/>
              <a:gd name="connsiteY2" fmla="*/ 1867301 h 1867301"/>
              <a:gd name="connsiteX3" fmla="*/ 0 w 423511"/>
              <a:gd name="connsiteY3" fmla="*/ 1857676 h 1867301"/>
              <a:gd name="connsiteX0" fmla="*/ 0 w 423511"/>
              <a:gd name="connsiteY0" fmla="*/ 2319689 h 2329314"/>
              <a:gd name="connsiteX1" fmla="*/ 28877 w 423511"/>
              <a:gd name="connsiteY1" fmla="*/ 0 h 2329314"/>
              <a:gd name="connsiteX2" fmla="*/ 423511 w 423511"/>
              <a:gd name="connsiteY2" fmla="*/ 2329314 h 2329314"/>
              <a:gd name="connsiteX3" fmla="*/ 0 w 423511"/>
              <a:gd name="connsiteY3" fmla="*/ 2319689 h 232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511" h="2329314">
                <a:moveTo>
                  <a:pt x="0" y="2319689"/>
                </a:moveTo>
                <a:lnTo>
                  <a:pt x="28877" y="0"/>
                </a:lnTo>
                <a:lnTo>
                  <a:pt x="423511" y="2329314"/>
                </a:lnTo>
                <a:lnTo>
                  <a:pt x="0" y="231968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A922F5E-254F-40CD-ADD2-4F820674B91C}"/>
              </a:ext>
            </a:extLst>
          </p:cNvPr>
          <p:cNvSpPr/>
          <p:nvPr/>
        </p:nvSpPr>
        <p:spPr>
          <a:xfrm>
            <a:off x="10234824" y="997064"/>
            <a:ext cx="337810" cy="2030931"/>
          </a:xfrm>
          <a:custGeom>
            <a:avLst/>
            <a:gdLst>
              <a:gd name="connsiteX0" fmla="*/ 0 w 423511"/>
              <a:gd name="connsiteY0" fmla="*/ 1857676 h 1867301"/>
              <a:gd name="connsiteX1" fmla="*/ 134754 w 423511"/>
              <a:gd name="connsiteY1" fmla="*/ 0 h 1867301"/>
              <a:gd name="connsiteX2" fmla="*/ 423511 w 423511"/>
              <a:gd name="connsiteY2" fmla="*/ 1867301 h 1867301"/>
              <a:gd name="connsiteX3" fmla="*/ 0 w 423511"/>
              <a:gd name="connsiteY3" fmla="*/ 1857676 h 1867301"/>
              <a:gd name="connsiteX0" fmla="*/ 0 w 423511"/>
              <a:gd name="connsiteY0" fmla="*/ 2319689 h 2329314"/>
              <a:gd name="connsiteX1" fmla="*/ 28877 w 423511"/>
              <a:gd name="connsiteY1" fmla="*/ 0 h 2329314"/>
              <a:gd name="connsiteX2" fmla="*/ 423511 w 423511"/>
              <a:gd name="connsiteY2" fmla="*/ 2329314 h 2329314"/>
              <a:gd name="connsiteX3" fmla="*/ 0 w 423511"/>
              <a:gd name="connsiteY3" fmla="*/ 2319689 h 2329314"/>
              <a:gd name="connsiteX0" fmla="*/ 0 w 385010"/>
              <a:gd name="connsiteY0" fmla="*/ 2319689 h 2319689"/>
              <a:gd name="connsiteX1" fmla="*/ 28877 w 385010"/>
              <a:gd name="connsiteY1" fmla="*/ 0 h 2319689"/>
              <a:gd name="connsiteX2" fmla="*/ 385010 w 385010"/>
              <a:gd name="connsiteY2" fmla="*/ 2002055 h 2319689"/>
              <a:gd name="connsiteX3" fmla="*/ 0 w 385010"/>
              <a:gd name="connsiteY3" fmla="*/ 2319689 h 2319689"/>
              <a:gd name="connsiteX0" fmla="*/ 0 w 385010"/>
              <a:gd name="connsiteY0" fmla="*/ 2059807 h 2059807"/>
              <a:gd name="connsiteX1" fmla="*/ 28877 w 385010"/>
              <a:gd name="connsiteY1" fmla="*/ 0 h 2059807"/>
              <a:gd name="connsiteX2" fmla="*/ 385010 w 385010"/>
              <a:gd name="connsiteY2" fmla="*/ 2002055 h 2059807"/>
              <a:gd name="connsiteX3" fmla="*/ 0 w 385010"/>
              <a:gd name="connsiteY3" fmla="*/ 2059807 h 2059807"/>
              <a:gd name="connsiteX0" fmla="*/ 0 w 365759"/>
              <a:gd name="connsiteY0" fmla="*/ 1982805 h 2002055"/>
              <a:gd name="connsiteX1" fmla="*/ 9626 w 365759"/>
              <a:gd name="connsiteY1" fmla="*/ 0 h 2002055"/>
              <a:gd name="connsiteX2" fmla="*/ 365759 w 365759"/>
              <a:gd name="connsiteY2" fmla="*/ 2002055 h 2002055"/>
              <a:gd name="connsiteX3" fmla="*/ 0 w 365759"/>
              <a:gd name="connsiteY3" fmla="*/ 1982805 h 2002055"/>
              <a:gd name="connsiteX0" fmla="*/ 926 w 357060"/>
              <a:gd name="connsiteY0" fmla="*/ 2030931 h 2030931"/>
              <a:gd name="connsiteX1" fmla="*/ 927 w 357060"/>
              <a:gd name="connsiteY1" fmla="*/ 0 h 2030931"/>
              <a:gd name="connsiteX2" fmla="*/ 357060 w 357060"/>
              <a:gd name="connsiteY2" fmla="*/ 2002055 h 2030931"/>
              <a:gd name="connsiteX3" fmla="*/ 926 w 357060"/>
              <a:gd name="connsiteY3" fmla="*/ 2030931 h 2030931"/>
              <a:gd name="connsiteX0" fmla="*/ 926 w 337810"/>
              <a:gd name="connsiteY0" fmla="*/ 2030931 h 2030931"/>
              <a:gd name="connsiteX1" fmla="*/ 927 w 337810"/>
              <a:gd name="connsiteY1" fmla="*/ 0 h 2030931"/>
              <a:gd name="connsiteX2" fmla="*/ 337810 w 337810"/>
              <a:gd name="connsiteY2" fmla="*/ 2021305 h 2030931"/>
              <a:gd name="connsiteX3" fmla="*/ 926 w 337810"/>
              <a:gd name="connsiteY3" fmla="*/ 2030931 h 203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810" h="2030931">
                <a:moveTo>
                  <a:pt x="926" y="2030931"/>
                </a:moveTo>
                <a:cubicBezTo>
                  <a:pt x="4135" y="1369996"/>
                  <a:pt x="-2282" y="660935"/>
                  <a:pt x="927" y="0"/>
                </a:cubicBezTo>
                <a:lnTo>
                  <a:pt x="337810" y="2021305"/>
                </a:lnTo>
                <a:lnTo>
                  <a:pt x="926" y="203093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3AD7DF5-8D4A-4750-9899-2EB5C2589C2C}"/>
              </a:ext>
            </a:extLst>
          </p:cNvPr>
          <p:cNvSpPr/>
          <p:nvPr/>
        </p:nvSpPr>
        <p:spPr>
          <a:xfrm>
            <a:off x="10725974" y="1897610"/>
            <a:ext cx="452388" cy="1097280"/>
          </a:xfrm>
          <a:custGeom>
            <a:avLst/>
            <a:gdLst>
              <a:gd name="connsiteX0" fmla="*/ 192505 w 385011"/>
              <a:gd name="connsiteY0" fmla="*/ 0 h 731520"/>
              <a:gd name="connsiteX1" fmla="*/ 0 w 385011"/>
              <a:gd name="connsiteY1" fmla="*/ 731520 h 731520"/>
              <a:gd name="connsiteX2" fmla="*/ 385011 w 385011"/>
              <a:gd name="connsiteY2" fmla="*/ 731520 h 731520"/>
              <a:gd name="connsiteX3" fmla="*/ 192505 w 385011"/>
              <a:gd name="connsiteY3" fmla="*/ 0 h 731520"/>
              <a:gd name="connsiteX0" fmla="*/ 192505 w 539015"/>
              <a:gd name="connsiteY0" fmla="*/ 0 h 1174282"/>
              <a:gd name="connsiteX1" fmla="*/ 0 w 539015"/>
              <a:gd name="connsiteY1" fmla="*/ 731520 h 1174282"/>
              <a:gd name="connsiteX2" fmla="*/ 539015 w 539015"/>
              <a:gd name="connsiteY2" fmla="*/ 1174282 h 1174282"/>
              <a:gd name="connsiteX3" fmla="*/ 192505 w 539015"/>
              <a:gd name="connsiteY3" fmla="*/ 0 h 1174282"/>
              <a:gd name="connsiteX0" fmla="*/ 192505 w 519765"/>
              <a:gd name="connsiteY0" fmla="*/ 0 h 1097280"/>
              <a:gd name="connsiteX1" fmla="*/ 0 w 519765"/>
              <a:gd name="connsiteY1" fmla="*/ 731520 h 1097280"/>
              <a:gd name="connsiteX2" fmla="*/ 519765 w 519765"/>
              <a:gd name="connsiteY2" fmla="*/ 1097280 h 1097280"/>
              <a:gd name="connsiteX3" fmla="*/ 192505 w 519765"/>
              <a:gd name="connsiteY3" fmla="*/ 0 h 1097280"/>
              <a:gd name="connsiteX0" fmla="*/ 125128 w 452388"/>
              <a:gd name="connsiteY0" fmla="*/ 0 h 1097280"/>
              <a:gd name="connsiteX1" fmla="*/ 0 w 452388"/>
              <a:gd name="connsiteY1" fmla="*/ 1097280 h 1097280"/>
              <a:gd name="connsiteX2" fmla="*/ 452388 w 452388"/>
              <a:gd name="connsiteY2" fmla="*/ 1097280 h 1097280"/>
              <a:gd name="connsiteX3" fmla="*/ 125128 w 452388"/>
              <a:gd name="connsiteY3" fmla="*/ 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388" h="1097280">
                <a:moveTo>
                  <a:pt x="125128" y="0"/>
                </a:moveTo>
                <a:lnTo>
                  <a:pt x="0" y="1097280"/>
                </a:lnTo>
                <a:lnTo>
                  <a:pt x="452388" y="1097280"/>
                </a:lnTo>
                <a:lnTo>
                  <a:pt x="125128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63A14A7-BE9E-43E1-B9D0-181D018829B2}"/>
              </a:ext>
            </a:extLst>
          </p:cNvPr>
          <p:cNvSpPr/>
          <p:nvPr/>
        </p:nvSpPr>
        <p:spPr>
          <a:xfrm flipH="1" flipV="1">
            <a:off x="9594819" y="3906453"/>
            <a:ext cx="57392" cy="5739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87813A0-E5F0-432D-9034-A99F821E81C6}"/>
              </a:ext>
            </a:extLst>
          </p:cNvPr>
          <p:cNvSpPr txBox="1"/>
          <p:nvPr/>
        </p:nvSpPr>
        <p:spPr>
          <a:xfrm>
            <a:off x="9502587" y="353545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2097C79B-73C6-4CA7-AF68-6260D4F9752A}"/>
              </a:ext>
            </a:extLst>
          </p:cNvPr>
          <p:cNvSpPr/>
          <p:nvPr/>
        </p:nvSpPr>
        <p:spPr>
          <a:xfrm>
            <a:off x="9416842" y="0"/>
            <a:ext cx="373458" cy="329626"/>
          </a:xfrm>
          <a:custGeom>
            <a:avLst/>
            <a:gdLst>
              <a:gd name="connsiteX0" fmla="*/ 0 w 1145406"/>
              <a:gd name="connsiteY0" fmla="*/ 866274 h 866274"/>
              <a:gd name="connsiteX1" fmla="*/ 346509 w 1145406"/>
              <a:gd name="connsiteY1" fmla="*/ 452388 h 866274"/>
              <a:gd name="connsiteX2" fmla="*/ 1068404 w 1145406"/>
              <a:gd name="connsiteY2" fmla="*/ 19251 h 866274"/>
              <a:gd name="connsiteX3" fmla="*/ 1068404 w 1145406"/>
              <a:gd name="connsiteY3" fmla="*/ 19251 h 866274"/>
              <a:gd name="connsiteX4" fmla="*/ 1145406 w 1145406"/>
              <a:gd name="connsiteY4" fmla="*/ 0 h 86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406" h="866274">
                <a:moveTo>
                  <a:pt x="0" y="866274"/>
                </a:moveTo>
                <a:cubicBezTo>
                  <a:pt x="84221" y="729916"/>
                  <a:pt x="168442" y="593558"/>
                  <a:pt x="346509" y="452388"/>
                </a:cubicBezTo>
                <a:cubicBezTo>
                  <a:pt x="524576" y="311217"/>
                  <a:pt x="1068404" y="19251"/>
                  <a:pt x="1068404" y="19251"/>
                </a:cubicBezTo>
                <a:lnTo>
                  <a:pt x="1068404" y="19251"/>
                </a:lnTo>
                <a:lnTo>
                  <a:pt x="1145406" y="0"/>
                </a:ln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251170D-D86D-4941-BB9C-AD2EA5558281}"/>
              </a:ext>
            </a:extLst>
          </p:cNvPr>
          <p:cNvSpPr/>
          <p:nvPr/>
        </p:nvSpPr>
        <p:spPr>
          <a:xfrm flipH="1" flipV="1">
            <a:off x="7915533" y="3904233"/>
            <a:ext cx="57392" cy="5739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0EF393F-3E72-410A-BFE2-03D5C1157CD3}"/>
              </a:ext>
            </a:extLst>
          </p:cNvPr>
          <p:cNvSpPr txBox="1"/>
          <p:nvPr/>
        </p:nvSpPr>
        <p:spPr>
          <a:xfrm>
            <a:off x="7784728" y="357029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26F9E70-6ACD-455D-97D6-EF6A62A535D1}"/>
              </a:ext>
            </a:extLst>
          </p:cNvPr>
          <p:cNvCxnSpPr>
            <a:cxnSpLocks/>
          </p:cNvCxnSpPr>
          <p:nvPr/>
        </p:nvCxnSpPr>
        <p:spPr>
          <a:xfrm flipH="1" flipV="1">
            <a:off x="7719661" y="3137185"/>
            <a:ext cx="163430" cy="480466"/>
          </a:xfrm>
          <a:prstGeom prst="straightConnector1">
            <a:avLst/>
          </a:prstGeom>
          <a:ln w="19050"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itle 3">
            <a:extLst>
              <a:ext uri="{FF2B5EF4-FFF2-40B4-BE49-F238E27FC236}">
                <a16:creationId xmlns:a16="http://schemas.microsoft.com/office/drawing/2014/main" id="{F86AF821-B8D1-4D1F-AE54-1033C1697F92}"/>
              </a:ext>
            </a:extLst>
          </p:cNvPr>
          <p:cNvSpPr txBox="1">
            <a:spLocks/>
          </p:cNvSpPr>
          <p:nvPr/>
        </p:nvSpPr>
        <p:spPr>
          <a:xfrm>
            <a:off x="1858366" y="5597066"/>
            <a:ext cx="80787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lang="en-US" altLang="en-US" sz="3600" b="1" kern="1200" spc="10" dirty="0">
                <a:solidFill>
                  <a:srgbClr val="006699"/>
                </a:solidFill>
                <a:latin typeface="Franklin Gothic Medium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83065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2D834E8-1B32-4B8A-9E01-5B864B66FD45}"/>
              </a:ext>
            </a:extLst>
          </p:cNvPr>
          <p:cNvSpPr/>
          <p:nvPr/>
        </p:nvSpPr>
        <p:spPr>
          <a:xfrm>
            <a:off x="3667225" y="4485373"/>
            <a:ext cx="3368842" cy="1915427"/>
          </a:xfrm>
          <a:custGeom>
            <a:avLst/>
            <a:gdLst>
              <a:gd name="connsiteX0" fmla="*/ 1848051 w 3368842"/>
              <a:gd name="connsiteY0" fmla="*/ 1876926 h 1915427"/>
              <a:gd name="connsiteX1" fmla="*/ 3070459 w 3368842"/>
              <a:gd name="connsiteY1" fmla="*/ 1915427 h 1915427"/>
              <a:gd name="connsiteX2" fmla="*/ 3368842 w 3368842"/>
              <a:gd name="connsiteY2" fmla="*/ 1482290 h 1915427"/>
              <a:gd name="connsiteX3" fmla="*/ 1953929 w 3368842"/>
              <a:gd name="connsiteY3" fmla="*/ 0 h 1915427"/>
              <a:gd name="connsiteX4" fmla="*/ 0 w 3368842"/>
              <a:gd name="connsiteY4" fmla="*/ 19250 h 1915427"/>
              <a:gd name="connsiteX5" fmla="*/ 1848051 w 3368842"/>
              <a:gd name="connsiteY5" fmla="*/ 1876926 h 191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8842" h="1915427">
                <a:moveTo>
                  <a:pt x="1848051" y="1876926"/>
                </a:moveTo>
                <a:lnTo>
                  <a:pt x="3070459" y="1915427"/>
                </a:lnTo>
                <a:lnTo>
                  <a:pt x="3368842" y="1482290"/>
                </a:lnTo>
                <a:lnTo>
                  <a:pt x="1953929" y="0"/>
                </a:lnTo>
                <a:lnTo>
                  <a:pt x="0" y="19250"/>
                </a:lnTo>
                <a:lnTo>
                  <a:pt x="1848051" y="1876926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1598B15-106B-47F6-89D5-17BC9B1BBF43}"/>
              </a:ext>
            </a:extLst>
          </p:cNvPr>
          <p:cNvSpPr/>
          <p:nvPr/>
        </p:nvSpPr>
        <p:spPr>
          <a:xfrm>
            <a:off x="2876365" y="4421080"/>
            <a:ext cx="4456590" cy="1979720"/>
          </a:xfrm>
          <a:custGeom>
            <a:avLst/>
            <a:gdLst>
              <a:gd name="connsiteX0" fmla="*/ 0 w 4456590"/>
              <a:gd name="connsiteY0" fmla="*/ 949910 h 1979720"/>
              <a:gd name="connsiteX1" fmla="*/ 674703 w 4456590"/>
              <a:gd name="connsiteY1" fmla="*/ 1331650 h 1979720"/>
              <a:gd name="connsiteX2" fmla="*/ 2095130 w 4456590"/>
              <a:gd name="connsiteY2" fmla="*/ 1482570 h 1979720"/>
              <a:gd name="connsiteX3" fmla="*/ 2663301 w 4456590"/>
              <a:gd name="connsiteY3" fmla="*/ 1970842 h 1979720"/>
              <a:gd name="connsiteX4" fmla="*/ 3799643 w 4456590"/>
              <a:gd name="connsiteY4" fmla="*/ 1979720 h 1979720"/>
              <a:gd name="connsiteX5" fmla="*/ 4128117 w 4456590"/>
              <a:gd name="connsiteY5" fmla="*/ 1580225 h 1979720"/>
              <a:gd name="connsiteX6" fmla="*/ 3684233 w 4456590"/>
              <a:gd name="connsiteY6" fmla="*/ 1136341 h 1979720"/>
              <a:gd name="connsiteX7" fmla="*/ 3142695 w 4456590"/>
              <a:gd name="connsiteY7" fmla="*/ 914400 h 1979720"/>
              <a:gd name="connsiteX8" fmla="*/ 1464816 w 4456590"/>
              <a:gd name="connsiteY8" fmla="*/ 177553 h 1979720"/>
              <a:gd name="connsiteX9" fmla="*/ 816746 w 4456590"/>
              <a:gd name="connsiteY9" fmla="*/ 71021 h 1979720"/>
              <a:gd name="connsiteX10" fmla="*/ 2743200 w 4456590"/>
              <a:gd name="connsiteY10" fmla="*/ 53266 h 1979720"/>
              <a:gd name="connsiteX11" fmla="*/ 3799643 w 4456590"/>
              <a:gd name="connsiteY11" fmla="*/ 559293 h 1979720"/>
              <a:gd name="connsiteX12" fmla="*/ 4048218 w 4456590"/>
              <a:gd name="connsiteY12" fmla="*/ 0 h 1979720"/>
              <a:gd name="connsiteX13" fmla="*/ 4456590 w 4456590"/>
              <a:gd name="connsiteY13" fmla="*/ 1198485 h 1979720"/>
              <a:gd name="connsiteX14" fmla="*/ 4456590 w 4456590"/>
              <a:gd name="connsiteY14" fmla="*/ 1198485 h 197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56590" h="1979720">
                <a:moveTo>
                  <a:pt x="0" y="949910"/>
                </a:moveTo>
                <a:lnTo>
                  <a:pt x="674703" y="1331650"/>
                </a:lnTo>
                <a:lnTo>
                  <a:pt x="2095130" y="1482570"/>
                </a:lnTo>
                <a:lnTo>
                  <a:pt x="2663301" y="1970842"/>
                </a:lnTo>
                <a:lnTo>
                  <a:pt x="3799643" y="1979720"/>
                </a:lnTo>
                <a:lnTo>
                  <a:pt x="4128117" y="1580225"/>
                </a:lnTo>
                <a:lnTo>
                  <a:pt x="3684233" y="1136341"/>
                </a:lnTo>
                <a:lnTo>
                  <a:pt x="3142695" y="914400"/>
                </a:lnTo>
                <a:lnTo>
                  <a:pt x="1464816" y="177553"/>
                </a:lnTo>
                <a:lnTo>
                  <a:pt x="816746" y="71021"/>
                </a:lnTo>
                <a:lnTo>
                  <a:pt x="2743200" y="53266"/>
                </a:lnTo>
                <a:lnTo>
                  <a:pt x="3799643" y="559293"/>
                </a:lnTo>
                <a:lnTo>
                  <a:pt x="4048218" y="0"/>
                </a:lnTo>
                <a:lnTo>
                  <a:pt x="4456590" y="1198485"/>
                </a:lnTo>
                <a:lnTo>
                  <a:pt x="4456590" y="119848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7F1338-B74B-483A-97AC-9A53A27E1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Subpath</a:t>
            </a:r>
            <a:r>
              <a:rPr lang="en-US" dirty="0"/>
              <a:t> convex hull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4B53F-9B50-4942-8577-0F038C87C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2778848"/>
          </a:xfrm>
        </p:spPr>
        <p:txBody>
          <a:bodyPr>
            <a:normAutofit/>
          </a:bodyPr>
          <a:lstStyle/>
          <a:p>
            <a:r>
              <a:rPr lang="en-US" dirty="0"/>
              <a:t>Input: a simple path </a:t>
            </a:r>
            <a:r>
              <a:rPr lang="el-GR" dirty="0"/>
              <a:t>π</a:t>
            </a:r>
            <a:r>
              <a:rPr lang="en-US" dirty="0"/>
              <a:t> = 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 of n vertices in the plane</a:t>
            </a:r>
          </a:p>
          <a:p>
            <a:r>
              <a:rPr lang="en-US" dirty="0"/>
              <a:t>Queries: given two vertices p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, compute the convex hull of the </a:t>
            </a:r>
            <a:r>
              <a:rPr lang="en-US" dirty="0" err="1"/>
              <a:t>subpath</a:t>
            </a:r>
            <a:r>
              <a:rPr lang="en-US" dirty="0"/>
              <a:t> </a:t>
            </a:r>
            <a:r>
              <a:rPr lang="el-GR" dirty="0">
                <a:solidFill>
                  <a:srgbClr val="FF0000"/>
                </a:solidFill>
              </a:rPr>
              <a:t>π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i,j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between them</a:t>
            </a:r>
          </a:p>
          <a:p>
            <a:r>
              <a:rPr lang="en-US" dirty="0"/>
              <a:t>The convex hull should be represented in a data structure to facilitate binary-search-based queries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38D85EC-1833-44C8-B6A0-38CD259E3A56}"/>
              </a:ext>
            </a:extLst>
          </p:cNvPr>
          <p:cNvSpPr/>
          <p:nvPr/>
        </p:nvSpPr>
        <p:spPr>
          <a:xfrm>
            <a:off x="3499764" y="5705845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7A49780-7A78-4389-B3E2-EABCA054A1E5}"/>
              </a:ext>
            </a:extLst>
          </p:cNvPr>
          <p:cNvSpPr/>
          <p:nvPr/>
        </p:nvSpPr>
        <p:spPr>
          <a:xfrm>
            <a:off x="4317990" y="4558545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83DD6ED-90D0-484A-8E10-175E0ED9F421}"/>
              </a:ext>
            </a:extLst>
          </p:cNvPr>
          <p:cNvSpPr/>
          <p:nvPr/>
        </p:nvSpPr>
        <p:spPr>
          <a:xfrm>
            <a:off x="6870321" y="439874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7677416-9C81-4AAD-BEE6-7BB8BBD4AA3A}"/>
              </a:ext>
            </a:extLst>
          </p:cNvPr>
          <p:cNvSpPr/>
          <p:nvPr/>
        </p:nvSpPr>
        <p:spPr>
          <a:xfrm>
            <a:off x="6667612" y="636293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1936BC3-071A-4EF9-B396-5965AB035ECE}"/>
              </a:ext>
            </a:extLst>
          </p:cNvPr>
          <p:cNvSpPr/>
          <p:nvPr/>
        </p:nvSpPr>
        <p:spPr>
          <a:xfrm>
            <a:off x="4934988" y="5851726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527E9F0-0B15-4FC2-A923-FDC7324C1D13}"/>
              </a:ext>
            </a:extLst>
          </p:cNvPr>
          <p:cNvSpPr/>
          <p:nvPr/>
        </p:nvSpPr>
        <p:spPr>
          <a:xfrm>
            <a:off x="5577139" y="4445356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FB2AE77-A7E6-4E2C-86B4-8A3FBE78342C}"/>
              </a:ext>
            </a:extLst>
          </p:cNvPr>
          <p:cNvSpPr/>
          <p:nvPr/>
        </p:nvSpPr>
        <p:spPr>
          <a:xfrm>
            <a:off x="2832459" y="5335340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5421621-187B-4778-98F9-3D37A1F8062A}"/>
              </a:ext>
            </a:extLst>
          </p:cNvPr>
          <p:cNvSpPr/>
          <p:nvPr/>
        </p:nvSpPr>
        <p:spPr>
          <a:xfrm>
            <a:off x="5489842" y="632705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9A5B1CA-AA9B-41C8-9081-E1CC8B5D5971}"/>
              </a:ext>
            </a:extLst>
          </p:cNvPr>
          <p:cNvSpPr/>
          <p:nvPr/>
        </p:nvSpPr>
        <p:spPr>
          <a:xfrm>
            <a:off x="6979812" y="5958995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862BEB9-31CD-48D8-911F-B4C34B0B90E5}"/>
              </a:ext>
            </a:extLst>
          </p:cNvPr>
          <p:cNvSpPr/>
          <p:nvPr/>
        </p:nvSpPr>
        <p:spPr>
          <a:xfrm>
            <a:off x="3660061" y="4478646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CF50A7-7DC8-42AA-958F-75235BD4629E}"/>
              </a:ext>
            </a:extLst>
          </p:cNvPr>
          <p:cNvSpPr/>
          <p:nvPr/>
        </p:nvSpPr>
        <p:spPr>
          <a:xfrm>
            <a:off x="5961838" y="5255441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06F4B48-F00D-4B4A-85AA-DDDF3B7CF606}"/>
              </a:ext>
            </a:extLst>
          </p:cNvPr>
          <p:cNvSpPr/>
          <p:nvPr/>
        </p:nvSpPr>
        <p:spPr>
          <a:xfrm>
            <a:off x="7278692" y="5562462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4008652-86AA-43A6-AD64-EA12619730CF}"/>
              </a:ext>
            </a:extLst>
          </p:cNvPr>
          <p:cNvSpPr/>
          <p:nvPr/>
        </p:nvSpPr>
        <p:spPr>
          <a:xfrm>
            <a:off x="6556642" y="5538047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453EFBD-E1F3-474B-9CFB-1A3DFFD105B7}"/>
              </a:ext>
            </a:extLst>
          </p:cNvPr>
          <p:cNvSpPr/>
          <p:nvPr/>
        </p:nvSpPr>
        <p:spPr>
          <a:xfrm>
            <a:off x="6596592" y="4939544"/>
            <a:ext cx="79899" cy="798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3B5F9AD-AB1E-4619-BE5B-B03255353F28}"/>
              </a:ext>
            </a:extLst>
          </p:cNvPr>
          <p:cNvSpPr txBox="1"/>
          <p:nvPr/>
        </p:nvSpPr>
        <p:spPr>
          <a:xfrm>
            <a:off x="2527316" y="5288423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DBF960-5249-48B0-A9E5-FC24ED6C388E}"/>
              </a:ext>
            </a:extLst>
          </p:cNvPr>
          <p:cNvSpPr txBox="1"/>
          <p:nvPr/>
        </p:nvSpPr>
        <p:spPr>
          <a:xfrm>
            <a:off x="3166820" y="569055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3FEC6E-D620-4863-A0F4-9C4EE72EA063}"/>
              </a:ext>
            </a:extLst>
          </p:cNvPr>
          <p:cNvSpPr txBox="1"/>
          <p:nvPr/>
        </p:nvSpPr>
        <p:spPr>
          <a:xfrm>
            <a:off x="7353171" y="5469479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n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E9D5E8-0E29-4685-B69A-234A6C700574}"/>
              </a:ext>
            </a:extLst>
          </p:cNvPr>
          <p:cNvSpPr txBox="1"/>
          <p:nvPr/>
        </p:nvSpPr>
        <p:spPr>
          <a:xfrm>
            <a:off x="5363350" y="6327052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8319BFE-E735-4341-8F52-45ECBD181A30}"/>
              </a:ext>
            </a:extLst>
          </p:cNvPr>
          <p:cNvSpPr txBox="1"/>
          <p:nvPr/>
        </p:nvSpPr>
        <p:spPr>
          <a:xfrm>
            <a:off x="5395179" y="403552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j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364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F10F4-1B3D-4BCD-941E-4E54321DB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work and our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9A477-624F-47B4-84D0-2767D9C57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3317"/>
            <a:ext cx="10972800" cy="5493618"/>
          </a:xfrm>
        </p:spPr>
        <p:txBody>
          <a:bodyPr/>
          <a:lstStyle/>
          <a:p>
            <a:r>
              <a:rPr lang="en-US" altLang="zh-CN" dirty="0"/>
              <a:t>Guibas, Hershberger, and </a:t>
            </a:r>
            <a:r>
              <a:rPr lang="en-US" altLang="zh-CN" dirty="0" err="1"/>
              <a:t>Snoeyink</a:t>
            </a:r>
            <a:r>
              <a:rPr lang="en-US" altLang="zh-CN" dirty="0"/>
              <a:t>, 1990:</a:t>
            </a:r>
          </a:p>
          <a:p>
            <a:pPr lvl="1"/>
            <a:r>
              <a:rPr lang="en-US" dirty="0"/>
              <a:t>O(n) space and O(log n loglog n) query time</a:t>
            </a:r>
          </a:p>
          <a:p>
            <a:pPr lvl="1"/>
            <a:r>
              <a:rPr lang="en-US" dirty="0"/>
              <a:t>O(n loglog n) space and O(log n) query time</a:t>
            </a:r>
          </a:p>
          <a:p>
            <a:pPr lvl="1"/>
            <a:r>
              <a:rPr lang="en-US" dirty="0"/>
              <a:t>O(n log*n) space and O(log n log* n) query time</a:t>
            </a:r>
          </a:p>
          <a:p>
            <a:pPr lvl="1"/>
            <a:r>
              <a:rPr lang="en-US" dirty="0"/>
              <a:t>O(n) preprocessing time after sorting all vertices of </a:t>
            </a:r>
            <a:r>
              <a:rPr lang="el-GR" dirty="0"/>
              <a:t>π</a:t>
            </a:r>
            <a:r>
              <a:rPr lang="en-US" dirty="0"/>
              <a:t> by x-coordinate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compact interval tree </a:t>
            </a:r>
            <a:r>
              <a:rPr lang="en-US" dirty="0"/>
              <a:t>is returned for each query </a:t>
            </a:r>
          </a:p>
          <a:p>
            <a:pPr lvl="2"/>
            <a:r>
              <a:rPr lang="en-US" dirty="0"/>
              <a:t>support all binary-search-based queries on the convex hull in O(log n) time</a:t>
            </a:r>
          </a:p>
          <a:p>
            <a:pPr lvl="2"/>
            <a:r>
              <a:rPr lang="en-US" dirty="0"/>
              <a:t>the convex hull can be retrieved in time linear in the number of its vertices</a:t>
            </a:r>
          </a:p>
          <a:p>
            <a:r>
              <a:rPr lang="en-US" dirty="0">
                <a:solidFill>
                  <a:srgbClr val="FF0000"/>
                </a:solidFill>
              </a:rPr>
              <a:t>Our result: </a:t>
            </a:r>
          </a:p>
          <a:p>
            <a:pPr lvl="1"/>
            <a:r>
              <a:rPr lang="en-US" dirty="0"/>
              <a:t>O(n) space and O(log n) query time</a:t>
            </a:r>
          </a:p>
          <a:p>
            <a:pPr lvl="1"/>
            <a:r>
              <a:rPr lang="en-US" dirty="0"/>
              <a:t>O(n) preprocessing time after sorting</a:t>
            </a:r>
          </a:p>
          <a:p>
            <a:pPr lvl="1"/>
            <a:r>
              <a:rPr lang="en-US" dirty="0"/>
              <a:t>a compact interval tree is returned for each query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47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DBBC2-94A4-4153-88A4-EDC3A0AC3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68145-E053-48CA-9EE7-259FAC0BD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459453" cy="47332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Improvements on many other problems (space reduced by a factor of log log n):</a:t>
            </a:r>
          </a:p>
          <a:p>
            <a:r>
              <a:rPr lang="en-US" dirty="0"/>
              <a:t>Computing an optimal time-convex hull</a:t>
            </a:r>
          </a:p>
          <a:p>
            <a:r>
              <a:rPr lang="en-US" altLang="zh-CN" dirty="0"/>
              <a:t>Enclosing polygons by two minimum area rectangles</a:t>
            </a:r>
          </a:p>
          <a:p>
            <a:r>
              <a:rPr lang="en-US" altLang="zh-CN" dirty="0"/>
              <a:t>computing a guarding set for simple polygons in wireless location</a:t>
            </a:r>
          </a:p>
          <a:p>
            <a:r>
              <a:rPr lang="en-US" altLang="zh-CN" i="1" dirty="0"/>
              <a:t>L</a:t>
            </a:r>
            <a:r>
              <a:rPr lang="en-US" altLang="zh-CN" i="1" baseline="-25000" dirty="0"/>
              <a:t>1</a:t>
            </a:r>
            <a:r>
              <a:rPr lang="en-US" altLang="zh-CN" dirty="0"/>
              <a:t> top-</a:t>
            </a:r>
            <a:r>
              <a:rPr lang="en-US" altLang="zh-CN" i="1" dirty="0"/>
              <a:t>k </a:t>
            </a:r>
            <a:r>
              <a:rPr lang="en-US" altLang="zh-CN" dirty="0"/>
              <a:t>weighted sum aggregate nearest and farthest neighbor searching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8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21FB3-F65B-4235-801E-0DD106874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6016"/>
            <a:ext cx="10972800" cy="1143000"/>
          </a:xfrm>
        </p:spPr>
        <p:txBody>
          <a:bodyPr/>
          <a:lstStyle/>
          <a:p>
            <a:r>
              <a:rPr lang="en-US"/>
              <a:t>Ray-shooting in </a:t>
            </a:r>
            <a:r>
              <a:rPr lang="en-US" dirty="0"/>
              <a:t>the plane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10E0-3598-4748-A6C0-19F8173FC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8" y="1136984"/>
            <a:ext cx="7927608" cy="5562199"/>
          </a:xfrm>
        </p:spPr>
        <p:txBody>
          <a:bodyPr>
            <a:normAutofit/>
          </a:bodyPr>
          <a:lstStyle/>
          <a:p>
            <a:r>
              <a:rPr lang="en-US" dirty="0"/>
              <a:t>Ray-shooting among lines</a:t>
            </a:r>
          </a:p>
          <a:p>
            <a:pPr lvl="1"/>
            <a:r>
              <a:rPr lang="en-US" dirty="0"/>
              <a:t>Input: a set of n lines in the plane</a:t>
            </a:r>
          </a:p>
          <a:p>
            <a:pPr lvl="1"/>
            <a:r>
              <a:rPr lang="en-US" dirty="0"/>
              <a:t>Queries: given a ray, find the first line hit by the ray</a:t>
            </a:r>
          </a:p>
          <a:p>
            <a:r>
              <a:rPr lang="en-US" dirty="0"/>
              <a:t>Intersection detection</a:t>
            </a:r>
          </a:p>
          <a:p>
            <a:pPr lvl="1"/>
            <a:r>
              <a:rPr lang="en-US" dirty="0"/>
              <a:t>Input: a set of (possibly intersecting) line segments </a:t>
            </a:r>
          </a:p>
          <a:p>
            <a:pPr lvl="1"/>
            <a:r>
              <a:rPr lang="en-US" dirty="0"/>
              <a:t>Queries: given a line, determine whether it intersects any segment</a:t>
            </a:r>
          </a:p>
          <a:p>
            <a:r>
              <a:rPr lang="en-US" dirty="0"/>
              <a:t>Ray-shooting among segments</a:t>
            </a:r>
          </a:p>
          <a:p>
            <a:pPr lvl="1"/>
            <a:r>
              <a:rPr lang="en-US" dirty="0"/>
              <a:t>Input: a set of (possibly intersecting) line segments </a:t>
            </a:r>
          </a:p>
          <a:p>
            <a:pPr lvl="1"/>
            <a:r>
              <a:rPr lang="en-US" dirty="0"/>
              <a:t>Queries: given a ray, find the first segment hit by the ray</a:t>
            </a:r>
          </a:p>
          <a:p>
            <a:r>
              <a:rPr lang="en-US" dirty="0"/>
              <a:t>Ray-shooting among </a:t>
            </a:r>
            <a:r>
              <a:rPr lang="en-US" dirty="0">
                <a:solidFill>
                  <a:srgbClr val="A4220C"/>
                </a:solidFill>
              </a:rPr>
              <a:t>non-intersecting</a:t>
            </a:r>
            <a:r>
              <a:rPr lang="en-US" dirty="0"/>
              <a:t> segments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599ECBB-AB68-45EB-89D4-E4AD262064DA}"/>
              </a:ext>
            </a:extLst>
          </p:cNvPr>
          <p:cNvCxnSpPr/>
          <p:nvPr/>
        </p:nvCxnSpPr>
        <p:spPr>
          <a:xfrm>
            <a:off x="8617819" y="1570121"/>
            <a:ext cx="2772076" cy="847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708C758-590F-4A2E-B20C-072F280150C9}"/>
              </a:ext>
            </a:extLst>
          </p:cNvPr>
          <p:cNvCxnSpPr/>
          <p:nvPr/>
        </p:nvCxnSpPr>
        <p:spPr>
          <a:xfrm flipV="1">
            <a:off x="8444564" y="1310239"/>
            <a:ext cx="2156059" cy="943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EDE2EF5-0AD7-4AEB-AFFC-ECD9787C8C0E}"/>
              </a:ext>
            </a:extLst>
          </p:cNvPr>
          <p:cNvCxnSpPr/>
          <p:nvPr/>
        </p:nvCxnSpPr>
        <p:spPr>
          <a:xfrm flipV="1">
            <a:off x="9628472" y="1136984"/>
            <a:ext cx="394636" cy="1386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8BBBD00-E6E7-4183-B4E6-3786C02130CB}"/>
              </a:ext>
            </a:extLst>
          </p:cNvPr>
          <p:cNvCxnSpPr/>
          <p:nvPr/>
        </p:nvCxnSpPr>
        <p:spPr>
          <a:xfrm flipV="1">
            <a:off x="8862061" y="1878130"/>
            <a:ext cx="3070459" cy="644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44171E9-5C74-4ED5-8AE2-0FA690D23750}"/>
              </a:ext>
            </a:extLst>
          </p:cNvPr>
          <p:cNvCxnSpPr>
            <a:cxnSpLocks/>
          </p:cNvCxnSpPr>
          <p:nvPr/>
        </p:nvCxnSpPr>
        <p:spPr>
          <a:xfrm flipV="1">
            <a:off x="9050956" y="1964757"/>
            <a:ext cx="577516" cy="288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CB5F187-6873-41F1-83F6-73D657C48E80}"/>
              </a:ext>
            </a:extLst>
          </p:cNvPr>
          <p:cNvCxnSpPr>
            <a:cxnSpLocks/>
          </p:cNvCxnSpPr>
          <p:nvPr/>
        </p:nvCxnSpPr>
        <p:spPr>
          <a:xfrm flipH="1" flipV="1">
            <a:off x="9050957" y="3237699"/>
            <a:ext cx="1087654" cy="449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E6EE44D-C292-4349-8FAA-D8DD3070C646}"/>
              </a:ext>
            </a:extLst>
          </p:cNvPr>
          <p:cNvCxnSpPr>
            <a:cxnSpLocks/>
          </p:cNvCxnSpPr>
          <p:nvPr/>
        </p:nvCxnSpPr>
        <p:spPr>
          <a:xfrm flipH="1">
            <a:off x="8848024" y="3343577"/>
            <a:ext cx="1493519" cy="194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94116E7-A747-4A04-9F2A-7877F9F28697}"/>
              </a:ext>
            </a:extLst>
          </p:cNvPr>
          <p:cNvCxnSpPr>
            <a:cxnSpLocks/>
          </p:cNvCxnSpPr>
          <p:nvPr/>
        </p:nvCxnSpPr>
        <p:spPr>
          <a:xfrm>
            <a:off x="10341543" y="2963060"/>
            <a:ext cx="528588" cy="1095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EA3F98E-2A1B-4BB3-B90B-94338F7BC3EC}"/>
              </a:ext>
            </a:extLst>
          </p:cNvPr>
          <p:cNvCxnSpPr>
            <a:cxnSpLocks/>
          </p:cNvCxnSpPr>
          <p:nvPr/>
        </p:nvCxnSpPr>
        <p:spPr>
          <a:xfrm>
            <a:off x="9358162" y="4068196"/>
            <a:ext cx="1396466" cy="122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4B2922A-8321-44F5-8300-A28E2A666C5A}"/>
              </a:ext>
            </a:extLst>
          </p:cNvPr>
          <p:cNvCxnSpPr>
            <a:cxnSpLocks/>
          </p:cNvCxnSpPr>
          <p:nvPr/>
        </p:nvCxnSpPr>
        <p:spPr>
          <a:xfrm>
            <a:off x="8226794" y="3100379"/>
            <a:ext cx="519764" cy="681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770716B-98BD-4167-B2E8-9A737A5A18A8}"/>
              </a:ext>
            </a:extLst>
          </p:cNvPr>
          <p:cNvCxnSpPr>
            <a:cxnSpLocks/>
          </p:cNvCxnSpPr>
          <p:nvPr/>
        </p:nvCxnSpPr>
        <p:spPr>
          <a:xfrm>
            <a:off x="7934425" y="3872966"/>
            <a:ext cx="3647975" cy="709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7932288-9171-4C0D-B2C4-CE5114F10F60}"/>
              </a:ext>
            </a:extLst>
          </p:cNvPr>
          <p:cNvCxnSpPr>
            <a:cxnSpLocks/>
          </p:cNvCxnSpPr>
          <p:nvPr/>
        </p:nvCxnSpPr>
        <p:spPr>
          <a:xfrm flipH="1" flipV="1">
            <a:off x="9321267" y="5363998"/>
            <a:ext cx="1087654" cy="449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5883F68-DB11-4459-94D7-47371A5D5F34}"/>
              </a:ext>
            </a:extLst>
          </p:cNvPr>
          <p:cNvCxnSpPr>
            <a:cxnSpLocks/>
          </p:cNvCxnSpPr>
          <p:nvPr/>
        </p:nvCxnSpPr>
        <p:spPr>
          <a:xfrm flipH="1">
            <a:off x="9118334" y="5469876"/>
            <a:ext cx="1493519" cy="194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6EFCB84-E7FC-4CCD-BFF9-833AD11C1B24}"/>
              </a:ext>
            </a:extLst>
          </p:cNvPr>
          <p:cNvCxnSpPr>
            <a:cxnSpLocks/>
          </p:cNvCxnSpPr>
          <p:nvPr/>
        </p:nvCxnSpPr>
        <p:spPr>
          <a:xfrm>
            <a:off x="10611853" y="5089359"/>
            <a:ext cx="528588" cy="1095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97A1C8E-CF9D-49F4-AE11-E54BE25C28BC}"/>
              </a:ext>
            </a:extLst>
          </p:cNvPr>
          <p:cNvCxnSpPr>
            <a:cxnSpLocks/>
          </p:cNvCxnSpPr>
          <p:nvPr/>
        </p:nvCxnSpPr>
        <p:spPr>
          <a:xfrm>
            <a:off x="9628472" y="6194495"/>
            <a:ext cx="1396466" cy="122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57C0564-1A1E-4170-91CE-365F622071DF}"/>
              </a:ext>
            </a:extLst>
          </p:cNvPr>
          <p:cNvCxnSpPr>
            <a:cxnSpLocks/>
          </p:cNvCxnSpPr>
          <p:nvPr/>
        </p:nvCxnSpPr>
        <p:spPr>
          <a:xfrm>
            <a:off x="8497104" y="5226678"/>
            <a:ext cx="519764" cy="681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3846C87-10BC-44F8-9486-6DB697056A16}"/>
              </a:ext>
            </a:extLst>
          </p:cNvPr>
          <p:cNvCxnSpPr>
            <a:cxnSpLocks/>
          </p:cNvCxnSpPr>
          <p:nvPr/>
        </p:nvCxnSpPr>
        <p:spPr>
          <a:xfrm flipV="1">
            <a:off x="9196138" y="5823921"/>
            <a:ext cx="577516" cy="288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07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95042-AEDD-4180-ADE9-3BFECF86C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846" y="0"/>
            <a:ext cx="10972800" cy="1143000"/>
          </a:xfrm>
        </p:spPr>
        <p:txBody>
          <a:bodyPr/>
          <a:lstStyle/>
          <a:p>
            <a:r>
              <a:rPr lang="en-US" dirty="0"/>
              <a:t>Results: ray-shooting among lines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885AB3EA-59D3-4A4B-9987-D4BD5653183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38359317"/>
                  </p:ext>
                </p:extLst>
              </p:nvPr>
            </p:nvGraphicFramePr>
            <p:xfrm>
              <a:off x="609600" y="1600200"/>
              <a:ext cx="10972800" cy="452269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2523290587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436554129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1801696578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682879286"/>
                        </a:ext>
                      </a:extLst>
                    </a:gridCol>
                  </a:tblGrid>
                  <a:tr h="4379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preprocessing time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space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query time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4573286"/>
                      </a:ext>
                    </a:extLst>
                  </a:tr>
                  <a:tr h="6715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</a:t>
                          </a:r>
                          <a:r>
                            <a:rPr lang="en-US" sz="2400" baseline="30000" dirty="0"/>
                            <a:t>1.5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</a:t>
                          </a:r>
                          <a:r>
                            <a:rPr lang="en-US" sz="2400" baseline="30000" dirty="0"/>
                            <a:t>2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rad>
                                <m:func>
                                  <m:func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Bar-Yehuda and Fogel, 94’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3742561"/>
                      </a:ext>
                    </a:extLst>
                  </a:tr>
                  <a:tr h="6715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</a:t>
                          </a:r>
                          <a:r>
                            <a:rPr lang="en-US" sz="2400" baseline="30000" dirty="0"/>
                            <a:t>1.5</a:t>
                          </a:r>
                          <a:r>
                            <a:rPr lang="en-US" sz="2400" dirty="0"/>
                            <a:t> log</a:t>
                          </a:r>
                          <a:r>
                            <a:rPr lang="en-US" sz="2400" baseline="30000" dirty="0"/>
                            <a:t>2</a:t>
                          </a:r>
                          <a:r>
                            <a:rPr lang="en-US" sz="2400" dirty="0"/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rad>
                                <m:func>
                                  <m:func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Cheng and Janardan, 92’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491639"/>
                      </a:ext>
                    </a:extLst>
                  </a:tr>
                  <a:tr h="6715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</a:t>
                          </a:r>
                          <a:r>
                            <a:rPr lang="en-US" sz="2400" baseline="30000" dirty="0"/>
                            <a:t>0.5 + </a:t>
                          </a:r>
                          <a:r>
                            <a:rPr lang="el-GR" sz="2400" baseline="30000" dirty="0"/>
                            <a:t>ε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Agarwal and </a:t>
                          </a:r>
                          <a:r>
                            <a:rPr lang="en-US" sz="2400" dirty="0" err="1"/>
                            <a:t>Sharir</a:t>
                          </a:r>
                          <a:r>
                            <a:rPr lang="en-US" sz="2400" dirty="0"/>
                            <a:t>, 93’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7885726"/>
                      </a:ext>
                    </a:extLst>
                  </a:tr>
                  <a:tr h="7695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</a:t>
                          </a:r>
                          <a:r>
                            <a:rPr lang="en-US" sz="2400" baseline="30000" dirty="0">
                              <a:solidFill>
                                <a:srgbClr val="A4220C"/>
                              </a:solidFill>
                            </a:rPr>
                            <a:t>1.5</a:t>
                          </a:r>
                          <a:endParaRPr lang="en-US" sz="2400" dirty="0">
                            <a:solidFill>
                              <a:srgbClr val="A4220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rgbClr val="A4220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A4220C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our result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08312124"/>
                      </a:ext>
                    </a:extLst>
                  </a:tr>
                  <a:tr h="7718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rgbClr val="A4220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A4220C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 log n</a:t>
                          </a:r>
                        </a:p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(holds </a:t>
                          </a:r>
                          <a:r>
                            <a:rPr lang="en-US" sz="2400" dirty="0" err="1">
                              <a:solidFill>
                                <a:srgbClr val="A4220C"/>
                              </a:solidFill>
                            </a:rPr>
                            <a:t>w.h.p</a:t>
                          </a:r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.)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our result</a:t>
                          </a:r>
                        </a:p>
                        <a:p>
                          <a:pPr algn="ctr"/>
                          <a:endParaRPr lang="en-US" sz="2400" dirty="0">
                            <a:solidFill>
                              <a:srgbClr val="A4220C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715944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885AB3EA-59D3-4A4B-9987-D4BD5653183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38359317"/>
                  </p:ext>
                </p:extLst>
              </p:nvPr>
            </p:nvGraphicFramePr>
            <p:xfrm>
              <a:off x="609600" y="1600200"/>
              <a:ext cx="10972800" cy="452269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2523290587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436554129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1801696578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682879286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preprocessing time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space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query time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4573286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</a:t>
                          </a:r>
                          <a:r>
                            <a:rPr lang="en-US" sz="2400" baseline="30000" dirty="0"/>
                            <a:t>1.5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</a:t>
                          </a:r>
                          <a:r>
                            <a:rPr lang="en-US" sz="2400" baseline="30000" dirty="0"/>
                            <a:t>2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60741" r="-101111" b="-4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Bar-Yehuda and Fogel, 94’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3742561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</a:t>
                          </a:r>
                          <a:r>
                            <a:rPr lang="en-US" sz="2400" baseline="30000" dirty="0"/>
                            <a:t>1.5</a:t>
                          </a:r>
                          <a:r>
                            <a:rPr lang="en-US" sz="2400" dirty="0"/>
                            <a:t> log</a:t>
                          </a:r>
                          <a:r>
                            <a:rPr lang="en-US" sz="2400" baseline="30000" dirty="0"/>
                            <a:t>2</a:t>
                          </a:r>
                          <a:r>
                            <a:rPr lang="en-US" sz="2400" dirty="0"/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159559" r="-101111" b="-3080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Cheng and Janardan, 92’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491639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</a:t>
                          </a:r>
                          <a:r>
                            <a:rPr lang="en-US" sz="2400" baseline="30000" dirty="0"/>
                            <a:t>0.5 + </a:t>
                          </a:r>
                          <a:r>
                            <a:rPr lang="el-GR" sz="2400" baseline="30000" dirty="0"/>
                            <a:t>ε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Agarwal and </a:t>
                          </a:r>
                          <a:r>
                            <a:rPr lang="en-US" sz="2400" dirty="0" err="1"/>
                            <a:t>Sharir</a:t>
                          </a:r>
                          <a:r>
                            <a:rPr lang="en-US" sz="2400" dirty="0"/>
                            <a:t>, 93’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7885726"/>
                      </a:ext>
                    </a:extLst>
                  </a:tr>
                  <a:tr h="7695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</a:t>
                          </a:r>
                          <a:r>
                            <a:rPr lang="en-US" sz="2400" baseline="30000" dirty="0">
                              <a:solidFill>
                                <a:srgbClr val="A4220C"/>
                              </a:solidFill>
                            </a:rPr>
                            <a:t>1.5</a:t>
                          </a:r>
                          <a:endParaRPr lang="en-US" sz="2400" dirty="0">
                            <a:solidFill>
                              <a:srgbClr val="A4220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387302" r="-101111" b="-1253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our result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08312124"/>
                      </a:ext>
                    </a:extLst>
                  </a:tr>
                  <a:tr h="8270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451471" r="-101111" b="-16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our result</a:t>
                          </a:r>
                        </a:p>
                        <a:p>
                          <a:pPr algn="ctr"/>
                          <a:endParaRPr lang="en-US" sz="2400" dirty="0">
                            <a:solidFill>
                              <a:srgbClr val="A4220C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7159444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8966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95042-AEDD-4180-ADE9-3BFECF86C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846" y="0"/>
            <a:ext cx="10972800" cy="1143000"/>
          </a:xfrm>
        </p:spPr>
        <p:txBody>
          <a:bodyPr/>
          <a:lstStyle/>
          <a:p>
            <a:r>
              <a:rPr lang="en-US" dirty="0"/>
              <a:t>Results: intersection detection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885AB3EA-59D3-4A4B-9987-D4BD5653183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60530072"/>
                  </p:ext>
                </p:extLst>
              </p:nvPr>
            </p:nvGraphicFramePr>
            <p:xfrm>
              <a:off x="609600" y="1600200"/>
              <a:ext cx="10972800" cy="287677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2523290587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436554129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1801696578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682879286"/>
                        </a:ext>
                      </a:extLst>
                    </a:gridCol>
                  </a:tblGrid>
                  <a:tr h="4379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preprocessing time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space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query time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4573286"/>
                      </a:ext>
                    </a:extLst>
                  </a:tr>
                  <a:tr h="6715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</a:t>
                          </a:r>
                          <a:r>
                            <a:rPr lang="en-US" sz="2400" baseline="30000" dirty="0"/>
                            <a:t>1.5</a:t>
                          </a:r>
                          <a:r>
                            <a:rPr lang="en-US" sz="2400" baseline="0" dirty="0"/>
                            <a:t> log</a:t>
                          </a:r>
                          <a:r>
                            <a:rPr lang="en-US" sz="2400" baseline="30000" dirty="0"/>
                            <a:t>2</a:t>
                          </a:r>
                          <a:r>
                            <a:rPr lang="en-US" sz="2400" baseline="0" dirty="0"/>
                            <a:t> n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rad>
                                <m:func>
                                  <m:func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Cheng and Janardan, 92’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3742561"/>
                      </a:ext>
                    </a:extLst>
                  </a:tr>
                  <a:tr h="7695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</a:t>
                          </a:r>
                          <a:r>
                            <a:rPr lang="en-US" sz="2400" baseline="30000" dirty="0">
                              <a:solidFill>
                                <a:srgbClr val="A4220C"/>
                              </a:solidFill>
                            </a:rPr>
                            <a:t>1.5</a:t>
                          </a:r>
                          <a:endParaRPr lang="en-US" sz="2400" dirty="0">
                            <a:solidFill>
                              <a:srgbClr val="A4220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rgbClr val="A4220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A4220C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our result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08312124"/>
                      </a:ext>
                    </a:extLst>
                  </a:tr>
                  <a:tr h="7718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rgbClr val="A4220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A4220C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 log n</a:t>
                          </a:r>
                        </a:p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(holds </a:t>
                          </a:r>
                          <a:r>
                            <a:rPr lang="en-US" sz="2400" dirty="0" err="1">
                              <a:solidFill>
                                <a:srgbClr val="A4220C"/>
                              </a:solidFill>
                            </a:rPr>
                            <a:t>w.h.p</a:t>
                          </a:r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.)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our result</a:t>
                          </a:r>
                        </a:p>
                        <a:p>
                          <a:pPr algn="ctr"/>
                          <a:endParaRPr lang="en-US" sz="2400" dirty="0">
                            <a:solidFill>
                              <a:srgbClr val="A4220C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715944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885AB3EA-59D3-4A4B-9987-D4BD5653183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60530072"/>
                  </p:ext>
                </p:extLst>
              </p:nvPr>
            </p:nvGraphicFramePr>
            <p:xfrm>
              <a:off x="609600" y="1600200"/>
              <a:ext cx="10972800" cy="287677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2523290587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436554129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1801696578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682879286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preprocessing time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space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query time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4573286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</a:t>
                          </a:r>
                          <a:r>
                            <a:rPr lang="en-US" sz="2400" baseline="30000" dirty="0"/>
                            <a:t>1.5</a:t>
                          </a:r>
                          <a:r>
                            <a:rPr lang="en-US" sz="2400" baseline="0" dirty="0"/>
                            <a:t> log</a:t>
                          </a:r>
                          <a:r>
                            <a:rPr lang="en-US" sz="2400" baseline="30000" dirty="0"/>
                            <a:t>2</a:t>
                          </a:r>
                          <a:r>
                            <a:rPr lang="en-US" sz="2400" baseline="0" dirty="0"/>
                            <a:t> n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60741" r="-101111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Cheng and Janardan, 92’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3742561"/>
                      </a:ext>
                    </a:extLst>
                  </a:tr>
                  <a:tr h="7695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</a:t>
                          </a:r>
                          <a:r>
                            <a:rPr lang="en-US" sz="2400" baseline="30000" dirty="0">
                              <a:solidFill>
                                <a:srgbClr val="A4220C"/>
                              </a:solidFill>
                            </a:rPr>
                            <a:t>1.5</a:t>
                          </a:r>
                          <a:endParaRPr lang="en-US" sz="2400" dirty="0">
                            <a:solidFill>
                              <a:srgbClr val="A4220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170866" r="-101111" b="-124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our result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08312124"/>
                      </a:ext>
                    </a:extLst>
                  </a:tr>
                  <a:tr h="8270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252941" r="-101111" b="-16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our result</a:t>
                          </a:r>
                        </a:p>
                        <a:p>
                          <a:pPr algn="ctr"/>
                          <a:endParaRPr lang="en-US" sz="2400" dirty="0">
                            <a:solidFill>
                              <a:srgbClr val="A4220C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7159444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63012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95042-AEDD-4180-ADE9-3BFECF86C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219" y="-227860"/>
            <a:ext cx="10972800" cy="1143000"/>
          </a:xfrm>
        </p:spPr>
        <p:txBody>
          <a:bodyPr/>
          <a:lstStyle/>
          <a:p>
            <a:r>
              <a:rPr lang="en-US" dirty="0"/>
              <a:t>Results: ray-shooting among intersecting segments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885AB3EA-59D3-4A4B-9987-D4BD5653183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92541803"/>
                  </p:ext>
                </p:extLst>
              </p:nvPr>
            </p:nvGraphicFramePr>
            <p:xfrm>
              <a:off x="388219" y="597508"/>
              <a:ext cx="10972800" cy="62604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2523290587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436554129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1801696578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682879286"/>
                        </a:ext>
                      </a:extLst>
                    </a:gridCol>
                  </a:tblGrid>
                  <a:tr h="4652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preprocessing time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space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query time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4573286"/>
                      </a:ext>
                    </a:extLst>
                  </a:tr>
                  <a:tr h="7133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</a:t>
                          </a:r>
                          <a:r>
                            <a:rPr lang="el-GR" sz="2400" dirty="0"/>
                            <a:t>α</a:t>
                          </a:r>
                          <a:r>
                            <a:rPr lang="en-US" sz="2400" dirty="0"/>
                            <a:t>(n) log</a:t>
                          </a:r>
                          <a:r>
                            <a:rPr lang="en-US" sz="2400" baseline="30000" dirty="0"/>
                            <a:t>3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</a:t>
                          </a:r>
                          <a:r>
                            <a:rPr lang="en-US" sz="2400" baseline="30000" dirty="0"/>
                            <a:t>2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n</a:t>
                          </a:r>
                          <a:r>
                            <a:rPr lang="en-US" sz="2400" b="0" baseline="30000" dirty="0"/>
                            <a:t>0.695 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func>
                            </m:oMath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Overmars, Schipper, and </a:t>
                          </a:r>
                          <a:r>
                            <a:rPr lang="en-US" sz="2000" dirty="0" err="1"/>
                            <a:t>Sharir</a:t>
                          </a:r>
                          <a:r>
                            <a:rPr lang="en-US" sz="2000" dirty="0"/>
                            <a:t> 90’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3742561"/>
                      </a:ext>
                    </a:extLst>
                  </a:tr>
                  <a:tr h="8373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</a:t>
                          </a:r>
                          <a:r>
                            <a:rPr lang="el-GR" sz="2400" dirty="0"/>
                            <a:t>α</a:t>
                          </a:r>
                          <a:r>
                            <a:rPr lang="en-US" sz="2400" dirty="0"/>
                            <a:t>(n) log</a:t>
                          </a:r>
                          <a:r>
                            <a:rPr lang="en-US" sz="2400" baseline="30000" dirty="0"/>
                            <a:t>3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/>
                            <a:t>n </a:t>
                          </a:r>
                          <a:r>
                            <a:rPr lang="el-GR" sz="2400" dirty="0"/>
                            <a:t>α</a:t>
                          </a:r>
                          <a:r>
                            <a:rPr lang="en-US" sz="2400" dirty="0"/>
                            <a:t>(n)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2400" dirty="0" smtClean="0"/>
                                  <m:t>n</m:t>
                                </m:r>
                                <m:r>
                                  <m:rPr>
                                    <m:nor/>
                                  </m:rPr>
                                  <a:rPr lang="en-US" sz="2400" baseline="30000" dirty="0" smtClean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2400" b="0" i="0" baseline="30000" dirty="0" smtClean="0"/>
                                  <m:t>2/3 </m:t>
                                </m:r>
                                <m:r>
                                  <m:rPr>
                                    <m:nor/>
                                  </m:rPr>
                                  <a:rPr lang="en-US" sz="2400" baseline="30000" dirty="0" smtClean="0"/>
                                  <m:t>+ </m:t>
                                </m:r>
                                <m:r>
                                  <m:rPr>
                                    <m:nor/>
                                  </m:rPr>
                                  <a:rPr lang="el-GR" sz="2400" baseline="30000" dirty="0" smtClean="0"/>
                                  <m:t>ε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err="1"/>
                            <a:t>Guibas</a:t>
                          </a:r>
                          <a:r>
                            <a:rPr lang="en-US" sz="2000" dirty="0"/>
                            <a:t>, Overmars, and </a:t>
                          </a:r>
                          <a:r>
                            <a:rPr lang="en-US" sz="2000" dirty="0" err="1"/>
                            <a:t>Sharir</a:t>
                          </a:r>
                          <a:r>
                            <a:rPr lang="en-US" sz="2000" dirty="0"/>
                            <a:t> 88’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491639"/>
                      </a:ext>
                    </a:extLst>
                  </a:tr>
                  <a:tr h="5437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</a:t>
                          </a:r>
                          <a:r>
                            <a:rPr lang="en-US" sz="2400" baseline="30000" dirty="0"/>
                            <a:t>1.5</a:t>
                          </a:r>
                          <a:r>
                            <a:rPr lang="en-US" sz="2400" dirty="0"/>
                            <a:t> log</a:t>
                          </a:r>
                          <a:r>
                            <a:rPr lang="en-US" sz="2400" baseline="30000" dirty="0"/>
                            <a:t>4.33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</a:t>
                          </a:r>
                          <a:r>
                            <a:rPr lang="el-GR" sz="2400" dirty="0"/>
                            <a:t>α</a:t>
                          </a:r>
                          <a:r>
                            <a:rPr lang="en-US" sz="2400" dirty="0"/>
                            <a:t>(n) log</a:t>
                          </a:r>
                          <a:r>
                            <a:rPr lang="en-US" sz="2400" baseline="30000" dirty="0"/>
                            <a:t>4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α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 log</a:t>
                          </a:r>
                          <a:r>
                            <a:rPr lang="en-US" sz="2400" baseline="30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 n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Agarwal, 92’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7885726"/>
                      </a:ext>
                    </a:extLst>
                  </a:tr>
                  <a:tr h="9158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(n </a:t>
                          </a:r>
                          <a:r>
                            <a:rPr lang="el-GR" sz="2400" dirty="0"/>
                            <a:t>α</a:t>
                          </a:r>
                          <a:r>
                            <a:rPr lang="en-US" sz="2400" dirty="0"/>
                            <a:t>(n))</a:t>
                          </a:r>
                          <a:r>
                            <a:rPr lang="en-US" sz="2400" baseline="30000" dirty="0"/>
                            <a:t>1.5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/>
                            <a:t>n </a:t>
                          </a:r>
                          <a:r>
                            <a:rPr lang="el-GR" sz="2400" dirty="0"/>
                            <a:t>α</a:t>
                          </a:r>
                          <a:r>
                            <a:rPr lang="en-US" sz="2400" dirty="0"/>
                            <a:t>(n) log</a:t>
                          </a:r>
                          <a:r>
                            <a:rPr lang="en-US" sz="2400" baseline="30000" dirty="0"/>
                            <a:t>2</a:t>
                          </a:r>
                          <a:r>
                            <a:rPr lang="en-US" sz="2400" dirty="0"/>
                            <a:t> n</a:t>
                          </a:r>
                        </a:p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α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 log n </a:t>
                          </a:r>
                        </a:p>
                        <a:p>
                          <a:pPr algn="ctr"/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Bar-Yehuda and Fogel, 94’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52793297"/>
                      </a:ext>
                    </a:extLst>
                  </a:tr>
                  <a:tr h="5259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</a:t>
                          </a:r>
                          <a:r>
                            <a:rPr lang="en-US" sz="2400" baseline="30000" dirty="0"/>
                            <a:t>1.5</a:t>
                          </a:r>
                          <a:r>
                            <a:rPr lang="en-US" sz="2400" dirty="0"/>
                            <a:t> log</a:t>
                          </a:r>
                          <a:r>
                            <a:rPr lang="en-US" sz="2400" baseline="30000" dirty="0"/>
                            <a:t>2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</a:t>
                          </a:r>
                          <a:r>
                            <a:rPr lang="en-US" sz="2400" baseline="30000" dirty="0"/>
                            <a:t>2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/>
                            <a:t>Cheng and Janardan, 92’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26381265"/>
                      </a:ext>
                    </a:extLst>
                  </a:tr>
                  <a:tr h="5259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</a:t>
                          </a:r>
                          <a:r>
                            <a:rPr lang="en-US" sz="2400" baseline="30000" dirty="0"/>
                            <a:t>2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</a:t>
                          </a:r>
                          <a:r>
                            <a:rPr lang="en-US" sz="2400" baseline="30000" dirty="0"/>
                            <a:t>2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2400" dirty="0" smtClean="0"/>
                                  <m:t>n</m:t>
                                </m:r>
                                <m:r>
                                  <m:rPr>
                                    <m:nor/>
                                  </m:rPr>
                                  <a:rPr lang="en-US" sz="2400" baseline="30000" dirty="0" smtClean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2400" b="0" i="0" baseline="30000" dirty="0" smtClean="0"/>
                                  <m:t>0.5 </m:t>
                                </m:r>
                                <m:r>
                                  <m:rPr>
                                    <m:nor/>
                                  </m:rPr>
                                  <a:rPr lang="en-US" sz="2400" baseline="30000" dirty="0" smtClean="0"/>
                                  <m:t>+ </m:t>
                                </m:r>
                                <m:r>
                                  <m:rPr>
                                    <m:nor/>
                                  </m:rPr>
                                  <a:rPr lang="el-GR" sz="2400" baseline="30000" dirty="0" smtClean="0"/>
                                  <m:t>ε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/>
                            <a:t>Agarwal and </a:t>
                          </a:r>
                          <a:r>
                            <a:rPr lang="en-US" sz="2000" dirty="0" err="1"/>
                            <a:t>Sharir</a:t>
                          </a:r>
                          <a:r>
                            <a:rPr lang="en-US" sz="2000" dirty="0"/>
                            <a:t>, 93’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9967675"/>
                      </a:ext>
                    </a:extLst>
                  </a:tr>
                  <a:tr h="5259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</a:t>
                          </a:r>
                          <a:r>
                            <a:rPr lang="en-US" sz="2400" baseline="30000" dirty="0"/>
                            <a:t>3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</a:t>
                          </a:r>
                          <a:r>
                            <a:rPr lang="en-US" sz="2400" baseline="30000" dirty="0"/>
                            <a:t>2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 log</a:t>
                          </a:r>
                          <a:r>
                            <a:rPr lang="en-US" sz="2400" baseline="30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 n (</a:t>
                          </a:r>
                          <a:r>
                            <a:rPr lang="en-US" sz="2400" dirty="0" err="1">
                              <a:solidFill>
                                <a:schemeClr val="tx1"/>
                              </a:solidFill>
                            </a:rPr>
                            <a:t>w.h.p</a:t>
                          </a:r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.)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/>
                            <a:t>Chan, 12’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51158390"/>
                      </a:ext>
                    </a:extLst>
                  </a:tr>
                  <a:tr h="6027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</a:t>
                          </a:r>
                          <a:r>
                            <a:rPr lang="en-US" sz="2400" baseline="30000" dirty="0">
                              <a:solidFill>
                                <a:srgbClr val="A4220C"/>
                              </a:solidFill>
                            </a:rPr>
                            <a:t>1.5</a:t>
                          </a:r>
                          <a:endParaRPr lang="en-US" sz="2400" dirty="0">
                            <a:solidFill>
                              <a:srgbClr val="A4220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rgbClr val="A4220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A4220C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our result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08312124"/>
                      </a:ext>
                    </a:extLst>
                  </a:tr>
                  <a:tr h="6045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 log</a:t>
                          </a:r>
                          <a:r>
                            <a:rPr lang="en-US" sz="2400" baseline="30000" dirty="0">
                              <a:solidFill>
                                <a:srgbClr val="A4220C"/>
                              </a:solidFill>
                            </a:rPr>
                            <a:t>2</a:t>
                          </a:r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rgbClr val="A4220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A4220C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 log n (</a:t>
                          </a:r>
                          <a:r>
                            <a:rPr lang="en-US" sz="2400" dirty="0" err="1">
                              <a:solidFill>
                                <a:srgbClr val="A4220C"/>
                              </a:solidFill>
                            </a:rPr>
                            <a:t>w.h.p</a:t>
                          </a:r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.)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our result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715944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885AB3EA-59D3-4A4B-9987-D4BD5653183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92541803"/>
                  </p:ext>
                </p:extLst>
              </p:nvPr>
            </p:nvGraphicFramePr>
            <p:xfrm>
              <a:off x="388219" y="597508"/>
              <a:ext cx="10972800" cy="62604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2523290587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436554129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1801696578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682879286"/>
                        </a:ext>
                      </a:extLst>
                    </a:gridCol>
                  </a:tblGrid>
                  <a:tr h="4652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preprocessing time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space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query time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4573286"/>
                      </a:ext>
                    </a:extLst>
                  </a:tr>
                  <a:tr h="7133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</a:t>
                          </a:r>
                          <a:r>
                            <a:rPr lang="el-GR" sz="2400" dirty="0"/>
                            <a:t>α</a:t>
                          </a:r>
                          <a:r>
                            <a:rPr lang="en-US" sz="2400" dirty="0"/>
                            <a:t>(n) log</a:t>
                          </a:r>
                          <a:r>
                            <a:rPr lang="en-US" sz="2400" baseline="30000" dirty="0"/>
                            <a:t>3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</a:t>
                          </a:r>
                          <a:r>
                            <a:rPr lang="en-US" sz="2400" baseline="30000" dirty="0"/>
                            <a:t>2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71795" r="-100889" b="-7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Overmars, Schipper, and </a:t>
                          </a:r>
                          <a:r>
                            <a:rPr lang="en-US" sz="2000" dirty="0" err="1"/>
                            <a:t>Sharir</a:t>
                          </a:r>
                          <a:r>
                            <a:rPr lang="en-US" sz="2000" dirty="0"/>
                            <a:t> 90’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3742561"/>
                      </a:ext>
                    </a:extLst>
                  </a:tr>
                  <a:tr h="8373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</a:t>
                          </a:r>
                          <a:r>
                            <a:rPr lang="el-GR" sz="2400" dirty="0"/>
                            <a:t>α</a:t>
                          </a:r>
                          <a:r>
                            <a:rPr lang="en-US" sz="2400" dirty="0"/>
                            <a:t>(n) log</a:t>
                          </a:r>
                          <a:r>
                            <a:rPr lang="en-US" sz="2400" baseline="30000" dirty="0"/>
                            <a:t>3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/>
                            <a:t>n </a:t>
                          </a:r>
                          <a:r>
                            <a:rPr lang="el-GR" sz="2400" dirty="0"/>
                            <a:t>α</a:t>
                          </a:r>
                          <a:r>
                            <a:rPr lang="en-US" sz="2400" dirty="0"/>
                            <a:t>(n)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145652" r="-100889" b="-5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err="1"/>
                            <a:t>Guibas</a:t>
                          </a:r>
                          <a:r>
                            <a:rPr lang="en-US" sz="2000" dirty="0"/>
                            <a:t>, Overmars, and </a:t>
                          </a:r>
                          <a:r>
                            <a:rPr lang="en-US" sz="2000" dirty="0" err="1"/>
                            <a:t>Sharir</a:t>
                          </a:r>
                          <a:r>
                            <a:rPr lang="en-US" sz="2000" dirty="0"/>
                            <a:t> 88’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491639"/>
                      </a:ext>
                    </a:extLst>
                  </a:tr>
                  <a:tr h="5437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</a:t>
                          </a:r>
                          <a:r>
                            <a:rPr lang="en-US" sz="2400" baseline="30000" dirty="0"/>
                            <a:t>1.5</a:t>
                          </a:r>
                          <a:r>
                            <a:rPr lang="en-US" sz="2400" dirty="0"/>
                            <a:t> log</a:t>
                          </a:r>
                          <a:r>
                            <a:rPr lang="en-US" sz="2400" baseline="30000" dirty="0"/>
                            <a:t>4.33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</a:t>
                          </a:r>
                          <a:r>
                            <a:rPr lang="el-GR" sz="2400" dirty="0"/>
                            <a:t>α</a:t>
                          </a:r>
                          <a:r>
                            <a:rPr lang="en-US" sz="2400" dirty="0"/>
                            <a:t>(n) log</a:t>
                          </a:r>
                          <a:r>
                            <a:rPr lang="en-US" sz="2400" baseline="30000" dirty="0"/>
                            <a:t>4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380899" r="-100889" b="-685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Agarwal, 92’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7885726"/>
                      </a:ext>
                    </a:extLst>
                  </a:tr>
                  <a:tr h="9158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(n </a:t>
                          </a:r>
                          <a:r>
                            <a:rPr lang="el-GR" sz="2400" dirty="0"/>
                            <a:t>α</a:t>
                          </a:r>
                          <a:r>
                            <a:rPr lang="en-US" sz="2400" dirty="0"/>
                            <a:t>(n))</a:t>
                          </a:r>
                          <a:r>
                            <a:rPr lang="en-US" sz="2400" baseline="30000" dirty="0"/>
                            <a:t>1.5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/>
                            <a:t>n </a:t>
                          </a:r>
                          <a:r>
                            <a:rPr lang="el-GR" sz="2400" dirty="0"/>
                            <a:t>α</a:t>
                          </a:r>
                          <a:r>
                            <a:rPr lang="en-US" sz="2400" dirty="0"/>
                            <a:t>(n) log</a:t>
                          </a:r>
                          <a:r>
                            <a:rPr lang="en-US" sz="2400" baseline="30000" dirty="0"/>
                            <a:t>2</a:t>
                          </a:r>
                          <a:r>
                            <a:rPr lang="en-US" sz="2400" dirty="0"/>
                            <a:t> n</a:t>
                          </a:r>
                        </a:p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285333" r="-100889" b="-3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Bar-Yehuda and Fogel, 94’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52793297"/>
                      </a:ext>
                    </a:extLst>
                  </a:tr>
                  <a:tr h="5259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</a:t>
                          </a:r>
                          <a:r>
                            <a:rPr lang="en-US" sz="2400" baseline="30000" dirty="0"/>
                            <a:t>1.5</a:t>
                          </a:r>
                          <a:r>
                            <a:rPr lang="en-US" sz="2400" dirty="0"/>
                            <a:t> log</a:t>
                          </a:r>
                          <a:r>
                            <a:rPr lang="en-US" sz="2400" baseline="30000" dirty="0"/>
                            <a:t>2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</a:t>
                          </a:r>
                          <a:r>
                            <a:rPr lang="en-US" sz="2400" baseline="30000" dirty="0"/>
                            <a:t>2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672093" r="-100889" b="-4348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/>
                            <a:t>Cheng and Janardan, 92’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26381265"/>
                      </a:ext>
                    </a:extLst>
                  </a:tr>
                  <a:tr h="5259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</a:t>
                          </a:r>
                          <a:r>
                            <a:rPr lang="en-US" sz="2400" baseline="30000" dirty="0"/>
                            <a:t>2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</a:t>
                          </a:r>
                          <a:r>
                            <a:rPr lang="en-US" sz="2400" baseline="30000" dirty="0"/>
                            <a:t>2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763218" r="-100889" b="-329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/>
                            <a:t>Agarwal and </a:t>
                          </a:r>
                          <a:r>
                            <a:rPr lang="en-US" sz="2000" dirty="0" err="1"/>
                            <a:t>Sharir</a:t>
                          </a:r>
                          <a:r>
                            <a:rPr lang="en-US" sz="2000" dirty="0"/>
                            <a:t>, 93’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9967675"/>
                      </a:ext>
                    </a:extLst>
                  </a:tr>
                  <a:tr h="5259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</a:t>
                          </a:r>
                          <a:r>
                            <a:rPr lang="en-US" sz="2400" baseline="30000" dirty="0"/>
                            <a:t>3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</a:t>
                          </a:r>
                          <a:r>
                            <a:rPr lang="en-US" sz="2400" baseline="30000" dirty="0"/>
                            <a:t>2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873256" r="-100889" b="-2337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/>
                            <a:t>Chan, 12’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51158390"/>
                      </a:ext>
                    </a:extLst>
                  </a:tr>
                  <a:tr h="6027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</a:t>
                          </a:r>
                          <a:r>
                            <a:rPr lang="en-US" sz="2400" baseline="30000" dirty="0">
                              <a:solidFill>
                                <a:srgbClr val="A4220C"/>
                              </a:solidFill>
                            </a:rPr>
                            <a:t>1.5</a:t>
                          </a:r>
                          <a:endParaRPr lang="en-US" sz="2400" dirty="0">
                            <a:solidFill>
                              <a:srgbClr val="A4220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845455" r="-100889" b="-10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our result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08312124"/>
                      </a:ext>
                    </a:extLst>
                  </a:tr>
                  <a:tr h="6045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 log</a:t>
                          </a:r>
                          <a:r>
                            <a:rPr lang="en-US" sz="2400" baseline="30000" dirty="0">
                              <a:solidFill>
                                <a:srgbClr val="A4220C"/>
                              </a:solidFill>
                            </a:rPr>
                            <a:t>2</a:t>
                          </a:r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945455" r="-100889" b="-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our result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7159444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31524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95042-AEDD-4180-ADE9-3BFECF86C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845" y="0"/>
            <a:ext cx="11508607" cy="1143000"/>
          </a:xfrm>
        </p:spPr>
        <p:txBody>
          <a:bodyPr>
            <a:normAutofit/>
          </a:bodyPr>
          <a:lstStyle/>
          <a:p>
            <a:r>
              <a:rPr lang="en-US" dirty="0"/>
              <a:t>Results: ray-shooting among non-intersecting segments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885AB3EA-59D3-4A4B-9987-D4BD5653183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10123411"/>
                  </p:ext>
                </p:extLst>
              </p:nvPr>
            </p:nvGraphicFramePr>
            <p:xfrm>
              <a:off x="609600" y="1600200"/>
              <a:ext cx="10972800" cy="436717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2523290587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436554129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1801696578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682879286"/>
                        </a:ext>
                      </a:extLst>
                    </a:gridCol>
                  </a:tblGrid>
                  <a:tr h="4379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preprocessing time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space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query time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4573286"/>
                      </a:ext>
                    </a:extLst>
                  </a:tr>
                  <a:tr h="6715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n</a:t>
                          </a:r>
                          <a:r>
                            <a:rPr lang="en-US" sz="2400" b="0" baseline="30000" dirty="0"/>
                            <a:t>0.695</a:t>
                          </a:r>
                          <a:r>
                            <a:rPr lang="en-US" sz="2400" b="0" dirty="0"/>
                            <a:t> 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func>
                            </m:oMath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Overmars, Schipper, and </a:t>
                          </a:r>
                          <a:r>
                            <a:rPr lang="en-US" sz="2400" dirty="0" err="1"/>
                            <a:t>Sharir</a:t>
                          </a:r>
                          <a:r>
                            <a:rPr lang="en-US" sz="2400" dirty="0"/>
                            <a:t>, 90’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3742561"/>
                      </a:ext>
                    </a:extLst>
                  </a:tr>
                  <a:tr h="6715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</a:t>
                          </a:r>
                          <a:r>
                            <a:rPr lang="en-US" sz="2400" baseline="30000" dirty="0"/>
                            <a:t>1.5</a:t>
                          </a:r>
                          <a:r>
                            <a:rPr lang="en-US" sz="2400" dirty="0"/>
                            <a:t> log</a:t>
                          </a:r>
                          <a:r>
                            <a:rPr lang="en-US" sz="2400" baseline="30000" dirty="0"/>
                            <a:t>4.33 </a:t>
                          </a:r>
                          <a:r>
                            <a:rPr lang="en-US" sz="2400" dirty="0"/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</a:t>
                          </a:r>
                          <a:r>
                            <a:rPr lang="el-GR" sz="2400" dirty="0"/>
                            <a:t>α</a:t>
                          </a:r>
                          <a:r>
                            <a:rPr lang="en-US" sz="2400" dirty="0"/>
                            <a:t>(n) log</a:t>
                          </a:r>
                          <a:r>
                            <a:rPr lang="en-US" sz="2400" baseline="30000" dirty="0"/>
                            <a:t>3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2400" dirty="0"/>
                            <a:t> log</a:t>
                          </a:r>
                          <a:r>
                            <a:rPr lang="en-US" sz="2400" baseline="30000" dirty="0"/>
                            <a:t>2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Agarwal, 92’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491639"/>
                      </a:ext>
                    </a:extLst>
                  </a:tr>
                  <a:tr h="6715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</a:t>
                          </a:r>
                          <a:r>
                            <a:rPr lang="en-US" sz="2400" baseline="30000" dirty="0"/>
                            <a:t>1.5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2400" dirty="0"/>
                            <a:t>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Bar-Yehuda and Fogel, 94’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7885726"/>
                      </a:ext>
                    </a:extLst>
                  </a:tr>
                  <a:tr h="7695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</a:t>
                          </a:r>
                          <a:r>
                            <a:rPr lang="en-US" sz="2400" baseline="30000" dirty="0">
                              <a:solidFill>
                                <a:srgbClr val="A4220C"/>
                              </a:solidFill>
                            </a:rPr>
                            <a:t>1.5</a:t>
                          </a:r>
                          <a:endParaRPr lang="en-US" sz="2400" dirty="0">
                            <a:solidFill>
                              <a:srgbClr val="A4220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rgbClr val="A4220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A4220C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our result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08312124"/>
                      </a:ext>
                    </a:extLst>
                  </a:tr>
                  <a:tr h="7718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rgbClr val="A4220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A4220C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 log n (</a:t>
                          </a:r>
                          <a:r>
                            <a:rPr lang="en-US" sz="2400" dirty="0" err="1">
                              <a:solidFill>
                                <a:srgbClr val="A4220C"/>
                              </a:solidFill>
                            </a:rPr>
                            <a:t>w.h.p</a:t>
                          </a:r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.)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our result</a:t>
                          </a:r>
                        </a:p>
                        <a:p>
                          <a:pPr algn="ctr"/>
                          <a:endParaRPr lang="en-US" sz="2400" dirty="0">
                            <a:solidFill>
                              <a:srgbClr val="A4220C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715944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885AB3EA-59D3-4A4B-9987-D4BD5653183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10123411"/>
                  </p:ext>
                </p:extLst>
              </p:nvPr>
            </p:nvGraphicFramePr>
            <p:xfrm>
              <a:off x="609600" y="1600200"/>
              <a:ext cx="10972800" cy="436717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2523290587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436554129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1801696578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682879286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preprocessing time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space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query time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4573286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60741" r="-101111" b="-377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Overmars, Schipper, and </a:t>
                          </a:r>
                          <a:r>
                            <a:rPr lang="en-US" sz="2400" dirty="0" err="1"/>
                            <a:t>Sharir</a:t>
                          </a:r>
                          <a:r>
                            <a:rPr lang="en-US" sz="2400" dirty="0"/>
                            <a:t>, 90’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3742561"/>
                      </a:ext>
                    </a:extLst>
                  </a:tr>
                  <a:tr h="6715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</a:t>
                          </a:r>
                          <a:r>
                            <a:rPr lang="en-US" sz="2400" baseline="30000" dirty="0"/>
                            <a:t>1.5</a:t>
                          </a:r>
                          <a:r>
                            <a:rPr lang="en-US" sz="2400" dirty="0"/>
                            <a:t> log</a:t>
                          </a:r>
                          <a:r>
                            <a:rPr lang="en-US" sz="2400" baseline="30000" dirty="0"/>
                            <a:t>4.33 </a:t>
                          </a:r>
                          <a:r>
                            <a:rPr lang="en-US" sz="2400" dirty="0"/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</a:t>
                          </a:r>
                          <a:r>
                            <a:rPr lang="el-GR" sz="2400" dirty="0"/>
                            <a:t>α</a:t>
                          </a:r>
                          <a:r>
                            <a:rPr lang="en-US" sz="2400" dirty="0"/>
                            <a:t>(n) log</a:t>
                          </a:r>
                          <a:r>
                            <a:rPr lang="en-US" sz="2400" baseline="30000" dirty="0"/>
                            <a:t>3</a:t>
                          </a:r>
                          <a:r>
                            <a:rPr lang="en-US" sz="2400" dirty="0"/>
                            <a:t>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197273" r="-101111" b="-36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Agarwal, 92’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491639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</a:t>
                          </a:r>
                          <a:r>
                            <a:rPr lang="en-US" sz="2400" baseline="30000" dirty="0"/>
                            <a:t>1.5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n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240441" r="-101111" b="-1933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Bar-Yehuda and Fogel, 94’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7885726"/>
                      </a:ext>
                    </a:extLst>
                  </a:tr>
                  <a:tr h="7695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</a:t>
                          </a:r>
                          <a:r>
                            <a:rPr lang="en-US" sz="2400" baseline="30000" dirty="0">
                              <a:solidFill>
                                <a:srgbClr val="A4220C"/>
                              </a:solidFill>
                            </a:rPr>
                            <a:t>1.5</a:t>
                          </a:r>
                          <a:endParaRPr lang="en-US" sz="2400" dirty="0">
                            <a:solidFill>
                              <a:srgbClr val="A4220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367460" r="-101111" b="-10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our result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08312124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 log 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436296" r="-101111" b="-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rgbClr val="A4220C"/>
                              </a:solidFill>
                            </a:rPr>
                            <a:t>our result</a:t>
                          </a:r>
                        </a:p>
                        <a:p>
                          <a:pPr algn="ctr"/>
                          <a:endParaRPr lang="en-US" sz="2400" dirty="0">
                            <a:solidFill>
                              <a:srgbClr val="A4220C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7159444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945133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"/>
</p:tagLst>
</file>

<file path=ppt/theme/theme1.xml><?xml version="1.0" encoding="utf-8"?>
<a:theme xmlns:a="http://schemas.openxmlformats.org/drawingml/2006/main" name="Theme1">
  <a:themeElements>
    <a:clrScheme name="Zack's Standard 5">
      <a:dk1>
        <a:srgbClr val="000066"/>
      </a:dk1>
      <a:lt1>
        <a:srgbClr val="FFFFFF"/>
      </a:lt1>
      <a:dk2>
        <a:srgbClr val="0000FF"/>
      </a:dk2>
      <a:lt2>
        <a:srgbClr val="000000"/>
      </a:lt2>
      <a:accent1>
        <a:srgbClr val="0066FF"/>
      </a:accent1>
      <a:accent2>
        <a:srgbClr val="33CCCC"/>
      </a:accent2>
      <a:accent3>
        <a:srgbClr val="FFFFFF"/>
      </a:accent3>
      <a:accent4>
        <a:srgbClr val="000056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Zack's Standard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Zack's Standard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56A2F38A-C246-481A-91CD-175ACD8A551B}" vid="{620BED34-B486-439D-B6B4-BACB6ACF8FB7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12865</TotalTime>
  <Words>1811</Words>
  <Application>Microsoft Office PowerPoint</Application>
  <PresentationFormat>Widescreen</PresentationFormat>
  <Paragraphs>286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宋体</vt:lpstr>
      <vt:lpstr>Arial</vt:lpstr>
      <vt:lpstr>Calibri</vt:lpstr>
      <vt:lpstr>Cambria Math</vt:lpstr>
      <vt:lpstr>Franklin Gothic Medium</vt:lpstr>
      <vt:lpstr>Gill Sans MT</vt:lpstr>
      <vt:lpstr>Wingdings</vt:lpstr>
      <vt:lpstr>Theme1</vt:lpstr>
      <vt:lpstr>自定义设计方案</vt:lpstr>
      <vt:lpstr>Algorithms for Subpath Convex Hull Queries and Ray-Shooting Among Segments</vt:lpstr>
      <vt:lpstr>Subpath convex hull queries</vt:lpstr>
      <vt:lpstr>Previous work and our result</vt:lpstr>
      <vt:lpstr>Applications</vt:lpstr>
      <vt:lpstr>Ray-shooting in the plane</vt:lpstr>
      <vt:lpstr>Results: ray-shooting among lines</vt:lpstr>
      <vt:lpstr>Results: intersection detection</vt:lpstr>
      <vt:lpstr>Results: ray-shooting among intersecting segments</vt:lpstr>
      <vt:lpstr>Results: ray-shooting among non-intersecting segments</vt:lpstr>
      <vt:lpstr>Subpath convex hulls queries</vt:lpstr>
      <vt:lpstr>Interval trees to store convex hulls</vt:lpstr>
      <vt:lpstr>Change the interval tree to a compact interval tree (CIT)</vt:lpstr>
      <vt:lpstr>Two lemmas</vt:lpstr>
      <vt:lpstr>Preprocessing</vt:lpstr>
      <vt:lpstr>A preliminary query algorithm of O(log2 n) time</vt:lpstr>
      <vt:lpstr>PowerPoint Presentation</vt:lpstr>
      <vt:lpstr>Improve the query time to O(log n)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Haitao Wang</dc:creator>
  <cp:lastModifiedBy>Haitao Wang</cp:lastModifiedBy>
  <cp:revision>843</cp:revision>
  <dcterms:created xsi:type="dcterms:W3CDTF">2016-08-10T22:02:35Z</dcterms:created>
  <dcterms:modified xsi:type="dcterms:W3CDTF">2020-06-26T17:55:26Z</dcterms:modified>
</cp:coreProperties>
</file>