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5" r:id="rId2"/>
  </p:sldMasterIdLst>
  <p:notesMasterIdLst>
    <p:notesMasterId r:id="rId22"/>
  </p:notesMasterIdLst>
  <p:handoutMasterIdLst>
    <p:handoutMasterId r:id="rId23"/>
  </p:handoutMasterIdLst>
  <p:sldIdLst>
    <p:sldId id="256" r:id="rId3"/>
    <p:sldId id="309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9" r:id="rId12"/>
    <p:sldId id="320" r:id="rId13"/>
    <p:sldId id="321" r:id="rId14"/>
    <p:sldId id="322" r:id="rId15"/>
    <p:sldId id="324" r:id="rId16"/>
    <p:sldId id="323" r:id="rId17"/>
    <p:sldId id="325" r:id="rId18"/>
    <p:sldId id="326" r:id="rId19"/>
    <p:sldId id="328" r:id="rId20"/>
    <p:sldId id="33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A422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1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B8D55B9-776B-4970-9BEB-CFA05D6EED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FE5A40-4128-4826-AD6E-CC4BB3DEBA9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F2E8A-A1D4-447F-9DF3-9A3BBC5551A6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5DAE06-9C5D-4201-A160-C2A8458400F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D779B3-8C6F-4D8E-A877-E82F9568A4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7481D-A8CD-4007-9E57-C86FE834A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86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D9643-811F-4D24-996C-44C324A2C8F6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88AA1-1C47-4AE6-8233-0D6444051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7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0" y="1438275"/>
            <a:ext cx="1049866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57379" y="3886200"/>
            <a:ext cx="8534400" cy="227076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/>
            </a:lvl1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948267" y="6229350"/>
            <a:ext cx="2573867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fld id="{4A2D5DE4-0005-4B0E-883A-8DC99FE61B23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4199467" y="6229350"/>
            <a:ext cx="3793067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05333" y="6229350"/>
            <a:ext cx="24384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0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2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57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71467" y="152400"/>
            <a:ext cx="2743200" cy="5905500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867" y="152400"/>
            <a:ext cx="8026400" cy="5905500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22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标题和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152400"/>
            <a:ext cx="10363200" cy="1143000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05067" cy="2152650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05250"/>
            <a:ext cx="10905067" cy="2152650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52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152400"/>
            <a:ext cx="10363200" cy="1143000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05067" cy="2152650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05250"/>
            <a:ext cx="10905067" cy="2152650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3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80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defRPr kumimoji="1" lang="en-US" altLang="zh-CN" sz="2800" kern="1200" dirty="0" smtClean="0">
                <a:solidFill>
                  <a:srgbClr val="003366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>
              <a:defRPr kumimoji="1" lang="en-US" altLang="zh-CN" sz="2400" kern="1200" dirty="0" smtClean="0">
                <a:solidFill>
                  <a:srgbClr val="003366"/>
                </a:solidFill>
                <a:latin typeface="Calibri" pitchFamily="34" charset="0"/>
              </a:defRPr>
            </a:lvl2pPr>
            <a:lvl3pPr marL="1143000" indent="-228600">
              <a:defRPr kumimoji="1" lang="en-US" altLang="zh-CN" sz="2000" kern="1200" dirty="0" smtClean="0">
                <a:solidFill>
                  <a:srgbClr val="003366"/>
                </a:solidFill>
                <a:latin typeface="Calibri" pitchFamily="34" charset="0"/>
              </a:defRPr>
            </a:lvl3pPr>
            <a:lvl4pPr marL="1600200" indent="-228600">
              <a:defRPr kumimoji="1" lang="en-US" altLang="zh-CN" sz="2000" kern="1200" dirty="0" smtClean="0">
                <a:solidFill>
                  <a:srgbClr val="003366"/>
                </a:solidFill>
                <a:latin typeface="Calibri" pitchFamily="34" charset="0"/>
              </a:defRPr>
            </a:lvl4pPr>
            <a:lvl5pPr marL="2057400" indent="-228600">
              <a:defRPr kumimoji="1" lang="en-US" sz="2000" kern="1200" dirty="0" smtClean="0">
                <a:solidFill>
                  <a:srgbClr val="003366"/>
                </a:solidFill>
                <a:latin typeface="Calibri" pitchFamily="34" charset="0"/>
              </a:defRPr>
            </a:lvl5pPr>
          </a:lstStyle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pitchFamily="2" charset="2"/>
              <a:buChar char="§"/>
            </a:pPr>
            <a:r>
              <a:rPr lang="en-US" altLang="zh-CN" dirty="0"/>
              <a:t>Click to edit Master text styles</a:t>
            </a:r>
          </a:p>
          <a:p>
            <a:pPr marL="742950" lvl="1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pitchFamily="2" charset="2"/>
              <a:buChar char="§"/>
            </a:pPr>
            <a:r>
              <a:rPr lang="en-US" altLang="zh-CN" dirty="0"/>
              <a:t>Second level</a:t>
            </a:r>
          </a:p>
          <a:p>
            <a:pPr marL="11430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70000"/>
              <a:buFont typeface="Wingdings" pitchFamily="2" charset="2"/>
              <a:buChar char="v"/>
            </a:pPr>
            <a:r>
              <a:rPr lang="en-US" altLang="zh-CN" dirty="0"/>
              <a:t>Third level</a:t>
            </a:r>
          </a:p>
          <a:p>
            <a:pPr marL="1600200" lvl="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s"/>
            </a:pPr>
            <a:r>
              <a:rPr lang="en-US" altLang="zh-CN" dirty="0"/>
              <a:t>Fourth level</a:t>
            </a:r>
          </a:p>
          <a:p>
            <a:pPr marL="2057400" lvl="4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" pitchFamily="34" charset="0"/>
              <a:buChar char="•"/>
            </a:pPr>
            <a:r>
              <a:rPr lang="en-US" altLang="zh-CN" dirty="0"/>
              <a:t>Fifth level</a:t>
            </a:r>
            <a:endParaRPr lang="en-US" dirty="0"/>
          </a:p>
          <a:p>
            <a:pPr lvl="4"/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74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71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7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6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5DE4-0005-4B0E-883A-8DC99FE61B23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5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206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592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965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60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604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9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10905067" cy="4594860"/>
          </a:xfrm>
        </p:spPr>
        <p:txBody>
          <a:bodyPr/>
          <a:lstStyle>
            <a:lvl3pPr>
              <a:buSzPct val="70000"/>
              <a:buFont typeface="Wingdings" pitchFamily="2" charset="2"/>
              <a:buChar char="v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01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8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50933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3734" y="1600200"/>
            <a:ext cx="5350933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3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20" y="15271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8320" y="14970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320" y="21367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12088" y="14970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12088" y="21367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19125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85167" y="619125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894233" y="619125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9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9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9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1867" y="1524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05067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5733" y="622935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fld id="{4A2D5DE4-0005-4B0E-883A-8DC99FE61B23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2935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74667" y="622935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552452" y="1290639"/>
            <a:ext cx="10519833" cy="104775"/>
          </a:xfrm>
          <a:prstGeom prst="rect">
            <a:avLst/>
          </a:prstGeom>
          <a:gradFill rotWithShape="0">
            <a:gsLst>
              <a:gs pos="0">
                <a:srgbClr val="006699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6030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lang="en-US" altLang="en-US" sz="3600" b="1" kern="1200" spc="10" dirty="0">
          <a:solidFill>
            <a:srgbClr val="006699"/>
          </a:solidFill>
          <a:latin typeface="Franklin Gothic Medium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kumimoji="1" sz="2800" kern="1200">
          <a:solidFill>
            <a:srgbClr val="003366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kumimoji="1" sz="2400" kern="1200">
          <a:solidFill>
            <a:srgbClr val="003366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"/>
        <a:defRPr kumimoji="1" sz="2000" kern="1200">
          <a:solidFill>
            <a:srgbClr val="003366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s"/>
        <a:defRPr kumimoji="1" sz="2000" kern="1200">
          <a:solidFill>
            <a:srgbClr val="003366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 kern="1200">
          <a:solidFill>
            <a:srgbClr val="003366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pitchFamily="2" charset="2"/>
              <a:buChar char="§"/>
            </a:pPr>
            <a:r>
              <a:rPr lang="zh-CN" altLang="en-US" dirty="0"/>
              <a:t>单击此处编辑母版文本样式</a:t>
            </a:r>
          </a:p>
          <a:p>
            <a:pPr marL="742950" lvl="1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pitchFamily="2" charset="2"/>
              <a:buChar char="§"/>
            </a:pPr>
            <a:r>
              <a:rPr lang="zh-CN" altLang="en-US" dirty="0"/>
              <a:t>第二级</a:t>
            </a:r>
          </a:p>
          <a:p>
            <a:pPr marL="11430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pitchFamily="2" charset="2"/>
              <a:buChar char=""/>
            </a:pPr>
            <a:r>
              <a:rPr lang="zh-CN" altLang="en-US" dirty="0"/>
              <a:t>第三级</a:t>
            </a:r>
          </a:p>
          <a:p>
            <a:pPr marL="1600200" lvl="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s"/>
            </a:pPr>
            <a:r>
              <a:rPr lang="zh-CN" altLang="en-US" dirty="0"/>
              <a:t>第四级</a:t>
            </a:r>
          </a:p>
          <a:p>
            <a:pPr marL="2057400" lvl="4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 "/>
            </a:pPr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5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lang="en-US" altLang="en-US" sz="3600" b="1" kern="1200" spc="10" dirty="0">
          <a:solidFill>
            <a:srgbClr val="006699"/>
          </a:solidFill>
          <a:latin typeface="Franklin Gothic Medium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zh-CN" altLang="en-US" sz="2800" kern="1200" dirty="0">
          <a:solidFill>
            <a:srgbClr val="003366"/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lang="zh-CN" altLang="en-US" sz="2400" kern="1200" dirty="0">
          <a:solidFill>
            <a:srgbClr val="003366"/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zh-CN" altLang="en-US" sz="2000" kern="1200" dirty="0">
          <a:solidFill>
            <a:srgbClr val="003366"/>
          </a:solidFill>
          <a:latin typeface="Calibri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lang="zh-CN" altLang="en-US" sz="2000" kern="1200" dirty="0">
          <a:solidFill>
            <a:srgbClr val="003366"/>
          </a:solidFill>
          <a:latin typeface="Calibri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lang="en-US" altLang="en-US" sz="2000" kern="1200" dirty="0">
          <a:solidFill>
            <a:srgbClr val="003366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1" y="1438275"/>
            <a:ext cx="10293684" cy="1343426"/>
          </a:xfrm>
        </p:spPr>
        <p:txBody>
          <a:bodyPr/>
          <a:lstStyle/>
          <a:p>
            <a:r>
              <a:rPr lang="en-US" altLang="en-US" sz="4400" b="0" dirty="0"/>
              <a:t>On the Planar </a:t>
            </a:r>
            <a:r>
              <a:rPr lang="en-US" altLang="en-US" sz="4400" b="0" dirty="0">
                <a:solidFill>
                  <a:srgbClr val="FF0000"/>
                </a:solidFill>
              </a:rPr>
              <a:t>Two-Center </a:t>
            </a:r>
            <a:r>
              <a:rPr lang="en-US" altLang="en-US" sz="4400" b="0" dirty="0"/>
              <a:t>Problem and </a:t>
            </a:r>
            <a:r>
              <a:rPr lang="en-US" altLang="en-US" sz="4400" b="0" dirty="0">
                <a:solidFill>
                  <a:srgbClr val="FF0000"/>
                </a:solidFill>
              </a:rPr>
              <a:t>Circular Hulls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29" y="3067050"/>
            <a:ext cx="8534400" cy="2270760"/>
          </a:xfrm>
        </p:spPr>
        <p:txBody>
          <a:bodyPr/>
          <a:lstStyle/>
          <a:p>
            <a:pPr algn="ctr"/>
            <a:r>
              <a:rPr lang="en-US" sz="3600" dirty="0"/>
              <a:t>Haitao Wang</a:t>
            </a:r>
          </a:p>
          <a:p>
            <a:pPr algn="ctr"/>
            <a:r>
              <a:rPr lang="en-US" sz="3600" dirty="0"/>
              <a:t>Utah State University</a:t>
            </a:r>
          </a:p>
          <a:p>
            <a:pPr algn="ctr"/>
            <a:r>
              <a:rPr lang="en-US" sz="3600" dirty="0" err="1"/>
              <a:t>SoCG</a:t>
            </a:r>
            <a:r>
              <a:rPr lang="en-US" sz="3600" dirty="0"/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3132853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>
            <a:extLst>
              <a:ext uri="{FF2B5EF4-FFF2-40B4-BE49-F238E27FC236}">
                <a16:creationId xmlns:a16="http://schemas.microsoft.com/office/drawing/2014/main" id="{8A1545E4-5AB4-462A-A320-5A36FBD1CBC4}"/>
              </a:ext>
            </a:extLst>
          </p:cNvPr>
          <p:cNvSpPr/>
          <p:nvPr/>
        </p:nvSpPr>
        <p:spPr>
          <a:xfrm>
            <a:off x="6797477" y="4382525"/>
            <a:ext cx="2127683" cy="2127683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31E2EE5-3623-451B-8E5C-A50C3DE49D6E}"/>
              </a:ext>
            </a:extLst>
          </p:cNvPr>
          <p:cNvSpPr/>
          <p:nvPr/>
        </p:nvSpPr>
        <p:spPr>
          <a:xfrm>
            <a:off x="5422917" y="4390663"/>
            <a:ext cx="2127683" cy="2127683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7F1338-B74B-483A-97AC-9A53A27E1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2-center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4B53F-9B50-4942-8577-0F038C87C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Input: a set S of n points in the plane</a:t>
            </a:r>
          </a:p>
          <a:p>
            <a:r>
              <a:rPr lang="en-US" dirty="0"/>
              <a:t>Output: a pair of congruent disks of smallest radius that together cover all points of S</a:t>
            </a:r>
          </a:p>
          <a:p>
            <a:r>
              <a:rPr lang="en-US" dirty="0">
                <a:solidFill>
                  <a:srgbClr val="C00000"/>
                </a:solidFill>
              </a:rPr>
              <a:t>r*</a:t>
            </a:r>
            <a:r>
              <a:rPr lang="en-US" dirty="0"/>
              <a:t>: the radius of the disks in an optimal solution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38D85EC-1833-44C8-B6A0-38CD259E3A56}"/>
              </a:ext>
            </a:extLst>
          </p:cNvPr>
          <p:cNvSpPr/>
          <p:nvPr/>
        </p:nvSpPr>
        <p:spPr>
          <a:xfrm>
            <a:off x="5730677" y="5282869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7A49780-7A78-4389-B3E2-EABCA054A1E5}"/>
              </a:ext>
            </a:extLst>
          </p:cNvPr>
          <p:cNvSpPr/>
          <p:nvPr/>
        </p:nvSpPr>
        <p:spPr>
          <a:xfrm>
            <a:off x="5883077" y="5435269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83DD6ED-90D0-484A-8E10-175E0ED9F421}"/>
              </a:ext>
            </a:extLst>
          </p:cNvPr>
          <p:cNvSpPr/>
          <p:nvPr/>
        </p:nvSpPr>
        <p:spPr>
          <a:xfrm>
            <a:off x="8275610" y="446612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7677416-9C81-4AAD-BEE6-7BB8BBD4AA3A}"/>
              </a:ext>
            </a:extLst>
          </p:cNvPr>
          <p:cNvSpPr/>
          <p:nvPr/>
        </p:nvSpPr>
        <p:spPr>
          <a:xfrm>
            <a:off x="8072901" y="6430309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1936BC3-071A-4EF9-B396-5965AB035ECE}"/>
              </a:ext>
            </a:extLst>
          </p:cNvPr>
          <p:cNvSpPr/>
          <p:nvPr/>
        </p:nvSpPr>
        <p:spPr>
          <a:xfrm>
            <a:off x="6340277" y="5892469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527E9F0-0B15-4FC2-A923-FDC7324C1D13}"/>
              </a:ext>
            </a:extLst>
          </p:cNvPr>
          <p:cNvSpPr/>
          <p:nvPr/>
        </p:nvSpPr>
        <p:spPr>
          <a:xfrm>
            <a:off x="6982428" y="4512733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FB2AE77-A7E6-4E2C-86B4-8A3FBE78342C}"/>
              </a:ext>
            </a:extLst>
          </p:cNvPr>
          <p:cNvSpPr/>
          <p:nvPr/>
        </p:nvSpPr>
        <p:spPr>
          <a:xfrm>
            <a:off x="5533888" y="5964970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5421621-187B-4778-98F9-3D37A1F8062A}"/>
              </a:ext>
            </a:extLst>
          </p:cNvPr>
          <p:cNvSpPr/>
          <p:nvPr/>
        </p:nvSpPr>
        <p:spPr>
          <a:xfrm>
            <a:off x="6895131" y="6394429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9A5B1CA-AA9B-41C8-9081-E1CC8B5D5971}"/>
              </a:ext>
            </a:extLst>
          </p:cNvPr>
          <p:cNvSpPr/>
          <p:nvPr/>
        </p:nvSpPr>
        <p:spPr>
          <a:xfrm>
            <a:off x="8385101" y="602637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862BEB9-31CD-48D8-911F-B4C34B0B90E5}"/>
              </a:ext>
            </a:extLst>
          </p:cNvPr>
          <p:cNvSpPr/>
          <p:nvPr/>
        </p:nvSpPr>
        <p:spPr>
          <a:xfrm>
            <a:off x="6147927" y="454158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CF50A7-7DC8-42AA-958F-75235BD4629E}"/>
              </a:ext>
            </a:extLst>
          </p:cNvPr>
          <p:cNvSpPr/>
          <p:nvPr/>
        </p:nvSpPr>
        <p:spPr>
          <a:xfrm>
            <a:off x="7367127" y="5322818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06F4B48-F00D-4B4A-85AA-DDDF3B7CF606}"/>
              </a:ext>
            </a:extLst>
          </p:cNvPr>
          <p:cNvSpPr/>
          <p:nvPr/>
        </p:nvSpPr>
        <p:spPr>
          <a:xfrm>
            <a:off x="8683981" y="5629839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4008652-86AA-43A6-AD64-EA12619730CF}"/>
              </a:ext>
            </a:extLst>
          </p:cNvPr>
          <p:cNvSpPr/>
          <p:nvPr/>
        </p:nvSpPr>
        <p:spPr>
          <a:xfrm>
            <a:off x="7961931" y="560542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453EFBD-E1F3-474B-9CFB-1A3DFFD105B7}"/>
              </a:ext>
            </a:extLst>
          </p:cNvPr>
          <p:cNvSpPr/>
          <p:nvPr/>
        </p:nvSpPr>
        <p:spPr>
          <a:xfrm>
            <a:off x="8001881" y="5006921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2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F950591-1782-4BDD-B1E6-8FEEC4271CA9}"/>
              </a:ext>
            </a:extLst>
          </p:cNvPr>
          <p:cNvCxnSpPr>
            <a:cxnSpLocks/>
            <a:endCxn id="21" idx="2"/>
          </p:cNvCxnSpPr>
          <p:nvPr/>
        </p:nvCxnSpPr>
        <p:spPr>
          <a:xfrm flipV="1">
            <a:off x="2579570" y="5172376"/>
            <a:ext cx="1713297" cy="252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E546B1E-5E37-4E0C-BB25-9058F3504660}"/>
              </a:ext>
            </a:extLst>
          </p:cNvPr>
          <p:cNvCxnSpPr>
            <a:cxnSpLocks/>
            <a:stCxn id="27" idx="4"/>
            <a:endCxn id="26" idx="1"/>
          </p:cNvCxnSpPr>
          <p:nvPr/>
        </p:nvCxnSpPr>
        <p:spPr>
          <a:xfrm flipH="1" flipV="1">
            <a:off x="1811905" y="4442985"/>
            <a:ext cx="752251" cy="77511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AB7CD84-E647-4747-AB46-3A330815B0EE}"/>
              </a:ext>
            </a:extLst>
          </p:cNvPr>
          <p:cNvCxnSpPr>
            <a:cxnSpLocks/>
            <a:stCxn id="40" idx="6"/>
            <a:endCxn id="37" idx="2"/>
          </p:cNvCxnSpPr>
          <p:nvPr/>
        </p:nvCxnSpPr>
        <p:spPr>
          <a:xfrm>
            <a:off x="7628058" y="5218096"/>
            <a:ext cx="37093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E9952CE-6CC2-49F1-B871-FB6E25A89D0F}"/>
              </a:ext>
            </a:extLst>
          </p:cNvPr>
          <p:cNvCxnSpPr>
            <a:cxnSpLocks/>
            <a:stCxn id="40" idx="4"/>
            <a:endCxn id="39" idx="1"/>
          </p:cNvCxnSpPr>
          <p:nvPr/>
        </p:nvCxnSpPr>
        <p:spPr>
          <a:xfrm flipH="1" flipV="1">
            <a:off x="6852948" y="4465845"/>
            <a:ext cx="752251" cy="77511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A303FEC-D722-4242-A083-99F38A6F9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/>
              <a:t>Two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1888A-C1E3-44EA-B55F-CE181FCFA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0436"/>
            <a:ext cx="10972800" cy="45259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D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 and D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/>
              <a:t>: the two disks in an optimal solution such that the distance of their centers is minimized</a:t>
            </a:r>
          </a:p>
          <a:p>
            <a:r>
              <a:rPr lang="en-US" dirty="0">
                <a:solidFill>
                  <a:srgbClr val="C00000"/>
                </a:solidFill>
              </a:rPr>
              <a:t>The distant case</a:t>
            </a:r>
            <a:r>
              <a:rPr lang="en-US" dirty="0"/>
              <a:t>: the centers of D</a:t>
            </a:r>
            <a:r>
              <a:rPr lang="en-US" baseline="-25000" dirty="0"/>
              <a:t>1</a:t>
            </a:r>
            <a:r>
              <a:rPr lang="en-US" dirty="0"/>
              <a:t> and D</a:t>
            </a:r>
            <a:r>
              <a:rPr lang="en-US" baseline="-25000" dirty="0"/>
              <a:t>2</a:t>
            </a:r>
            <a:r>
              <a:rPr lang="en-US" dirty="0"/>
              <a:t> are far away</a:t>
            </a:r>
          </a:p>
          <a:p>
            <a:pPr lvl="1"/>
            <a:r>
              <a:rPr lang="en-US" dirty="0"/>
              <a:t>The distance of the centers is ≥ r*</a:t>
            </a:r>
          </a:p>
          <a:p>
            <a:r>
              <a:rPr lang="en-US" dirty="0">
                <a:solidFill>
                  <a:srgbClr val="C00000"/>
                </a:solidFill>
              </a:rPr>
              <a:t>The nearby case</a:t>
            </a:r>
            <a:r>
              <a:rPr lang="en-US" dirty="0"/>
              <a:t>: the centers of D</a:t>
            </a:r>
            <a:r>
              <a:rPr lang="en-US" baseline="-25000" dirty="0"/>
              <a:t>1</a:t>
            </a:r>
            <a:r>
              <a:rPr lang="en-US" dirty="0"/>
              <a:t> and D</a:t>
            </a:r>
            <a:r>
              <a:rPr lang="en-US" baseline="-25000" dirty="0"/>
              <a:t>2</a:t>
            </a:r>
            <a:r>
              <a:rPr lang="en-US" dirty="0"/>
              <a:t> are very close</a:t>
            </a:r>
          </a:p>
          <a:p>
            <a:pPr lvl="1"/>
            <a:r>
              <a:rPr lang="en-US" dirty="0"/>
              <a:t>The distance of the centers is &lt; r*</a:t>
            </a:r>
          </a:p>
          <a:p>
            <a:pPr lvl="1"/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6A9BA0D-AC64-41B8-B96E-5936E6DE1425}"/>
              </a:ext>
            </a:extLst>
          </p:cNvPr>
          <p:cNvGrpSpPr/>
          <p:nvPr/>
        </p:nvGrpSpPr>
        <p:grpSpPr>
          <a:xfrm>
            <a:off x="3251884" y="4108533"/>
            <a:ext cx="2127683" cy="2127683"/>
            <a:chOff x="4445417" y="4387665"/>
            <a:chExt cx="2127683" cy="2127683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84716095-F381-453A-855C-6EE154D6C6DC}"/>
                </a:ext>
              </a:extLst>
            </p:cNvPr>
            <p:cNvSpPr/>
            <p:nvPr/>
          </p:nvSpPr>
          <p:spPr>
            <a:xfrm>
              <a:off x="4445417" y="4387665"/>
              <a:ext cx="2127683" cy="2127683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9CEC711E-4D99-4A74-B445-8DFE238ACACF}"/>
                </a:ext>
              </a:extLst>
            </p:cNvPr>
            <p:cNvSpPr/>
            <p:nvPr/>
          </p:nvSpPr>
          <p:spPr>
            <a:xfrm>
              <a:off x="5486400" y="5428648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34C1FE6-8173-4480-9114-7943B97A24C8}"/>
              </a:ext>
            </a:extLst>
          </p:cNvPr>
          <p:cNvGrpSpPr/>
          <p:nvPr/>
        </p:nvGrpSpPr>
        <p:grpSpPr>
          <a:xfrm>
            <a:off x="1500313" y="4131393"/>
            <a:ext cx="2127683" cy="2127683"/>
            <a:chOff x="4445417" y="4387665"/>
            <a:chExt cx="2127683" cy="2127683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CF0FBA-2FAC-4F5A-9541-AEBA6015ACCF}"/>
                </a:ext>
              </a:extLst>
            </p:cNvPr>
            <p:cNvSpPr/>
            <p:nvPr/>
          </p:nvSpPr>
          <p:spPr>
            <a:xfrm>
              <a:off x="4445417" y="4387665"/>
              <a:ext cx="2127683" cy="2127683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7DFD1347-F7B4-4652-9818-03E8C126BBB3}"/>
                </a:ext>
              </a:extLst>
            </p:cNvPr>
            <p:cNvSpPr/>
            <p:nvPr/>
          </p:nvSpPr>
          <p:spPr>
            <a:xfrm>
              <a:off x="5486400" y="5428648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06BFDA8-890E-46B7-A09B-5C378945C8F7}"/>
              </a:ext>
            </a:extLst>
          </p:cNvPr>
          <p:cNvGrpSpPr/>
          <p:nvPr/>
        </p:nvGrpSpPr>
        <p:grpSpPr>
          <a:xfrm>
            <a:off x="6958009" y="4154253"/>
            <a:ext cx="2127683" cy="2127683"/>
            <a:chOff x="4445417" y="4387665"/>
            <a:chExt cx="2127683" cy="2127683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AF1390E5-EDE6-4A0F-9DAF-AF3E6A400410}"/>
                </a:ext>
              </a:extLst>
            </p:cNvPr>
            <p:cNvSpPr/>
            <p:nvPr/>
          </p:nvSpPr>
          <p:spPr>
            <a:xfrm>
              <a:off x="4445417" y="4387665"/>
              <a:ext cx="2127683" cy="2127683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5A39A922-3C3A-4D82-8B31-4E0C41CB1D2D}"/>
                </a:ext>
              </a:extLst>
            </p:cNvPr>
            <p:cNvSpPr/>
            <p:nvPr/>
          </p:nvSpPr>
          <p:spPr>
            <a:xfrm>
              <a:off x="5486400" y="5428648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DB6888A-5AB8-4622-B5DE-70222B63A5DD}"/>
              </a:ext>
            </a:extLst>
          </p:cNvPr>
          <p:cNvGrpSpPr/>
          <p:nvPr/>
        </p:nvGrpSpPr>
        <p:grpSpPr>
          <a:xfrm>
            <a:off x="6541356" y="4154253"/>
            <a:ext cx="2127683" cy="2127683"/>
            <a:chOff x="4445417" y="4387665"/>
            <a:chExt cx="2127683" cy="2127683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0989E2C1-B0DF-4591-AA8E-9548710E5F10}"/>
                </a:ext>
              </a:extLst>
            </p:cNvPr>
            <p:cNvSpPr/>
            <p:nvPr/>
          </p:nvSpPr>
          <p:spPr>
            <a:xfrm>
              <a:off x="4445417" y="4387665"/>
              <a:ext cx="2127683" cy="2127683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966E852-0F78-406E-A853-574303A5D2DC}"/>
                </a:ext>
              </a:extLst>
            </p:cNvPr>
            <p:cNvSpPr/>
            <p:nvPr/>
          </p:nvSpPr>
          <p:spPr>
            <a:xfrm>
              <a:off x="5486400" y="5428648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5A2F91B4-17EA-44CB-8563-92012682600E}"/>
              </a:ext>
            </a:extLst>
          </p:cNvPr>
          <p:cNvSpPr txBox="1"/>
          <p:nvPr/>
        </p:nvSpPr>
        <p:spPr>
          <a:xfrm>
            <a:off x="2449285" y="6304796"/>
            <a:ext cx="1659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distant case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7D724CC-F308-479B-BAD2-5A4A79EB1D07}"/>
              </a:ext>
            </a:extLst>
          </p:cNvPr>
          <p:cNvSpPr txBox="1"/>
          <p:nvPr/>
        </p:nvSpPr>
        <p:spPr>
          <a:xfrm>
            <a:off x="7076468" y="6339676"/>
            <a:ext cx="1673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nearby case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1D1EAB0-4302-4B6A-8D9F-CBC98D2E2115}"/>
              </a:ext>
            </a:extLst>
          </p:cNvPr>
          <p:cNvSpPr txBox="1"/>
          <p:nvPr/>
        </p:nvSpPr>
        <p:spPr>
          <a:xfrm>
            <a:off x="2220267" y="4515372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r*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4D8E161-629A-41EE-9396-F72B617A3EAD}"/>
              </a:ext>
            </a:extLst>
          </p:cNvPr>
          <p:cNvSpPr txBox="1"/>
          <p:nvPr/>
        </p:nvSpPr>
        <p:spPr>
          <a:xfrm>
            <a:off x="7177880" y="4464215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r*</a:t>
            </a:r>
          </a:p>
        </p:txBody>
      </p:sp>
    </p:spTree>
    <p:extLst>
      <p:ext uri="{BB962C8B-B14F-4D97-AF65-F5344CB8AC3E}">
        <p14:creationId xmlns:p14="http://schemas.microsoft.com/office/powerpoint/2010/main" val="371083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77FD4-5199-4627-AC5C-7934A3749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470" y="1511166"/>
            <a:ext cx="10972800" cy="4706753"/>
          </a:xfrm>
        </p:spPr>
        <p:txBody>
          <a:bodyPr/>
          <a:lstStyle/>
          <a:p>
            <a:r>
              <a:rPr lang="en-US" dirty="0"/>
              <a:t>Distant case</a:t>
            </a:r>
          </a:p>
          <a:p>
            <a:pPr lvl="1"/>
            <a:r>
              <a:rPr lang="en-US" dirty="0"/>
              <a:t>O(n log</a:t>
            </a:r>
            <a:r>
              <a:rPr lang="en-US" baseline="30000" dirty="0"/>
              <a:t>2</a:t>
            </a:r>
            <a:r>
              <a:rPr lang="en-US" dirty="0"/>
              <a:t> n ) time, </a:t>
            </a:r>
            <a:r>
              <a:rPr lang="en-US" altLang="zh-CN" dirty="0"/>
              <a:t>Eppstein 97’</a:t>
            </a:r>
          </a:p>
          <a:p>
            <a:endParaRPr lang="en-US" dirty="0"/>
          </a:p>
          <a:p>
            <a:r>
              <a:rPr lang="en-US" dirty="0"/>
              <a:t>Nearby case</a:t>
            </a:r>
          </a:p>
          <a:p>
            <a:pPr lvl="1"/>
            <a:r>
              <a:rPr lang="en-US" dirty="0"/>
              <a:t>O(n log</a:t>
            </a:r>
            <a:r>
              <a:rPr lang="en-US" baseline="30000" dirty="0"/>
              <a:t>9 </a:t>
            </a:r>
            <a:r>
              <a:rPr lang="en-US" dirty="0"/>
              <a:t>n) time, </a:t>
            </a:r>
            <a:r>
              <a:rPr lang="en-US" dirty="0" err="1"/>
              <a:t>Sharir</a:t>
            </a:r>
            <a:r>
              <a:rPr lang="en-US" dirty="0"/>
              <a:t> 97’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O(n log n loglog n ) expected time, </a:t>
            </a:r>
            <a:r>
              <a:rPr lang="en-US" altLang="zh-CN" dirty="0">
                <a:solidFill>
                  <a:srgbClr val="00B050"/>
                </a:solidFill>
              </a:rPr>
              <a:t>Eppstein 97’</a:t>
            </a:r>
          </a:p>
          <a:p>
            <a:pPr lvl="1"/>
            <a:r>
              <a:rPr lang="en-US" altLang="zh-CN" dirty="0">
                <a:solidFill>
                  <a:srgbClr val="00B050"/>
                </a:solidFill>
              </a:rPr>
              <a:t>O(n log n) time </a:t>
            </a:r>
            <a:r>
              <a:rPr lang="en-US" altLang="zh-CN" dirty="0" err="1">
                <a:solidFill>
                  <a:srgbClr val="00B050"/>
                </a:solidFill>
              </a:rPr>
              <a:t>w.h.p</a:t>
            </a:r>
            <a:r>
              <a:rPr lang="en-US" altLang="zh-CN" dirty="0">
                <a:solidFill>
                  <a:srgbClr val="00B050"/>
                </a:solidFill>
              </a:rPr>
              <a:t>., Chan 99’</a:t>
            </a:r>
          </a:p>
          <a:p>
            <a:pPr lvl="1"/>
            <a:r>
              <a:rPr lang="en-US" dirty="0"/>
              <a:t>O(n log</a:t>
            </a:r>
            <a:r>
              <a:rPr lang="en-US" baseline="30000" dirty="0"/>
              <a:t>2</a:t>
            </a:r>
            <a:r>
              <a:rPr lang="en-US" dirty="0"/>
              <a:t> n log</a:t>
            </a:r>
            <a:r>
              <a:rPr lang="en-US" baseline="30000" dirty="0"/>
              <a:t>2</a:t>
            </a:r>
            <a:r>
              <a:rPr lang="en-US" dirty="0"/>
              <a:t>log n) time, Chan 99’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O(n log n loglog n), our result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E435C56-71A3-4897-9F37-7227001EF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Algorithms for the two cases</a:t>
            </a:r>
          </a:p>
        </p:txBody>
      </p:sp>
    </p:spTree>
    <p:extLst>
      <p:ext uri="{BB962C8B-B14F-4D97-AF65-F5344CB8AC3E}">
        <p14:creationId xmlns:p14="http://schemas.microsoft.com/office/powerpoint/2010/main" val="291513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24692-01B6-487E-83B1-AF9D1D1FF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algorithm for the nearby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59455-4F8B-4503-AC97-7BABD149A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975" y="1492671"/>
            <a:ext cx="10972800" cy="4525963"/>
          </a:xfrm>
        </p:spPr>
        <p:txBody>
          <a:bodyPr/>
          <a:lstStyle/>
          <a:p>
            <a:r>
              <a:rPr lang="en-US" dirty="0"/>
              <a:t>Parametric search</a:t>
            </a:r>
          </a:p>
          <a:p>
            <a:r>
              <a:rPr lang="en-US" dirty="0"/>
              <a:t>Decision problem:</a:t>
            </a:r>
          </a:p>
          <a:p>
            <a:pPr lvl="1"/>
            <a:r>
              <a:rPr lang="en-US" dirty="0"/>
              <a:t>Given a </a:t>
            </a:r>
            <a:r>
              <a:rPr lang="en-US" dirty="0">
                <a:solidFill>
                  <a:srgbClr val="00B050"/>
                </a:solidFill>
              </a:rPr>
              <a:t>value r</a:t>
            </a:r>
            <a:r>
              <a:rPr lang="en-US" dirty="0"/>
              <a:t>, decide whether r ≥ r*, i.e., whether it is possible to use a pair of congruent disks of radius r to cover all points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3CBB9C2-022D-4577-93D0-8DAF06D2CFF3}"/>
              </a:ext>
            </a:extLst>
          </p:cNvPr>
          <p:cNvSpPr/>
          <p:nvPr/>
        </p:nvSpPr>
        <p:spPr>
          <a:xfrm>
            <a:off x="5516725" y="3917102"/>
            <a:ext cx="2666260" cy="266626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5DFD97E-1A50-427F-A961-E0A7015C0EDC}"/>
              </a:ext>
            </a:extLst>
          </p:cNvPr>
          <p:cNvSpPr/>
          <p:nvPr/>
        </p:nvSpPr>
        <p:spPr>
          <a:xfrm>
            <a:off x="4449925" y="4817446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CBC5CE2-54FA-408C-B1CC-E9899D788690}"/>
              </a:ext>
            </a:extLst>
          </p:cNvPr>
          <p:cNvSpPr/>
          <p:nvPr/>
        </p:nvSpPr>
        <p:spPr>
          <a:xfrm>
            <a:off x="4602325" y="4969846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D5E48B2-3243-4C8D-83C0-F5034D0FED3E}"/>
              </a:ext>
            </a:extLst>
          </p:cNvPr>
          <p:cNvSpPr/>
          <p:nvPr/>
        </p:nvSpPr>
        <p:spPr>
          <a:xfrm>
            <a:off x="6994858" y="4000701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A0DBD03-20B2-405A-8B17-D56D4140E812}"/>
              </a:ext>
            </a:extLst>
          </p:cNvPr>
          <p:cNvSpPr/>
          <p:nvPr/>
        </p:nvSpPr>
        <p:spPr>
          <a:xfrm>
            <a:off x="6792149" y="5964886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C2C78B1-0704-4406-9E7E-336821FC1571}"/>
              </a:ext>
            </a:extLst>
          </p:cNvPr>
          <p:cNvSpPr/>
          <p:nvPr/>
        </p:nvSpPr>
        <p:spPr>
          <a:xfrm>
            <a:off x="5059525" y="5427046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4A82258-8B73-4DAB-B18B-CA750D201F5F}"/>
              </a:ext>
            </a:extLst>
          </p:cNvPr>
          <p:cNvSpPr/>
          <p:nvPr/>
        </p:nvSpPr>
        <p:spPr>
          <a:xfrm>
            <a:off x="5701676" y="4047310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3CDFA44-271B-46DC-BCDD-3CC4B10B2C27}"/>
              </a:ext>
            </a:extLst>
          </p:cNvPr>
          <p:cNvSpPr/>
          <p:nvPr/>
        </p:nvSpPr>
        <p:spPr>
          <a:xfrm>
            <a:off x="4253136" y="5499547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B383CEF-F166-45D9-9AE9-E6ABD8430D7B}"/>
              </a:ext>
            </a:extLst>
          </p:cNvPr>
          <p:cNvSpPr/>
          <p:nvPr/>
        </p:nvSpPr>
        <p:spPr>
          <a:xfrm>
            <a:off x="5614379" y="5929006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8A66114-D121-433D-8DDE-A9985548AFAA}"/>
              </a:ext>
            </a:extLst>
          </p:cNvPr>
          <p:cNvSpPr/>
          <p:nvPr/>
        </p:nvSpPr>
        <p:spPr>
          <a:xfrm>
            <a:off x="7104349" y="5560949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A34930B-78A5-48D6-B936-DC4CC7B5DF4C}"/>
              </a:ext>
            </a:extLst>
          </p:cNvPr>
          <p:cNvSpPr/>
          <p:nvPr/>
        </p:nvSpPr>
        <p:spPr>
          <a:xfrm>
            <a:off x="4867175" y="4076161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2F5BDDF-04FB-4EA1-BEBF-EC74E88EF91E}"/>
              </a:ext>
            </a:extLst>
          </p:cNvPr>
          <p:cNvSpPr/>
          <p:nvPr/>
        </p:nvSpPr>
        <p:spPr>
          <a:xfrm>
            <a:off x="6086375" y="4857395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170BD21-5EB3-4545-955B-BF844783934F}"/>
              </a:ext>
            </a:extLst>
          </p:cNvPr>
          <p:cNvSpPr/>
          <p:nvPr/>
        </p:nvSpPr>
        <p:spPr>
          <a:xfrm>
            <a:off x="7403229" y="5164416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F6C2642-5885-4AB6-8CD8-AC822ED92389}"/>
              </a:ext>
            </a:extLst>
          </p:cNvPr>
          <p:cNvSpPr/>
          <p:nvPr/>
        </p:nvSpPr>
        <p:spPr>
          <a:xfrm>
            <a:off x="6681179" y="5140001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009CA3E-3B92-4219-B2B4-5A1D4E4665D6}"/>
              </a:ext>
            </a:extLst>
          </p:cNvPr>
          <p:cNvSpPr/>
          <p:nvPr/>
        </p:nvSpPr>
        <p:spPr>
          <a:xfrm>
            <a:off x="6721129" y="4541498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ACD7A41-75B6-461B-A27B-92D3289766AC}"/>
              </a:ext>
            </a:extLst>
          </p:cNvPr>
          <p:cNvSpPr/>
          <p:nvPr/>
        </p:nvSpPr>
        <p:spPr>
          <a:xfrm>
            <a:off x="3708639" y="3734539"/>
            <a:ext cx="2666260" cy="266626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9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BF57D-B386-48EA-92EB-BAB4ACC32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algorithm for the nearby case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45C2A-90E7-4AD8-B1E9-9223C8663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Follow Chan’s algorithm framework</a:t>
            </a:r>
          </a:p>
          <a:p>
            <a:r>
              <a:rPr lang="en-US" dirty="0"/>
              <a:t>Decision problem</a:t>
            </a:r>
          </a:p>
          <a:p>
            <a:pPr lvl="1"/>
            <a:r>
              <a:rPr lang="en-US" dirty="0"/>
              <a:t>O(n log n) time, Chan 99’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Our result: O(n) time, after O(n log n) preprocessing</a:t>
            </a:r>
          </a:p>
          <a:p>
            <a:r>
              <a:rPr lang="en-US" dirty="0"/>
              <a:t>Optimization problem: a parallel decision algorithm</a:t>
            </a:r>
          </a:p>
          <a:p>
            <a:pPr lvl="1"/>
            <a:r>
              <a:rPr lang="pt-BR" dirty="0"/>
              <a:t>O(log n log</a:t>
            </a:r>
            <a:r>
              <a:rPr lang="pt-BR" baseline="30000" dirty="0"/>
              <a:t>2</a:t>
            </a:r>
            <a:r>
              <a:rPr lang="pt-BR" dirty="0"/>
              <a:t>log n) </a:t>
            </a:r>
            <a:r>
              <a:rPr lang="pt-BR" dirty="0" err="1"/>
              <a:t>parallel</a:t>
            </a:r>
            <a:r>
              <a:rPr lang="pt-BR" dirty="0"/>
              <a:t> </a:t>
            </a:r>
            <a:r>
              <a:rPr lang="pt-BR" dirty="0" err="1"/>
              <a:t>steps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O(n log n) processors, Chan 99’</a:t>
            </a:r>
          </a:p>
          <a:p>
            <a:pPr lvl="1"/>
            <a:r>
              <a:rPr lang="pt-BR" dirty="0" err="1">
                <a:solidFill>
                  <a:srgbClr val="C00000"/>
                </a:solidFill>
              </a:rPr>
              <a:t>Our</a:t>
            </a:r>
            <a:r>
              <a:rPr lang="pt-BR" dirty="0">
                <a:solidFill>
                  <a:srgbClr val="C00000"/>
                </a:solidFill>
              </a:rPr>
              <a:t> </a:t>
            </a:r>
            <a:r>
              <a:rPr lang="pt-BR" dirty="0" err="1">
                <a:solidFill>
                  <a:srgbClr val="C00000"/>
                </a:solidFill>
              </a:rPr>
              <a:t>result</a:t>
            </a:r>
            <a:r>
              <a:rPr lang="pt-BR" dirty="0">
                <a:solidFill>
                  <a:srgbClr val="C00000"/>
                </a:solidFill>
              </a:rPr>
              <a:t>: O(log n </a:t>
            </a:r>
            <a:r>
              <a:rPr lang="pt-BR" dirty="0" err="1">
                <a:solidFill>
                  <a:srgbClr val="C00000"/>
                </a:solidFill>
              </a:rPr>
              <a:t>loglog</a:t>
            </a:r>
            <a:r>
              <a:rPr lang="pt-BR" dirty="0">
                <a:solidFill>
                  <a:srgbClr val="C00000"/>
                </a:solidFill>
              </a:rPr>
              <a:t> n) </a:t>
            </a:r>
            <a:r>
              <a:rPr lang="pt-BR" dirty="0" err="1">
                <a:solidFill>
                  <a:srgbClr val="C00000"/>
                </a:solidFill>
              </a:rPr>
              <a:t>parallel</a:t>
            </a:r>
            <a:r>
              <a:rPr lang="pt-BR" dirty="0">
                <a:solidFill>
                  <a:srgbClr val="C00000"/>
                </a:solidFill>
              </a:rPr>
              <a:t> </a:t>
            </a:r>
            <a:r>
              <a:rPr lang="pt-BR" dirty="0" err="1">
                <a:solidFill>
                  <a:srgbClr val="C00000"/>
                </a:solidFill>
              </a:rPr>
              <a:t>steps</a:t>
            </a:r>
            <a:r>
              <a:rPr lang="pt-BR" dirty="0">
                <a:solidFill>
                  <a:srgbClr val="C00000"/>
                </a:solidFill>
              </a:rPr>
              <a:t> </a:t>
            </a:r>
            <a:r>
              <a:rPr lang="pt-BR" dirty="0" err="1">
                <a:solidFill>
                  <a:srgbClr val="C00000"/>
                </a:solidFill>
              </a:rPr>
              <a:t>with</a:t>
            </a:r>
            <a:r>
              <a:rPr lang="pt-BR" dirty="0">
                <a:solidFill>
                  <a:srgbClr val="C00000"/>
                </a:solidFill>
              </a:rPr>
              <a:t> O(n) processors</a:t>
            </a:r>
          </a:p>
        </p:txBody>
      </p:sp>
    </p:spTree>
    <p:extLst>
      <p:ext uri="{BB962C8B-B14F-4D97-AF65-F5344CB8AC3E}">
        <p14:creationId xmlns:p14="http://schemas.microsoft.com/office/powerpoint/2010/main" val="405872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9BF7F73-F0D6-4B5C-B4CA-A39629A4897B}"/>
              </a:ext>
            </a:extLst>
          </p:cNvPr>
          <p:cNvCxnSpPr>
            <a:cxnSpLocks/>
          </p:cNvCxnSpPr>
          <p:nvPr/>
        </p:nvCxnSpPr>
        <p:spPr>
          <a:xfrm flipV="1">
            <a:off x="8672908" y="3429000"/>
            <a:ext cx="933650" cy="1742172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ACF1B57-A4B6-4392-9053-11FD28485BF6}"/>
              </a:ext>
            </a:extLst>
          </p:cNvPr>
          <p:cNvCxnSpPr>
            <a:cxnSpLocks/>
          </p:cNvCxnSpPr>
          <p:nvPr/>
        </p:nvCxnSpPr>
        <p:spPr>
          <a:xfrm>
            <a:off x="8692158" y="5190423"/>
            <a:ext cx="385011" cy="1645920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B65F0DC-D9D0-4A5A-8957-6F1C56603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844" y="-97441"/>
            <a:ext cx="10972800" cy="1143000"/>
          </a:xfrm>
        </p:spPr>
        <p:txBody>
          <a:bodyPr/>
          <a:lstStyle/>
          <a:p>
            <a:r>
              <a:rPr lang="en-US" dirty="0"/>
              <a:t>Observation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4FDEA-0C73-4D3F-88FE-8D78B8BAD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164" y="1045559"/>
            <a:ext cx="11325726" cy="497359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 and D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/>
              <a:t>: the two disks in an optimal solution of the 2-center problem</a:t>
            </a:r>
          </a:p>
          <a:p>
            <a:r>
              <a:rPr lang="en-US" dirty="0"/>
              <a:t>We can find a point o in the intersection of D</a:t>
            </a:r>
            <a:r>
              <a:rPr lang="en-US" baseline="-25000" dirty="0"/>
              <a:t>1</a:t>
            </a:r>
            <a:r>
              <a:rPr lang="en-US" dirty="0"/>
              <a:t> and D</a:t>
            </a:r>
            <a:r>
              <a:rPr lang="en-US" baseline="-25000" dirty="0"/>
              <a:t>2</a:t>
            </a:r>
            <a:endParaRPr lang="en-US" dirty="0"/>
          </a:p>
          <a:p>
            <a:r>
              <a:rPr lang="en-US" dirty="0"/>
              <a:t>The two rays together partition the input point set S into two subsets covered by D</a:t>
            </a:r>
            <a:r>
              <a:rPr lang="en-US" baseline="-25000" dirty="0"/>
              <a:t>1</a:t>
            </a:r>
            <a:r>
              <a:rPr lang="en-US" dirty="0"/>
              <a:t> and D</a:t>
            </a:r>
            <a:r>
              <a:rPr lang="en-US" baseline="-25000" dirty="0"/>
              <a:t>2</a:t>
            </a:r>
            <a:r>
              <a:rPr lang="en-US" dirty="0"/>
              <a:t>, respectively</a:t>
            </a:r>
          </a:p>
          <a:p>
            <a:r>
              <a:rPr lang="en-US" dirty="0">
                <a:solidFill>
                  <a:srgbClr val="FF0000"/>
                </a:solidFill>
              </a:rPr>
              <a:t>r* is equal to the larger radius of the smallest enclosing disks of the two subsets</a:t>
            </a:r>
          </a:p>
          <a:p>
            <a:r>
              <a:rPr lang="en-US" dirty="0"/>
              <a:t>Assume: o is the origin</a:t>
            </a:r>
          </a:p>
          <a:p>
            <a:r>
              <a:rPr lang="en-US" dirty="0"/>
              <a:t>Assume: the x-axis separates the two rays</a:t>
            </a:r>
          </a:p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854763C-E2EB-4034-8AEF-33EFA4FECACF}"/>
              </a:ext>
            </a:extLst>
          </p:cNvPr>
          <p:cNvSpPr/>
          <p:nvPr/>
        </p:nvSpPr>
        <p:spPr>
          <a:xfrm>
            <a:off x="8183470" y="3956101"/>
            <a:ext cx="2666260" cy="266626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6D8DF09-C049-423C-B923-280E26ACD2CF}"/>
              </a:ext>
            </a:extLst>
          </p:cNvPr>
          <p:cNvSpPr/>
          <p:nvPr/>
        </p:nvSpPr>
        <p:spPr>
          <a:xfrm>
            <a:off x="7472664" y="3875955"/>
            <a:ext cx="2666260" cy="266626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9932BB-A652-4E6A-B001-46BB55B104EA}"/>
              </a:ext>
            </a:extLst>
          </p:cNvPr>
          <p:cNvSpPr txBox="1"/>
          <p:nvPr/>
        </p:nvSpPr>
        <p:spPr>
          <a:xfrm>
            <a:off x="7758339" y="427272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7BFC17-786C-4485-8598-0EDA71BD1B9F}"/>
              </a:ext>
            </a:extLst>
          </p:cNvPr>
          <p:cNvSpPr txBox="1"/>
          <p:nvPr/>
        </p:nvSpPr>
        <p:spPr>
          <a:xfrm>
            <a:off x="9974486" y="411542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0B03F5-A604-40F4-A1CA-BDDA9632B16D}"/>
              </a:ext>
            </a:extLst>
          </p:cNvPr>
          <p:cNvSpPr txBox="1"/>
          <p:nvPr/>
        </p:nvSpPr>
        <p:spPr>
          <a:xfrm>
            <a:off x="8355667" y="5104565"/>
            <a:ext cx="20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1B4F28A-15B4-4406-ACE0-B051158A05EE}"/>
              </a:ext>
            </a:extLst>
          </p:cNvPr>
          <p:cNvSpPr/>
          <p:nvPr/>
        </p:nvSpPr>
        <p:spPr>
          <a:xfrm>
            <a:off x="9228765" y="3903007"/>
            <a:ext cx="125129" cy="13475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0DC1E99-7B0C-4317-88A9-AF13C78B1153}"/>
              </a:ext>
            </a:extLst>
          </p:cNvPr>
          <p:cNvSpPr/>
          <p:nvPr/>
        </p:nvSpPr>
        <p:spPr>
          <a:xfrm>
            <a:off x="8938403" y="6460555"/>
            <a:ext cx="125129" cy="13475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D0CDEC5-83A0-454C-B7B6-A7C717FDA6FC}"/>
              </a:ext>
            </a:extLst>
          </p:cNvPr>
          <p:cNvSpPr/>
          <p:nvPr/>
        </p:nvSpPr>
        <p:spPr>
          <a:xfrm>
            <a:off x="8634406" y="5132083"/>
            <a:ext cx="77002" cy="7700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A26F776-E470-441C-A27F-8BEC0A38A16D}"/>
              </a:ext>
            </a:extLst>
          </p:cNvPr>
          <p:cNvSpPr/>
          <p:nvPr/>
        </p:nvSpPr>
        <p:spPr>
          <a:xfrm>
            <a:off x="7496814" y="5005948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A03A701-C9CB-48CF-BB6F-F731179E837D}"/>
              </a:ext>
            </a:extLst>
          </p:cNvPr>
          <p:cNvSpPr/>
          <p:nvPr/>
        </p:nvSpPr>
        <p:spPr>
          <a:xfrm>
            <a:off x="7649214" y="5158348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BC24F98-0D43-426A-8516-0FB5C0D1F20A}"/>
              </a:ext>
            </a:extLst>
          </p:cNvPr>
          <p:cNvSpPr/>
          <p:nvPr/>
        </p:nvSpPr>
        <p:spPr>
          <a:xfrm>
            <a:off x="8619378" y="647657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18174F4-9C31-43B4-9D7E-FD83A4AFABEF}"/>
              </a:ext>
            </a:extLst>
          </p:cNvPr>
          <p:cNvSpPr/>
          <p:nvPr/>
        </p:nvSpPr>
        <p:spPr>
          <a:xfrm>
            <a:off x="9839038" y="6153388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C231471-DF90-4A87-87A0-4175DE19F14C}"/>
              </a:ext>
            </a:extLst>
          </p:cNvPr>
          <p:cNvSpPr/>
          <p:nvPr/>
        </p:nvSpPr>
        <p:spPr>
          <a:xfrm>
            <a:off x="8106414" y="5615548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EEDC02D-5EFA-4F7E-BBA2-054E571F6B2F}"/>
              </a:ext>
            </a:extLst>
          </p:cNvPr>
          <p:cNvSpPr/>
          <p:nvPr/>
        </p:nvSpPr>
        <p:spPr>
          <a:xfrm>
            <a:off x="8748565" y="423581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0741E72-E2A3-45E7-B587-D29F9FC7A02D}"/>
              </a:ext>
            </a:extLst>
          </p:cNvPr>
          <p:cNvSpPr/>
          <p:nvPr/>
        </p:nvSpPr>
        <p:spPr>
          <a:xfrm>
            <a:off x="7748168" y="6069821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2CC14A4-E442-44F2-8CDA-15AC78B65A56}"/>
              </a:ext>
            </a:extLst>
          </p:cNvPr>
          <p:cNvSpPr/>
          <p:nvPr/>
        </p:nvSpPr>
        <p:spPr>
          <a:xfrm>
            <a:off x="8661268" y="6117508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989B411-CB62-4EF0-8968-D635D521DD2E}"/>
              </a:ext>
            </a:extLst>
          </p:cNvPr>
          <p:cNvSpPr/>
          <p:nvPr/>
        </p:nvSpPr>
        <p:spPr>
          <a:xfrm>
            <a:off x="10151238" y="5749451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701CA8D-F0FA-47D7-ABAC-C5212585505A}"/>
              </a:ext>
            </a:extLst>
          </p:cNvPr>
          <p:cNvSpPr/>
          <p:nvPr/>
        </p:nvSpPr>
        <p:spPr>
          <a:xfrm>
            <a:off x="7927390" y="410936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3BF95333-4990-41FE-82F5-85737E7B7AFA}"/>
              </a:ext>
            </a:extLst>
          </p:cNvPr>
          <p:cNvSpPr/>
          <p:nvPr/>
        </p:nvSpPr>
        <p:spPr>
          <a:xfrm>
            <a:off x="9133264" y="5045897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D6C5667-B1AF-45C7-AB86-8F9C266DBB89}"/>
              </a:ext>
            </a:extLst>
          </p:cNvPr>
          <p:cNvSpPr/>
          <p:nvPr/>
        </p:nvSpPr>
        <p:spPr>
          <a:xfrm>
            <a:off x="10450118" y="5352918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1EDB09E-3629-429C-9BAD-A59EAECFA1AD}"/>
              </a:ext>
            </a:extLst>
          </p:cNvPr>
          <p:cNvSpPr/>
          <p:nvPr/>
        </p:nvSpPr>
        <p:spPr>
          <a:xfrm>
            <a:off x="10419557" y="4311660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938DA5C-4AC5-4FC1-A7AA-2271F37653AE}"/>
              </a:ext>
            </a:extLst>
          </p:cNvPr>
          <p:cNvSpPr/>
          <p:nvPr/>
        </p:nvSpPr>
        <p:spPr>
          <a:xfrm>
            <a:off x="9768018" y="4730000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33675B3-F987-40FA-A826-AE490F838394}"/>
              </a:ext>
            </a:extLst>
          </p:cNvPr>
          <p:cNvCxnSpPr>
            <a:cxnSpLocks/>
          </p:cNvCxnSpPr>
          <p:nvPr/>
        </p:nvCxnSpPr>
        <p:spPr>
          <a:xfrm flipV="1">
            <a:off x="6975987" y="5158348"/>
            <a:ext cx="4394657" cy="148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A6A7D788-3A32-4EE0-B1F9-CCDA5094AF24}"/>
              </a:ext>
            </a:extLst>
          </p:cNvPr>
          <p:cNvSpPr txBox="1"/>
          <p:nvPr/>
        </p:nvSpPr>
        <p:spPr>
          <a:xfrm>
            <a:off x="11338115" y="497368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47260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9" grpId="0"/>
      <p:bldP spid="10" grpId="0" animBg="1"/>
      <p:bldP spid="11" grpId="0" animBg="1"/>
      <p:bldP spid="12" grpId="0" animBg="1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8553EFF-821E-4411-B353-D47E37ACA612}"/>
              </a:ext>
            </a:extLst>
          </p:cNvPr>
          <p:cNvCxnSpPr>
            <a:cxnSpLocks/>
            <a:stCxn id="13" idx="0"/>
            <a:endCxn id="27" idx="2"/>
          </p:cNvCxnSpPr>
          <p:nvPr/>
        </p:nvCxnSpPr>
        <p:spPr>
          <a:xfrm flipV="1">
            <a:off x="9317800" y="2565764"/>
            <a:ext cx="1095111" cy="36213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1A4D270-525A-4D7D-A976-B7DD6EFF1BFC}"/>
              </a:ext>
            </a:extLst>
          </p:cNvPr>
          <p:cNvCxnSpPr>
            <a:cxnSpLocks/>
          </p:cNvCxnSpPr>
          <p:nvPr/>
        </p:nvCxnSpPr>
        <p:spPr>
          <a:xfrm flipV="1">
            <a:off x="9326880" y="2082931"/>
            <a:ext cx="1188298" cy="83352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AE8EB68-F877-4A05-81F5-47D8DB6636C0}"/>
              </a:ext>
            </a:extLst>
          </p:cNvPr>
          <p:cNvCxnSpPr>
            <a:cxnSpLocks/>
          </p:cNvCxnSpPr>
          <p:nvPr/>
        </p:nvCxnSpPr>
        <p:spPr>
          <a:xfrm flipV="1">
            <a:off x="9307629" y="1887919"/>
            <a:ext cx="623294" cy="106703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CC671C6-CEEE-4061-906C-3E1A1733BEC5}"/>
              </a:ext>
            </a:extLst>
          </p:cNvPr>
          <p:cNvCxnSpPr>
            <a:cxnSpLocks/>
          </p:cNvCxnSpPr>
          <p:nvPr/>
        </p:nvCxnSpPr>
        <p:spPr>
          <a:xfrm flipH="1" flipV="1">
            <a:off x="9313260" y="2021043"/>
            <a:ext cx="13620" cy="89541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F07AC20-42CE-4A71-8361-4ADC3893BA46}"/>
              </a:ext>
            </a:extLst>
          </p:cNvPr>
          <p:cNvCxnSpPr>
            <a:cxnSpLocks/>
          </p:cNvCxnSpPr>
          <p:nvPr/>
        </p:nvCxnSpPr>
        <p:spPr>
          <a:xfrm flipH="1" flipV="1">
            <a:off x="8619197" y="1894669"/>
            <a:ext cx="698058" cy="106028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A18633B-B5A8-4919-A33B-72936B057361}"/>
              </a:ext>
            </a:extLst>
          </p:cNvPr>
          <p:cNvCxnSpPr>
            <a:cxnSpLocks/>
          </p:cNvCxnSpPr>
          <p:nvPr/>
        </p:nvCxnSpPr>
        <p:spPr>
          <a:xfrm flipH="1" flipV="1">
            <a:off x="8347459" y="2239455"/>
            <a:ext cx="979421" cy="71550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3A10BC7-6761-407A-BD61-5336CE5F49A0}"/>
              </a:ext>
            </a:extLst>
          </p:cNvPr>
          <p:cNvCxnSpPr>
            <a:cxnSpLocks/>
          </p:cNvCxnSpPr>
          <p:nvPr/>
        </p:nvCxnSpPr>
        <p:spPr>
          <a:xfrm flipH="1" flipV="1">
            <a:off x="8183127" y="2863941"/>
            <a:ext cx="1134128" cy="8139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0DE69E9-E5CA-4536-B49D-8A710F96E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FC959-97B8-4DE1-B510-C64370DA5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40" y="1446733"/>
            <a:ext cx="6976117" cy="4425214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A[</a:t>
            </a:r>
            <a:r>
              <a:rPr lang="en-US" dirty="0" err="1">
                <a:solidFill>
                  <a:srgbClr val="C00000"/>
                </a:solidFill>
              </a:rPr>
              <a:t>i,j</a:t>
            </a:r>
            <a:r>
              <a:rPr lang="en-US" dirty="0">
                <a:solidFill>
                  <a:srgbClr val="C00000"/>
                </a:solidFill>
              </a:rPr>
              <a:t>]</a:t>
            </a:r>
            <a:r>
              <a:rPr lang="en-US" dirty="0"/>
              <a:t>: the radius of the smallest enclosing disk of all points to the </a:t>
            </a:r>
            <a:r>
              <a:rPr lang="en-US" dirty="0">
                <a:solidFill>
                  <a:srgbClr val="FF0000"/>
                </a:solidFill>
              </a:rPr>
              <a:t>left</a:t>
            </a:r>
            <a:r>
              <a:rPr lang="en-US" dirty="0"/>
              <a:t> of the two rays</a:t>
            </a:r>
            <a:endParaRPr lang="en-US" baseline="-25000" dirty="0"/>
          </a:p>
          <a:p>
            <a:r>
              <a:rPr lang="en-US" dirty="0">
                <a:solidFill>
                  <a:srgbClr val="C00000"/>
                </a:solidFill>
              </a:rPr>
              <a:t>B[</a:t>
            </a:r>
            <a:r>
              <a:rPr lang="en-US" dirty="0" err="1">
                <a:solidFill>
                  <a:srgbClr val="C00000"/>
                </a:solidFill>
              </a:rPr>
              <a:t>i,j</a:t>
            </a:r>
            <a:r>
              <a:rPr lang="en-US" dirty="0">
                <a:solidFill>
                  <a:srgbClr val="C00000"/>
                </a:solidFill>
              </a:rPr>
              <a:t>]</a:t>
            </a:r>
            <a:r>
              <a:rPr lang="en-US" dirty="0"/>
              <a:t>: the radius of the smallest enclosing disk of all points to the </a:t>
            </a:r>
            <a:r>
              <a:rPr lang="en-US" dirty="0">
                <a:solidFill>
                  <a:srgbClr val="FF0000"/>
                </a:solidFill>
              </a:rPr>
              <a:t>right</a:t>
            </a:r>
            <a:r>
              <a:rPr lang="en-US" dirty="0"/>
              <a:t> of the two rays</a:t>
            </a:r>
            <a:endParaRPr lang="en-US" baseline="-25000" dirty="0"/>
          </a:p>
          <a:p>
            <a:r>
              <a:rPr lang="en-US" dirty="0"/>
              <a:t>r* =min</a:t>
            </a:r>
            <a:r>
              <a:rPr lang="en-US" baseline="-25000" dirty="0"/>
              <a:t>0 ≤ </a:t>
            </a:r>
            <a:r>
              <a:rPr lang="en-US" baseline="-25000" dirty="0" err="1"/>
              <a:t>i</a:t>
            </a:r>
            <a:r>
              <a:rPr lang="en-US" baseline="-25000" dirty="0"/>
              <a:t>, j ≤ </a:t>
            </a:r>
            <a:r>
              <a:rPr lang="en-US" baseline="-25000" dirty="0" err="1"/>
              <a:t>n</a:t>
            </a:r>
            <a:r>
              <a:rPr lang="en-US" dirty="0" err="1"/>
              <a:t>max</a:t>
            </a:r>
            <a:r>
              <a:rPr lang="en-US" dirty="0"/>
              <a:t>{A[</a:t>
            </a:r>
            <a:r>
              <a:rPr lang="en-US" dirty="0" err="1"/>
              <a:t>i,j</a:t>
            </a:r>
            <a:r>
              <a:rPr lang="en-US" dirty="0"/>
              <a:t>], B[</a:t>
            </a:r>
            <a:r>
              <a:rPr lang="en-US" dirty="0" err="1"/>
              <a:t>i,j</a:t>
            </a:r>
            <a:r>
              <a:rPr lang="en-US" dirty="0"/>
              <a:t>]}</a:t>
            </a:r>
          </a:p>
          <a:p>
            <a:endParaRPr lang="en-US" baseline="-25000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48FACB-9B12-4883-8F3F-76794F36E277}"/>
              </a:ext>
            </a:extLst>
          </p:cNvPr>
          <p:cNvSpPr txBox="1"/>
          <p:nvPr/>
        </p:nvSpPr>
        <p:spPr>
          <a:xfrm>
            <a:off x="9115978" y="3045144"/>
            <a:ext cx="20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97B825E-E7CA-4815-B02A-DEC69E04016C}"/>
              </a:ext>
            </a:extLst>
          </p:cNvPr>
          <p:cNvSpPr/>
          <p:nvPr/>
        </p:nvSpPr>
        <p:spPr>
          <a:xfrm>
            <a:off x="9279299" y="2927897"/>
            <a:ext cx="77002" cy="7700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76A2C29-EA24-4353-99DC-F8AA1AA0D465}"/>
              </a:ext>
            </a:extLst>
          </p:cNvPr>
          <p:cNvSpPr/>
          <p:nvPr/>
        </p:nvSpPr>
        <p:spPr>
          <a:xfrm>
            <a:off x="8141707" y="280176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B7583C9-9129-4ACC-8E45-FAB27D7AE66F}"/>
              </a:ext>
            </a:extLst>
          </p:cNvPr>
          <p:cNvSpPr/>
          <p:nvPr/>
        </p:nvSpPr>
        <p:spPr>
          <a:xfrm>
            <a:off x="8291738" y="3222917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5D75F5E-FAF5-4478-B36D-695D4AF88942}"/>
              </a:ext>
            </a:extLst>
          </p:cNvPr>
          <p:cNvSpPr/>
          <p:nvPr/>
        </p:nvSpPr>
        <p:spPr>
          <a:xfrm>
            <a:off x="9459993" y="407224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E49F7DB-DEFC-41FA-A98D-95CBE40ABC9D}"/>
              </a:ext>
            </a:extLst>
          </p:cNvPr>
          <p:cNvSpPr/>
          <p:nvPr/>
        </p:nvSpPr>
        <p:spPr>
          <a:xfrm>
            <a:off x="10086372" y="392345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BA3C2DE-F29F-48DD-9E1E-4037CE19DD26}"/>
              </a:ext>
            </a:extLst>
          </p:cNvPr>
          <p:cNvSpPr/>
          <p:nvPr/>
        </p:nvSpPr>
        <p:spPr>
          <a:xfrm>
            <a:off x="9289573" y="1973200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ADBB9AE-9DA7-4FE8-8BA2-423BA1496E55}"/>
              </a:ext>
            </a:extLst>
          </p:cNvPr>
          <p:cNvSpPr/>
          <p:nvPr/>
        </p:nvSpPr>
        <p:spPr>
          <a:xfrm>
            <a:off x="8393061" y="3865635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523BACA-609D-467A-B227-69BA295A0918}"/>
              </a:ext>
            </a:extLst>
          </p:cNvPr>
          <p:cNvSpPr/>
          <p:nvPr/>
        </p:nvSpPr>
        <p:spPr>
          <a:xfrm>
            <a:off x="10319972" y="3579441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CC45BC1-AFAA-448B-B3BD-0224F6499232}"/>
              </a:ext>
            </a:extLst>
          </p:cNvPr>
          <p:cNvSpPr/>
          <p:nvPr/>
        </p:nvSpPr>
        <p:spPr>
          <a:xfrm>
            <a:off x="8572283" y="1905178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FF9DF52-B343-45B6-A24E-9DFB91507735}"/>
              </a:ext>
            </a:extLst>
          </p:cNvPr>
          <p:cNvSpPr/>
          <p:nvPr/>
        </p:nvSpPr>
        <p:spPr>
          <a:xfrm>
            <a:off x="9911670" y="1817431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828B6ED-9AA2-4E91-9269-04A53A3B9310}"/>
              </a:ext>
            </a:extLst>
          </p:cNvPr>
          <p:cNvSpPr/>
          <p:nvPr/>
        </p:nvSpPr>
        <p:spPr>
          <a:xfrm>
            <a:off x="10512040" y="3182967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2ED0A8C-CCD4-4AD6-A771-9ACFCDB293CA}"/>
              </a:ext>
            </a:extLst>
          </p:cNvPr>
          <p:cNvSpPr/>
          <p:nvPr/>
        </p:nvSpPr>
        <p:spPr>
          <a:xfrm>
            <a:off x="10476672" y="2039160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051E60E-B4D2-4B85-8F36-E3DD731AB6F3}"/>
              </a:ext>
            </a:extLst>
          </p:cNvPr>
          <p:cNvSpPr/>
          <p:nvPr/>
        </p:nvSpPr>
        <p:spPr>
          <a:xfrm>
            <a:off x="10412911" y="252581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1D85B38-2C8F-466E-9E20-C6422AF0BAC2}"/>
              </a:ext>
            </a:extLst>
          </p:cNvPr>
          <p:cNvCxnSpPr>
            <a:cxnSpLocks/>
          </p:cNvCxnSpPr>
          <p:nvPr/>
        </p:nvCxnSpPr>
        <p:spPr>
          <a:xfrm>
            <a:off x="7805705" y="2954264"/>
            <a:ext cx="3388476" cy="98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332A0CED-BEB5-4BE4-A5F7-31E6DFE60B82}"/>
              </a:ext>
            </a:extLst>
          </p:cNvPr>
          <p:cNvSpPr txBox="1"/>
          <p:nvPr/>
        </p:nvSpPr>
        <p:spPr>
          <a:xfrm>
            <a:off x="11194181" y="276959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x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2186BE93-59AC-4F19-994F-5DD4CE384A4D}"/>
              </a:ext>
            </a:extLst>
          </p:cNvPr>
          <p:cNvSpPr/>
          <p:nvPr/>
        </p:nvSpPr>
        <p:spPr>
          <a:xfrm>
            <a:off x="8313162" y="2212893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D94C9A0-B90E-4237-8BBF-FE3840EDE78A}"/>
              </a:ext>
            </a:extLst>
          </p:cNvPr>
          <p:cNvCxnSpPr>
            <a:cxnSpLocks/>
          </p:cNvCxnSpPr>
          <p:nvPr/>
        </p:nvCxnSpPr>
        <p:spPr>
          <a:xfrm flipH="1">
            <a:off x="8376436" y="2974206"/>
            <a:ext cx="931193" cy="28241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8122E87-C97E-438E-A54B-8A2F2D591331}"/>
              </a:ext>
            </a:extLst>
          </p:cNvPr>
          <p:cNvCxnSpPr>
            <a:cxnSpLocks/>
          </p:cNvCxnSpPr>
          <p:nvPr/>
        </p:nvCxnSpPr>
        <p:spPr>
          <a:xfrm flipH="1">
            <a:off x="8425109" y="2945331"/>
            <a:ext cx="911396" cy="96185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3D627756-106A-4B1C-B393-2BC830C8BC8E}"/>
              </a:ext>
            </a:extLst>
          </p:cNvPr>
          <p:cNvCxnSpPr>
            <a:cxnSpLocks/>
          </p:cNvCxnSpPr>
          <p:nvPr/>
        </p:nvCxnSpPr>
        <p:spPr>
          <a:xfrm>
            <a:off x="9336505" y="2974206"/>
            <a:ext cx="145237" cy="113638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B3F7912-328E-4FB9-83B5-E5049153EF8A}"/>
              </a:ext>
            </a:extLst>
          </p:cNvPr>
          <p:cNvCxnSpPr>
            <a:cxnSpLocks/>
          </p:cNvCxnSpPr>
          <p:nvPr/>
        </p:nvCxnSpPr>
        <p:spPr>
          <a:xfrm>
            <a:off x="9365381" y="2974206"/>
            <a:ext cx="769298" cy="98919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008DC65-3A60-4C9C-8B1F-C51FFC7DEDF1}"/>
              </a:ext>
            </a:extLst>
          </p:cNvPr>
          <p:cNvCxnSpPr>
            <a:cxnSpLocks/>
          </p:cNvCxnSpPr>
          <p:nvPr/>
        </p:nvCxnSpPr>
        <p:spPr>
          <a:xfrm>
            <a:off x="9336505" y="2964581"/>
            <a:ext cx="1008782" cy="65145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03262CE-E7BB-4DBB-9729-5BD0E8D694EE}"/>
              </a:ext>
            </a:extLst>
          </p:cNvPr>
          <p:cNvCxnSpPr>
            <a:cxnSpLocks/>
          </p:cNvCxnSpPr>
          <p:nvPr/>
        </p:nvCxnSpPr>
        <p:spPr>
          <a:xfrm>
            <a:off x="9355756" y="2954956"/>
            <a:ext cx="1172205" cy="26561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DE5C22F0-2A63-444D-8DD7-EC6EBB2889F8}"/>
              </a:ext>
            </a:extLst>
          </p:cNvPr>
          <p:cNvSpPr txBox="1"/>
          <p:nvPr/>
        </p:nvSpPr>
        <p:spPr>
          <a:xfrm>
            <a:off x="10497760" y="234114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890CE0C-84D8-40C2-AE91-E8563F3387AB}"/>
              </a:ext>
            </a:extLst>
          </p:cNvPr>
          <p:cNvSpPr txBox="1"/>
          <p:nvPr/>
        </p:nvSpPr>
        <p:spPr>
          <a:xfrm>
            <a:off x="10585984" y="1817431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09235E3-436D-4AF0-9963-41D27EE632E5}"/>
              </a:ext>
            </a:extLst>
          </p:cNvPr>
          <p:cNvSpPr txBox="1"/>
          <p:nvPr/>
        </p:nvSpPr>
        <p:spPr>
          <a:xfrm>
            <a:off x="7828837" y="2475705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n</a:t>
            </a:r>
            <a:endParaRPr lang="en-US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9E14074-BE2A-4257-9208-9054C80F77F8}"/>
              </a:ext>
            </a:extLst>
          </p:cNvPr>
          <p:cNvSpPr txBox="1"/>
          <p:nvPr/>
        </p:nvSpPr>
        <p:spPr>
          <a:xfrm>
            <a:off x="7952569" y="308098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90D33EE-EEEF-47BC-B482-B74C6BD89612}"/>
              </a:ext>
            </a:extLst>
          </p:cNvPr>
          <p:cNvSpPr txBox="1"/>
          <p:nvPr/>
        </p:nvSpPr>
        <p:spPr>
          <a:xfrm>
            <a:off x="8061980" y="3713283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C6B34FE-24ED-49E2-BB19-F11776281DEB}"/>
              </a:ext>
            </a:extLst>
          </p:cNvPr>
          <p:cNvSpPr txBox="1"/>
          <p:nvPr/>
        </p:nvSpPr>
        <p:spPr>
          <a:xfrm>
            <a:off x="10557925" y="3023184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</a:t>
            </a:r>
            <a:r>
              <a:rPr lang="en-US" baseline="-25000" dirty="0" err="1"/>
              <a:t>n</a:t>
            </a:r>
            <a:endParaRPr lang="en-US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174408D-A1DF-4CFB-9E77-F45D7321D038}"/>
              </a:ext>
            </a:extLst>
          </p:cNvPr>
          <p:cNvSpPr txBox="1"/>
          <p:nvPr/>
        </p:nvSpPr>
        <p:spPr>
          <a:xfrm>
            <a:off x="9114722" y="1556065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38ACA2A-C861-4AD7-8042-FB3AA67C9642}"/>
              </a:ext>
            </a:extLst>
          </p:cNvPr>
          <p:cNvSpPr txBox="1"/>
          <p:nvPr/>
        </p:nvSpPr>
        <p:spPr>
          <a:xfrm>
            <a:off x="8219716" y="1547099"/>
            <a:ext cx="497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i+1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0AAAD7E-7DCA-4F8A-AAD4-D584F1741EDC}"/>
              </a:ext>
            </a:extLst>
          </p:cNvPr>
          <p:cNvSpPr txBox="1"/>
          <p:nvPr/>
        </p:nvSpPr>
        <p:spPr>
          <a:xfrm>
            <a:off x="9139982" y="391612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5DB3381-28A8-49D9-99F5-E45EA3976A76}"/>
              </a:ext>
            </a:extLst>
          </p:cNvPr>
          <p:cNvSpPr txBox="1"/>
          <p:nvPr/>
        </p:nvSpPr>
        <p:spPr>
          <a:xfrm>
            <a:off x="10115574" y="3833156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j+1</a:t>
            </a:r>
            <a:endParaRPr lang="en-US" dirty="0"/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F2359AC5-FB22-473A-9EF6-31FED16BF17F}"/>
              </a:ext>
            </a:extLst>
          </p:cNvPr>
          <p:cNvCxnSpPr>
            <a:cxnSpLocks/>
          </p:cNvCxnSpPr>
          <p:nvPr/>
        </p:nvCxnSpPr>
        <p:spPr>
          <a:xfrm>
            <a:off x="9325798" y="2945331"/>
            <a:ext cx="453469" cy="1722922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1E0A9E49-85AA-4C5B-8EE0-1159B9F28EF4}"/>
              </a:ext>
            </a:extLst>
          </p:cNvPr>
          <p:cNvCxnSpPr>
            <a:cxnSpLocks/>
          </p:cNvCxnSpPr>
          <p:nvPr/>
        </p:nvCxnSpPr>
        <p:spPr>
          <a:xfrm flipH="1" flipV="1">
            <a:off x="8576109" y="1424539"/>
            <a:ext cx="767336" cy="1528814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15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8DCAF-8364-45A5-A273-9B917FCB9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22" y="-100750"/>
            <a:ext cx="10972800" cy="1143000"/>
          </a:xfrm>
        </p:spPr>
        <p:txBody>
          <a:bodyPr/>
          <a:lstStyle/>
          <a:p>
            <a:r>
              <a:rPr lang="en-US" dirty="0"/>
              <a:t>Decision algorithm</a:t>
            </a:r>
          </a:p>
        </p:txBody>
      </p:sp>
      <p:pic>
        <p:nvPicPr>
          <p:cNvPr id="64" name="Content Placeholder 63">
            <a:extLst>
              <a:ext uri="{FF2B5EF4-FFF2-40B4-BE49-F238E27FC236}">
                <a16:creationId xmlns:a16="http://schemas.microsoft.com/office/drawing/2014/main" id="{7C589C97-C19D-4404-9694-7312491DB1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005" t="42474" r="59379" b="42439"/>
          <a:stretch/>
        </p:blipFill>
        <p:spPr>
          <a:xfrm>
            <a:off x="233894" y="835420"/>
            <a:ext cx="6471710" cy="2144060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1DFE122-C599-4926-B873-9F36B5578B87}"/>
              </a:ext>
            </a:extLst>
          </p:cNvPr>
          <p:cNvCxnSpPr>
            <a:cxnSpLocks/>
            <a:stCxn id="12" idx="0"/>
            <a:endCxn id="24" idx="2"/>
          </p:cNvCxnSpPr>
          <p:nvPr/>
        </p:nvCxnSpPr>
        <p:spPr>
          <a:xfrm flipV="1">
            <a:off x="9711581" y="1997874"/>
            <a:ext cx="1095111" cy="36213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B0BB208-210C-446E-BFA7-E23816B7BC05}"/>
              </a:ext>
            </a:extLst>
          </p:cNvPr>
          <p:cNvCxnSpPr>
            <a:cxnSpLocks/>
          </p:cNvCxnSpPr>
          <p:nvPr/>
        </p:nvCxnSpPr>
        <p:spPr>
          <a:xfrm flipV="1">
            <a:off x="9720661" y="1515041"/>
            <a:ext cx="1188298" cy="83352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7EF6340-ADCF-4375-A878-F0DBA09FF984}"/>
              </a:ext>
            </a:extLst>
          </p:cNvPr>
          <p:cNvCxnSpPr>
            <a:cxnSpLocks/>
          </p:cNvCxnSpPr>
          <p:nvPr/>
        </p:nvCxnSpPr>
        <p:spPr>
          <a:xfrm flipV="1">
            <a:off x="9701410" y="1320029"/>
            <a:ext cx="623294" cy="106703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62326E-9E08-427E-9E09-A07981A14E38}"/>
              </a:ext>
            </a:extLst>
          </p:cNvPr>
          <p:cNvCxnSpPr>
            <a:cxnSpLocks/>
          </p:cNvCxnSpPr>
          <p:nvPr/>
        </p:nvCxnSpPr>
        <p:spPr>
          <a:xfrm flipH="1" flipV="1">
            <a:off x="9707041" y="1453153"/>
            <a:ext cx="13620" cy="89541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59534C4-C763-489E-9E42-CA432D1069DB}"/>
              </a:ext>
            </a:extLst>
          </p:cNvPr>
          <p:cNvCxnSpPr>
            <a:cxnSpLocks/>
          </p:cNvCxnSpPr>
          <p:nvPr/>
        </p:nvCxnSpPr>
        <p:spPr>
          <a:xfrm flipH="1" flipV="1">
            <a:off x="9012978" y="1326779"/>
            <a:ext cx="698058" cy="106028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381129-78A9-498B-B8E8-031AA82C2C85}"/>
              </a:ext>
            </a:extLst>
          </p:cNvPr>
          <p:cNvCxnSpPr>
            <a:cxnSpLocks/>
          </p:cNvCxnSpPr>
          <p:nvPr/>
        </p:nvCxnSpPr>
        <p:spPr>
          <a:xfrm flipH="1" flipV="1">
            <a:off x="8741240" y="1671565"/>
            <a:ext cx="979421" cy="71550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B7128CB-4043-482B-A7AC-859D2EE79D72}"/>
              </a:ext>
            </a:extLst>
          </p:cNvPr>
          <p:cNvCxnSpPr>
            <a:cxnSpLocks/>
          </p:cNvCxnSpPr>
          <p:nvPr/>
        </p:nvCxnSpPr>
        <p:spPr>
          <a:xfrm flipH="1" flipV="1">
            <a:off x="8576908" y="2296051"/>
            <a:ext cx="1134128" cy="8139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959C47B-08DB-42DF-A90D-88508ADE054A}"/>
              </a:ext>
            </a:extLst>
          </p:cNvPr>
          <p:cNvSpPr txBox="1"/>
          <p:nvPr/>
        </p:nvSpPr>
        <p:spPr>
          <a:xfrm>
            <a:off x="9509759" y="2477254"/>
            <a:ext cx="20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35E1682-2DA1-4110-83EA-862C16C622F7}"/>
              </a:ext>
            </a:extLst>
          </p:cNvPr>
          <p:cNvSpPr/>
          <p:nvPr/>
        </p:nvSpPr>
        <p:spPr>
          <a:xfrm>
            <a:off x="9673080" y="2360007"/>
            <a:ext cx="77002" cy="7700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A3E626B-00B4-44A0-9044-92A1D387B6CD}"/>
              </a:ext>
            </a:extLst>
          </p:cNvPr>
          <p:cNvSpPr/>
          <p:nvPr/>
        </p:nvSpPr>
        <p:spPr>
          <a:xfrm>
            <a:off x="8535488" y="223387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3A2027C-5536-46A5-A535-C0322266D17B}"/>
              </a:ext>
            </a:extLst>
          </p:cNvPr>
          <p:cNvSpPr/>
          <p:nvPr/>
        </p:nvSpPr>
        <p:spPr>
          <a:xfrm>
            <a:off x="8685519" y="2655027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AAF2D82-1F37-4EE4-8E71-088AF47CBB3D}"/>
              </a:ext>
            </a:extLst>
          </p:cNvPr>
          <p:cNvSpPr/>
          <p:nvPr/>
        </p:nvSpPr>
        <p:spPr>
          <a:xfrm>
            <a:off x="9853774" y="350435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6167429-85B4-4CFA-B9DA-16C13FEDD4FD}"/>
              </a:ext>
            </a:extLst>
          </p:cNvPr>
          <p:cNvSpPr/>
          <p:nvPr/>
        </p:nvSpPr>
        <p:spPr>
          <a:xfrm>
            <a:off x="10480153" y="335556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02297D-07B2-4323-BE82-6DCAAABD70DD}"/>
              </a:ext>
            </a:extLst>
          </p:cNvPr>
          <p:cNvSpPr/>
          <p:nvPr/>
        </p:nvSpPr>
        <p:spPr>
          <a:xfrm>
            <a:off x="9683354" y="1405310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EE50275-3E6E-4D43-A3DB-898BF2B8FD89}"/>
              </a:ext>
            </a:extLst>
          </p:cNvPr>
          <p:cNvSpPr/>
          <p:nvPr/>
        </p:nvSpPr>
        <p:spPr>
          <a:xfrm>
            <a:off x="8786842" y="3297745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2D2BF4C-6943-4B49-933B-0160DD9E81E4}"/>
              </a:ext>
            </a:extLst>
          </p:cNvPr>
          <p:cNvSpPr/>
          <p:nvPr/>
        </p:nvSpPr>
        <p:spPr>
          <a:xfrm>
            <a:off x="10713753" y="3011551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809586F-0833-459E-849B-3DD75D384C8A}"/>
              </a:ext>
            </a:extLst>
          </p:cNvPr>
          <p:cNvSpPr/>
          <p:nvPr/>
        </p:nvSpPr>
        <p:spPr>
          <a:xfrm>
            <a:off x="8966064" y="1337288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1157388-E150-411D-8220-09DCB9E23AE6}"/>
              </a:ext>
            </a:extLst>
          </p:cNvPr>
          <p:cNvSpPr/>
          <p:nvPr/>
        </p:nvSpPr>
        <p:spPr>
          <a:xfrm>
            <a:off x="10305451" y="1249541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28197C9-F97D-42EC-955D-EE4C2DFE6BD1}"/>
              </a:ext>
            </a:extLst>
          </p:cNvPr>
          <p:cNvSpPr/>
          <p:nvPr/>
        </p:nvSpPr>
        <p:spPr>
          <a:xfrm>
            <a:off x="10905821" y="2615077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54B3455-1D5D-4EED-ADA2-E2A7B0A4705B}"/>
              </a:ext>
            </a:extLst>
          </p:cNvPr>
          <p:cNvSpPr/>
          <p:nvPr/>
        </p:nvSpPr>
        <p:spPr>
          <a:xfrm>
            <a:off x="10870453" y="1471270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6DA7C7A-7508-47E0-88AA-4D8E4988C66E}"/>
              </a:ext>
            </a:extLst>
          </p:cNvPr>
          <p:cNvSpPr/>
          <p:nvPr/>
        </p:nvSpPr>
        <p:spPr>
          <a:xfrm>
            <a:off x="10806692" y="195792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8E3B8C9-A08D-4930-8C56-F63FEE7FA131}"/>
              </a:ext>
            </a:extLst>
          </p:cNvPr>
          <p:cNvCxnSpPr>
            <a:cxnSpLocks/>
          </p:cNvCxnSpPr>
          <p:nvPr/>
        </p:nvCxnSpPr>
        <p:spPr>
          <a:xfrm>
            <a:off x="8199486" y="2386374"/>
            <a:ext cx="3388476" cy="98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33943F9E-B0D5-47A5-A5E3-05353EDFA37F}"/>
              </a:ext>
            </a:extLst>
          </p:cNvPr>
          <p:cNvSpPr/>
          <p:nvPr/>
        </p:nvSpPr>
        <p:spPr>
          <a:xfrm>
            <a:off x="8706943" y="1645003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50EADCB-4DFE-4C83-90FE-F8D733B71EFF}"/>
              </a:ext>
            </a:extLst>
          </p:cNvPr>
          <p:cNvCxnSpPr>
            <a:cxnSpLocks/>
          </p:cNvCxnSpPr>
          <p:nvPr/>
        </p:nvCxnSpPr>
        <p:spPr>
          <a:xfrm flipH="1">
            <a:off x="8770217" y="2406316"/>
            <a:ext cx="931193" cy="28241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6DCE48B-A28E-4089-8501-CA080C910A1F}"/>
              </a:ext>
            </a:extLst>
          </p:cNvPr>
          <p:cNvCxnSpPr>
            <a:cxnSpLocks/>
          </p:cNvCxnSpPr>
          <p:nvPr/>
        </p:nvCxnSpPr>
        <p:spPr>
          <a:xfrm flipH="1">
            <a:off x="8818890" y="2377441"/>
            <a:ext cx="911396" cy="96185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7A35011-E1F2-4BAE-BDD7-0F4B7C51D502}"/>
              </a:ext>
            </a:extLst>
          </p:cNvPr>
          <p:cNvCxnSpPr>
            <a:cxnSpLocks/>
          </p:cNvCxnSpPr>
          <p:nvPr/>
        </p:nvCxnSpPr>
        <p:spPr>
          <a:xfrm>
            <a:off x="9730286" y="2406316"/>
            <a:ext cx="145237" cy="113638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176D6DF-AF71-4DE6-B6E3-5FD5212F6318}"/>
              </a:ext>
            </a:extLst>
          </p:cNvPr>
          <p:cNvCxnSpPr>
            <a:cxnSpLocks/>
          </p:cNvCxnSpPr>
          <p:nvPr/>
        </p:nvCxnSpPr>
        <p:spPr>
          <a:xfrm>
            <a:off x="9759162" y="2406316"/>
            <a:ext cx="769298" cy="98919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49CB080-40C2-4C6D-986A-17787AEA2972}"/>
              </a:ext>
            </a:extLst>
          </p:cNvPr>
          <p:cNvCxnSpPr>
            <a:cxnSpLocks/>
          </p:cNvCxnSpPr>
          <p:nvPr/>
        </p:nvCxnSpPr>
        <p:spPr>
          <a:xfrm>
            <a:off x="9730286" y="2396691"/>
            <a:ext cx="1008782" cy="65145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5FB64BB-19AA-406A-93F8-C85E933FFB5C}"/>
              </a:ext>
            </a:extLst>
          </p:cNvPr>
          <p:cNvCxnSpPr>
            <a:cxnSpLocks/>
          </p:cNvCxnSpPr>
          <p:nvPr/>
        </p:nvCxnSpPr>
        <p:spPr>
          <a:xfrm>
            <a:off x="9749537" y="2387066"/>
            <a:ext cx="1172205" cy="26561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0A8A2130-5C61-49FA-A2F1-C78E11F0CF1F}"/>
              </a:ext>
            </a:extLst>
          </p:cNvPr>
          <p:cNvSpPr txBox="1"/>
          <p:nvPr/>
        </p:nvSpPr>
        <p:spPr>
          <a:xfrm>
            <a:off x="10891541" y="177325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DE20B60-837E-4483-9F5C-138311C49E8D}"/>
              </a:ext>
            </a:extLst>
          </p:cNvPr>
          <p:cNvSpPr txBox="1"/>
          <p:nvPr/>
        </p:nvSpPr>
        <p:spPr>
          <a:xfrm>
            <a:off x="10979765" y="1249541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35C4F5A-75D8-49B0-8F6C-0F369FB05596}"/>
              </a:ext>
            </a:extLst>
          </p:cNvPr>
          <p:cNvSpPr txBox="1"/>
          <p:nvPr/>
        </p:nvSpPr>
        <p:spPr>
          <a:xfrm>
            <a:off x="8222618" y="1907815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n</a:t>
            </a:r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9E4A1EC-6C46-443D-9A00-6801A85918ED}"/>
              </a:ext>
            </a:extLst>
          </p:cNvPr>
          <p:cNvSpPr txBox="1"/>
          <p:nvPr/>
        </p:nvSpPr>
        <p:spPr>
          <a:xfrm>
            <a:off x="8346350" y="251309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304563-FCC0-4EBA-893A-3EE3319DC2D1}"/>
              </a:ext>
            </a:extLst>
          </p:cNvPr>
          <p:cNvSpPr txBox="1"/>
          <p:nvPr/>
        </p:nvSpPr>
        <p:spPr>
          <a:xfrm>
            <a:off x="8455761" y="3145393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8F7243D-7F4B-43A7-9FF2-77EC957EF8B1}"/>
              </a:ext>
            </a:extLst>
          </p:cNvPr>
          <p:cNvSpPr txBox="1"/>
          <p:nvPr/>
        </p:nvSpPr>
        <p:spPr>
          <a:xfrm>
            <a:off x="10951706" y="2455294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</a:t>
            </a:r>
            <a:r>
              <a:rPr lang="en-US" baseline="-25000" dirty="0" err="1"/>
              <a:t>n</a:t>
            </a:r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4A9E4CF-AE83-449C-A5CD-EE30C7F7DF26}"/>
              </a:ext>
            </a:extLst>
          </p:cNvPr>
          <p:cNvSpPr txBox="1"/>
          <p:nvPr/>
        </p:nvSpPr>
        <p:spPr>
          <a:xfrm>
            <a:off x="9508503" y="988175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2D38508-BAAD-4864-89EF-C800B1497A3C}"/>
              </a:ext>
            </a:extLst>
          </p:cNvPr>
          <p:cNvSpPr txBox="1"/>
          <p:nvPr/>
        </p:nvSpPr>
        <p:spPr>
          <a:xfrm>
            <a:off x="8775395" y="957447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i+1</a:t>
            </a: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4032A15-DBEC-487A-BF35-88C12045C516}"/>
              </a:ext>
            </a:extLst>
          </p:cNvPr>
          <p:cNvSpPr txBox="1"/>
          <p:nvPr/>
        </p:nvSpPr>
        <p:spPr>
          <a:xfrm>
            <a:off x="9533763" y="334823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1DBAC7F-A97F-452A-AC60-75618D256F96}"/>
              </a:ext>
            </a:extLst>
          </p:cNvPr>
          <p:cNvSpPr txBox="1"/>
          <p:nvPr/>
        </p:nvSpPr>
        <p:spPr>
          <a:xfrm>
            <a:off x="10509355" y="3265266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j+1</a:t>
            </a:r>
            <a:endParaRPr lang="en-US" dirty="0"/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80B74C9-4DCA-4434-BD8A-69E194F7F346}"/>
              </a:ext>
            </a:extLst>
          </p:cNvPr>
          <p:cNvCxnSpPr>
            <a:cxnSpLocks/>
          </p:cNvCxnSpPr>
          <p:nvPr/>
        </p:nvCxnSpPr>
        <p:spPr>
          <a:xfrm flipH="1">
            <a:off x="8424169" y="2377441"/>
            <a:ext cx="1295410" cy="792267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F8569E8-64ED-4F86-84D6-FB2F4B5E97A1}"/>
              </a:ext>
            </a:extLst>
          </p:cNvPr>
          <p:cNvCxnSpPr>
            <a:cxnSpLocks/>
          </p:cNvCxnSpPr>
          <p:nvPr/>
        </p:nvCxnSpPr>
        <p:spPr>
          <a:xfrm flipH="1" flipV="1">
            <a:off x="9279638" y="957447"/>
            <a:ext cx="457587" cy="1428016"/>
          </a:xfrm>
          <a:prstGeom prst="straightConnector1">
            <a:avLst/>
          </a:prstGeom>
          <a:ln w="19050"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44EAD23-706C-47DF-99DC-BB71C7862979}"/>
              </a:ext>
            </a:extLst>
          </p:cNvPr>
          <p:cNvCxnSpPr>
            <a:cxnSpLocks/>
            <a:stCxn id="12" idx="4"/>
          </p:cNvCxnSpPr>
          <p:nvPr/>
        </p:nvCxnSpPr>
        <p:spPr>
          <a:xfrm flipH="1">
            <a:off x="9155664" y="2437009"/>
            <a:ext cx="555917" cy="1143166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FAD4AE7-00C0-445C-A7ED-20B94D3133CB}"/>
              </a:ext>
            </a:extLst>
          </p:cNvPr>
          <p:cNvCxnSpPr>
            <a:cxnSpLocks/>
            <a:stCxn id="12" idx="6"/>
          </p:cNvCxnSpPr>
          <p:nvPr/>
        </p:nvCxnSpPr>
        <p:spPr>
          <a:xfrm>
            <a:off x="9750082" y="2398508"/>
            <a:ext cx="545179" cy="1454112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93D2A96B-D4AD-47D8-8680-24E17D7C995D}"/>
              </a:ext>
            </a:extLst>
          </p:cNvPr>
          <p:cNvCxnSpPr>
            <a:cxnSpLocks/>
            <a:stCxn id="12" idx="7"/>
          </p:cNvCxnSpPr>
          <p:nvPr/>
        </p:nvCxnSpPr>
        <p:spPr>
          <a:xfrm flipH="1" flipV="1">
            <a:off x="8708001" y="1289492"/>
            <a:ext cx="1030804" cy="1081792"/>
          </a:xfrm>
          <a:prstGeom prst="straightConnector1">
            <a:avLst/>
          </a:prstGeom>
          <a:ln w="19050"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D05F8952-3E04-4575-BD01-CE79FE87CE76}"/>
              </a:ext>
            </a:extLst>
          </p:cNvPr>
          <p:cNvCxnSpPr>
            <a:cxnSpLocks/>
          </p:cNvCxnSpPr>
          <p:nvPr/>
        </p:nvCxnSpPr>
        <p:spPr>
          <a:xfrm>
            <a:off x="9728210" y="2406316"/>
            <a:ext cx="1118431" cy="989195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ontent Placeholder 2">
            <a:extLst>
              <a:ext uri="{FF2B5EF4-FFF2-40B4-BE49-F238E27FC236}">
                <a16:creationId xmlns:a16="http://schemas.microsoft.com/office/drawing/2014/main" id="{F9206CB7-7383-4215-9591-F01ED59DA267}"/>
              </a:ext>
            </a:extLst>
          </p:cNvPr>
          <p:cNvSpPr txBox="1">
            <a:spLocks/>
          </p:cNvSpPr>
          <p:nvPr/>
        </p:nvSpPr>
        <p:spPr>
          <a:xfrm>
            <a:off x="247804" y="3088247"/>
            <a:ext cx="8429883" cy="3398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lang="en-US" altLang="zh-CN" sz="2800" kern="1200" dirty="0" smtClean="0">
                <a:solidFill>
                  <a:srgbClr val="003366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lang="en-US" altLang="zh-CN" sz="2400" kern="1200" dirty="0" smtClean="0">
                <a:solidFill>
                  <a:srgbClr val="003366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lang="en-US" altLang="zh-CN" sz="2000" kern="1200" dirty="0" smtClean="0">
                <a:solidFill>
                  <a:srgbClr val="003366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lang="en-US" altLang="zh-CN" sz="2000" kern="1200" dirty="0" smtClean="0">
                <a:solidFill>
                  <a:srgbClr val="003366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lang="en-US" altLang="en-US" sz="2000" kern="1200" dirty="0" smtClean="0">
                <a:solidFill>
                  <a:srgbClr val="003366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Given a value r, decide whether r ≥ r*?</a:t>
            </a:r>
          </a:p>
          <a:p>
            <a:r>
              <a:rPr lang="en-US" dirty="0"/>
              <a:t>For each </a:t>
            </a:r>
            <a:r>
              <a:rPr lang="en-US" dirty="0" err="1"/>
              <a:t>i</a:t>
            </a:r>
            <a:r>
              <a:rPr lang="en-US" dirty="0"/>
              <a:t>, find the largest j such that A[</a:t>
            </a:r>
            <a:r>
              <a:rPr lang="en-US" dirty="0" err="1"/>
              <a:t>i,j</a:t>
            </a:r>
            <a:r>
              <a:rPr lang="en-US" dirty="0"/>
              <a:t>] ≤ r</a:t>
            </a:r>
          </a:p>
          <a:p>
            <a:pPr lvl="1"/>
            <a:r>
              <a:rPr lang="en-US" dirty="0"/>
              <a:t>check whether B[</a:t>
            </a:r>
            <a:r>
              <a:rPr lang="en-US" dirty="0" err="1"/>
              <a:t>i,j</a:t>
            </a:r>
            <a:r>
              <a:rPr lang="en-US" dirty="0"/>
              <a:t>] ≤ r</a:t>
            </a:r>
          </a:p>
          <a:p>
            <a:r>
              <a:rPr lang="en-US" dirty="0"/>
              <a:t>How to decide whether A[</a:t>
            </a:r>
            <a:r>
              <a:rPr lang="en-US" dirty="0" err="1"/>
              <a:t>i,j</a:t>
            </a:r>
            <a:r>
              <a:rPr lang="en-US" dirty="0"/>
              <a:t>] ≤ r?</a:t>
            </a:r>
          </a:p>
          <a:p>
            <a:pPr lvl="1"/>
            <a:r>
              <a:rPr lang="en-US" dirty="0"/>
              <a:t>O(log n) time, Chan 99’</a:t>
            </a:r>
          </a:p>
          <a:p>
            <a:pPr lvl="1"/>
            <a:r>
              <a:rPr lang="en-US" dirty="0"/>
              <a:t>Our result: O(1) amortized time (after sorting)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7F24F7A8-AAE0-4837-BA57-8BE3876CEF28}"/>
              </a:ext>
            </a:extLst>
          </p:cNvPr>
          <p:cNvCxnSpPr>
            <a:cxnSpLocks/>
          </p:cNvCxnSpPr>
          <p:nvPr/>
        </p:nvCxnSpPr>
        <p:spPr>
          <a:xfrm flipH="1">
            <a:off x="8200724" y="2396691"/>
            <a:ext cx="1520793" cy="192505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D873890D-9157-4809-9D6B-004E57D219B0}"/>
              </a:ext>
            </a:extLst>
          </p:cNvPr>
          <p:cNvCxnSpPr>
            <a:cxnSpLocks/>
          </p:cNvCxnSpPr>
          <p:nvPr/>
        </p:nvCxnSpPr>
        <p:spPr>
          <a:xfrm>
            <a:off x="9750392" y="2415941"/>
            <a:ext cx="1394636" cy="630741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33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8DCAF-8364-45A5-A273-9B917FCB9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22" y="-100750"/>
            <a:ext cx="10972800" cy="1143000"/>
          </a:xfrm>
        </p:spPr>
        <p:txBody>
          <a:bodyPr/>
          <a:lstStyle/>
          <a:p>
            <a:r>
              <a:rPr lang="en-US" dirty="0"/>
              <a:t>Decision algorithm</a:t>
            </a:r>
          </a:p>
        </p:txBody>
      </p:sp>
      <p:pic>
        <p:nvPicPr>
          <p:cNvPr id="64" name="Content Placeholder 63">
            <a:extLst>
              <a:ext uri="{FF2B5EF4-FFF2-40B4-BE49-F238E27FC236}">
                <a16:creationId xmlns:a16="http://schemas.microsoft.com/office/drawing/2014/main" id="{7C589C97-C19D-4404-9694-7312491DB1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005" t="42474" r="59379" b="42439"/>
          <a:stretch/>
        </p:blipFill>
        <p:spPr>
          <a:xfrm>
            <a:off x="233894" y="835420"/>
            <a:ext cx="6471710" cy="2144060"/>
          </a:xfrm>
          <a:prstGeom prst="rect">
            <a:avLst/>
          </a:prstGeom>
        </p:spPr>
      </p:pic>
      <p:grpSp>
        <p:nvGrpSpPr>
          <p:cNvPr id="99" name="Group 98">
            <a:extLst>
              <a:ext uri="{FF2B5EF4-FFF2-40B4-BE49-F238E27FC236}">
                <a16:creationId xmlns:a16="http://schemas.microsoft.com/office/drawing/2014/main" id="{A1DFE4A1-5FBC-4680-89B8-F591B22988A3}"/>
              </a:ext>
            </a:extLst>
          </p:cNvPr>
          <p:cNvGrpSpPr/>
          <p:nvPr/>
        </p:nvGrpSpPr>
        <p:grpSpPr>
          <a:xfrm>
            <a:off x="7694650" y="4329392"/>
            <a:ext cx="2622726" cy="2189747"/>
            <a:chOff x="847023" y="3634598"/>
            <a:chExt cx="2622726" cy="2189747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96B217E9-62BD-40A7-9310-FB1A29DE1064}"/>
                </a:ext>
              </a:extLst>
            </p:cNvPr>
            <p:cNvCxnSpPr>
              <a:cxnSpLocks/>
            </p:cNvCxnSpPr>
            <p:nvPr/>
          </p:nvCxnSpPr>
          <p:spPr>
            <a:xfrm>
              <a:off x="847023" y="3634598"/>
              <a:ext cx="2622726" cy="0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196A5FC-86DD-4424-BE00-25238B5B563C}"/>
                </a:ext>
              </a:extLst>
            </p:cNvPr>
            <p:cNvCxnSpPr>
              <a:cxnSpLocks/>
            </p:cNvCxnSpPr>
            <p:nvPr/>
          </p:nvCxnSpPr>
          <p:spPr>
            <a:xfrm>
              <a:off x="847023" y="3987373"/>
              <a:ext cx="2622726" cy="0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0665D205-8DC7-455C-B602-493B3A29433B}"/>
                </a:ext>
              </a:extLst>
            </p:cNvPr>
            <p:cNvCxnSpPr>
              <a:cxnSpLocks/>
            </p:cNvCxnSpPr>
            <p:nvPr/>
          </p:nvCxnSpPr>
          <p:spPr>
            <a:xfrm>
              <a:off x="847023" y="4354888"/>
              <a:ext cx="2622726" cy="0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66C47BB6-8FC7-4B93-959C-CEE857A8F2C1}"/>
                </a:ext>
              </a:extLst>
            </p:cNvPr>
            <p:cNvCxnSpPr>
              <a:cxnSpLocks/>
            </p:cNvCxnSpPr>
            <p:nvPr/>
          </p:nvCxnSpPr>
          <p:spPr>
            <a:xfrm>
              <a:off x="847023" y="4707663"/>
              <a:ext cx="2622726" cy="0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0E45A460-1A1B-475D-8B7D-12D78018D06A}"/>
                </a:ext>
              </a:extLst>
            </p:cNvPr>
            <p:cNvCxnSpPr>
              <a:cxnSpLocks/>
            </p:cNvCxnSpPr>
            <p:nvPr/>
          </p:nvCxnSpPr>
          <p:spPr>
            <a:xfrm>
              <a:off x="847023" y="5113680"/>
              <a:ext cx="2622726" cy="0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31CF43C-830D-4D32-88FE-4839A41258A9}"/>
                </a:ext>
              </a:extLst>
            </p:cNvPr>
            <p:cNvCxnSpPr>
              <a:cxnSpLocks/>
            </p:cNvCxnSpPr>
            <p:nvPr/>
          </p:nvCxnSpPr>
          <p:spPr>
            <a:xfrm>
              <a:off x="847023" y="5466455"/>
              <a:ext cx="2622726" cy="0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625D197C-E9FB-456D-A6B6-7A28EF44015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7023" y="5824344"/>
              <a:ext cx="2622726" cy="1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1529C9B0-2D27-4594-8685-125521C72B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7023" y="3634599"/>
              <a:ext cx="0" cy="2189746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EEFBD7E-D011-487D-95B8-0F0D0BE373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49681" y="3634599"/>
              <a:ext cx="0" cy="2189746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A0F16F88-FFAE-43C2-A66B-F28052CF7EF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71589" y="3634599"/>
              <a:ext cx="0" cy="2189746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4A46B59-6EF7-4CB7-9FD5-F5B09DFDB69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03121" y="3634599"/>
              <a:ext cx="0" cy="2189746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1E405410-3C6A-4D3E-982B-39393C5943F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44279" y="3634599"/>
              <a:ext cx="0" cy="2189746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1B8DF635-E746-451D-A005-8DEA8DC338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85437" y="3634598"/>
              <a:ext cx="0" cy="2189746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F91214DE-BDB9-45DE-8348-886A3010605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69749" y="3634598"/>
              <a:ext cx="0" cy="2189746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98" name="Content Placeholder 2">
            <a:extLst>
              <a:ext uri="{FF2B5EF4-FFF2-40B4-BE49-F238E27FC236}">
                <a16:creationId xmlns:a16="http://schemas.microsoft.com/office/drawing/2014/main" id="{C4101623-DF79-41BC-ADE2-E78917F926C5}"/>
              </a:ext>
            </a:extLst>
          </p:cNvPr>
          <p:cNvSpPr txBox="1">
            <a:spLocks/>
          </p:cNvSpPr>
          <p:nvPr/>
        </p:nvSpPr>
        <p:spPr>
          <a:xfrm>
            <a:off x="270978" y="3091450"/>
            <a:ext cx="6543708" cy="3665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lang="en-US" altLang="zh-CN" sz="2800" kern="1200" dirty="0" smtClean="0">
                <a:solidFill>
                  <a:srgbClr val="003366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lang="en-US" altLang="zh-CN" sz="2400" kern="1200" dirty="0" smtClean="0">
                <a:solidFill>
                  <a:srgbClr val="003366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lang="en-US" altLang="zh-CN" sz="2000" kern="1200" dirty="0" smtClean="0">
                <a:solidFill>
                  <a:srgbClr val="003366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lang="en-US" altLang="zh-CN" sz="2000" kern="1200" dirty="0" smtClean="0">
                <a:solidFill>
                  <a:srgbClr val="003366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lang="en-US" altLang="en-US" sz="2000" kern="1200" dirty="0" smtClean="0">
                <a:solidFill>
                  <a:srgbClr val="003366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Observation: all elements of A (resp., B) checked in the algorithm form a monotone path</a:t>
            </a:r>
          </a:p>
          <a:p>
            <a:r>
              <a:rPr lang="en-US" dirty="0"/>
              <a:t>The problem reduces to the dynamic circular hull problem</a:t>
            </a:r>
          </a:p>
          <a:p>
            <a:pPr lvl="1"/>
            <a:r>
              <a:rPr lang="en-US" dirty="0"/>
              <a:t>O(1) amortized time for each update</a:t>
            </a:r>
          </a:p>
          <a:p>
            <a:r>
              <a:rPr lang="en-US" dirty="0"/>
              <a:t>Time for the decision algorithm: O(n)</a:t>
            </a:r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3B1EC60C-AABF-4816-81E7-C4EDDBB4727C}"/>
              </a:ext>
            </a:extLst>
          </p:cNvPr>
          <p:cNvSpPr/>
          <p:nvPr/>
        </p:nvSpPr>
        <p:spPr>
          <a:xfrm>
            <a:off x="7680960" y="4340993"/>
            <a:ext cx="2152103" cy="2189719"/>
          </a:xfrm>
          <a:custGeom>
            <a:avLst/>
            <a:gdLst>
              <a:gd name="connsiteX0" fmla="*/ 0 w 2165684"/>
              <a:gd name="connsiteY0" fmla="*/ 0 h 2184934"/>
              <a:gd name="connsiteX1" fmla="*/ 837398 w 2165684"/>
              <a:gd name="connsiteY1" fmla="*/ 0 h 2184934"/>
              <a:gd name="connsiteX2" fmla="*/ 847023 w 2165684"/>
              <a:gd name="connsiteY2" fmla="*/ 721894 h 2184934"/>
              <a:gd name="connsiteX3" fmla="*/ 1280160 w 2165684"/>
              <a:gd name="connsiteY3" fmla="*/ 721894 h 2184934"/>
              <a:gd name="connsiteX4" fmla="*/ 1280160 w 2165684"/>
              <a:gd name="connsiteY4" fmla="*/ 1058779 h 2184934"/>
              <a:gd name="connsiteX5" fmla="*/ 1722922 w 2165684"/>
              <a:gd name="connsiteY5" fmla="*/ 1058779 h 2184934"/>
              <a:gd name="connsiteX6" fmla="*/ 1713297 w 2165684"/>
              <a:gd name="connsiteY6" fmla="*/ 1838425 h 2184934"/>
              <a:gd name="connsiteX7" fmla="*/ 2165684 w 2165684"/>
              <a:gd name="connsiteY7" fmla="*/ 1819174 h 2184934"/>
              <a:gd name="connsiteX8" fmla="*/ 2146434 w 2165684"/>
              <a:gd name="connsiteY8" fmla="*/ 2184934 h 2184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5684" h="2184934">
                <a:moveTo>
                  <a:pt x="0" y="0"/>
                </a:moveTo>
                <a:lnTo>
                  <a:pt x="837398" y="0"/>
                </a:lnTo>
                <a:lnTo>
                  <a:pt x="847023" y="721894"/>
                </a:lnTo>
                <a:lnTo>
                  <a:pt x="1280160" y="721894"/>
                </a:lnTo>
                <a:lnTo>
                  <a:pt x="1280160" y="1058779"/>
                </a:lnTo>
                <a:lnTo>
                  <a:pt x="1722922" y="1058779"/>
                </a:lnTo>
                <a:lnTo>
                  <a:pt x="1713297" y="1838425"/>
                </a:lnTo>
                <a:lnTo>
                  <a:pt x="2165684" y="1819174"/>
                </a:lnTo>
                <a:lnTo>
                  <a:pt x="2146434" y="2184934"/>
                </a:lnTo>
              </a:path>
            </a:pathLst>
          </a:cu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315FD868-63F9-4B16-A860-6B4B9E8FC8DE}"/>
              </a:ext>
            </a:extLst>
          </p:cNvPr>
          <p:cNvCxnSpPr>
            <a:cxnSpLocks/>
            <a:stCxn id="110" idx="0"/>
            <a:endCxn id="122" idx="2"/>
          </p:cNvCxnSpPr>
          <p:nvPr/>
        </p:nvCxnSpPr>
        <p:spPr>
          <a:xfrm flipV="1">
            <a:off x="9711581" y="1997874"/>
            <a:ext cx="1095111" cy="36213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08BE418C-223D-4AF4-8916-91D59319418A}"/>
              </a:ext>
            </a:extLst>
          </p:cNvPr>
          <p:cNvCxnSpPr>
            <a:cxnSpLocks/>
          </p:cNvCxnSpPr>
          <p:nvPr/>
        </p:nvCxnSpPr>
        <p:spPr>
          <a:xfrm flipV="1">
            <a:off x="9720661" y="1515041"/>
            <a:ext cx="1188298" cy="83352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AA493C74-9501-401B-BEC0-8DF8FA47C8AF}"/>
              </a:ext>
            </a:extLst>
          </p:cNvPr>
          <p:cNvCxnSpPr>
            <a:cxnSpLocks/>
          </p:cNvCxnSpPr>
          <p:nvPr/>
        </p:nvCxnSpPr>
        <p:spPr>
          <a:xfrm flipV="1">
            <a:off x="9701410" y="1320029"/>
            <a:ext cx="623294" cy="106703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A0CDEE4D-67B6-44EC-9F85-1D411C2DE415}"/>
              </a:ext>
            </a:extLst>
          </p:cNvPr>
          <p:cNvCxnSpPr>
            <a:cxnSpLocks/>
          </p:cNvCxnSpPr>
          <p:nvPr/>
        </p:nvCxnSpPr>
        <p:spPr>
          <a:xfrm flipH="1" flipV="1">
            <a:off x="9707041" y="1453153"/>
            <a:ext cx="13620" cy="89541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C4600791-A22C-4BAE-A5C9-B2A3DB48CF7B}"/>
              </a:ext>
            </a:extLst>
          </p:cNvPr>
          <p:cNvCxnSpPr>
            <a:cxnSpLocks/>
          </p:cNvCxnSpPr>
          <p:nvPr/>
        </p:nvCxnSpPr>
        <p:spPr>
          <a:xfrm flipH="1" flipV="1">
            <a:off x="9012978" y="1326779"/>
            <a:ext cx="698058" cy="106028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5B2F5E25-6A66-4FFA-82FC-860E1E9E5209}"/>
              </a:ext>
            </a:extLst>
          </p:cNvPr>
          <p:cNvCxnSpPr>
            <a:cxnSpLocks/>
          </p:cNvCxnSpPr>
          <p:nvPr/>
        </p:nvCxnSpPr>
        <p:spPr>
          <a:xfrm flipH="1" flipV="1">
            <a:off x="8741240" y="1671565"/>
            <a:ext cx="979421" cy="71550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3BB23490-B0F9-40DA-BEC6-B8334964613F}"/>
              </a:ext>
            </a:extLst>
          </p:cNvPr>
          <p:cNvCxnSpPr>
            <a:cxnSpLocks/>
          </p:cNvCxnSpPr>
          <p:nvPr/>
        </p:nvCxnSpPr>
        <p:spPr>
          <a:xfrm flipH="1" flipV="1">
            <a:off x="8576908" y="2296051"/>
            <a:ext cx="1134128" cy="8139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5175D610-824A-48F4-AFB2-F9FBD3ABF72D}"/>
              </a:ext>
            </a:extLst>
          </p:cNvPr>
          <p:cNvSpPr txBox="1"/>
          <p:nvPr/>
        </p:nvSpPr>
        <p:spPr>
          <a:xfrm>
            <a:off x="9509759" y="2477254"/>
            <a:ext cx="20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FE028880-8B9C-4FD0-A6A6-6916B87B0303}"/>
              </a:ext>
            </a:extLst>
          </p:cNvPr>
          <p:cNvSpPr/>
          <p:nvPr/>
        </p:nvSpPr>
        <p:spPr>
          <a:xfrm>
            <a:off x="9673080" y="2360007"/>
            <a:ext cx="77002" cy="7700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3C613D2F-F6FD-473B-A307-F9CB91639989}"/>
              </a:ext>
            </a:extLst>
          </p:cNvPr>
          <p:cNvSpPr/>
          <p:nvPr/>
        </p:nvSpPr>
        <p:spPr>
          <a:xfrm>
            <a:off x="8535488" y="223387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C40589BF-6ABE-449F-A702-96831F30A343}"/>
              </a:ext>
            </a:extLst>
          </p:cNvPr>
          <p:cNvSpPr/>
          <p:nvPr/>
        </p:nvSpPr>
        <p:spPr>
          <a:xfrm>
            <a:off x="8685519" y="2655027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EE842210-9429-4887-8504-0DC2D19E1419}"/>
              </a:ext>
            </a:extLst>
          </p:cNvPr>
          <p:cNvSpPr/>
          <p:nvPr/>
        </p:nvSpPr>
        <p:spPr>
          <a:xfrm>
            <a:off x="9853774" y="350435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68DB442A-2581-436C-BF8B-C6E83CD375FF}"/>
              </a:ext>
            </a:extLst>
          </p:cNvPr>
          <p:cNvSpPr/>
          <p:nvPr/>
        </p:nvSpPr>
        <p:spPr>
          <a:xfrm>
            <a:off x="10480153" y="335556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BFF66319-4FF1-42BF-8FF9-CAE3A1606077}"/>
              </a:ext>
            </a:extLst>
          </p:cNvPr>
          <p:cNvSpPr/>
          <p:nvPr/>
        </p:nvSpPr>
        <p:spPr>
          <a:xfrm>
            <a:off x="9683354" y="1405310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A029F2C9-9B9F-4AA5-A6E9-9CF6BA26BF51}"/>
              </a:ext>
            </a:extLst>
          </p:cNvPr>
          <p:cNvSpPr/>
          <p:nvPr/>
        </p:nvSpPr>
        <p:spPr>
          <a:xfrm>
            <a:off x="8786842" y="3297745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D1C02366-ED7F-477C-9D5D-0126CF5F06BD}"/>
              </a:ext>
            </a:extLst>
          </p:cNvPr>
          <p:cNvSpPr/>
          <p:nvPr/>
        </p:nvSpPr>
        <p:spPr>
          <a:xfrm>
            <a:off x="10713753" y="3011551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0C3B38BF-5978-4297-911D-213A22612079}"/>
              </a:ext>
            </a:extLst>
          </p:cNvPr>
          <p:cNvSpPr/>
          <p:nvPr/>
        </p:nvSpPr>
        <p:spPr>
          <a:xfrm>
            <a:off x="8966064" y="1337288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CAA71AFB-C4DE-4A61-A96E-5613835CD93B}"/>
              </a:ext>
            </a:extLst>
          </p:cNvPr>
          <p:cNvSpPr/>
          <p:nvPr/>
        </p:nvSpPr>
        <p:spPr>
          <a:xfrm>
            <a:off x="10305451" y="1249541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68FCD574-31BA-4391-A01F-B26C49257CCF}"/>
              </a:ext>
            </a:extLst>
          </p:cNvPr>
          <p:cNvSpPr/>
          <p:nvPr/>
        </p:nvSpPr>
        <p:spPr>
          <a:xfrm>
            <a:off x="10905821" y="2615077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ED9A3177-B7C9-4A04-B946-AD5C4ADFD15C}"/>
              </a:ext>
            </a:extLst>
          </p:cNvPr>
          <p:cNvSpPr/>
          <p:nvPr/>
        </p:nvSpPr>
        <p:spPr>
          <a:xfrm>
            <a:off x="10870453" y="1471270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6943D87B-6ED3-4730-95E6-EF7F8A8AF780}"/>
              </a:ext>
            </a:extLst>
          </p:cNvPr>
          <p:cNvSpPr/>
          <p:nvPr/>
        </p:nvSpPr>
        <p:spPr>
          <a:xfrm>
            <a:off x="10806692" y="195792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729049EB-C42C-4912-8B73-92900CEA0CB6}"/>
              </a:ext>
            </a:extLst>
          </p:cNvPr>
          <p:cNvCxnSpPr>
            <a:cxnSpLocks/>
          </p:cNvCxnSpPr>
          <p:nvPr/>
        </p:nvCxnSpPr>
        <p:spPr>
          <a:xfrm>
            <a:off x="8199486" y="2386374"/>
            <a:ext cx="3388476" cy="98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>
            <a:extLst>
              <a:ext uri="{FF2B5EF4-FFF2-40B4-BE49-F238E27FC236}">
                <a16:creationId xmlns:a16="http://schemas.microsoft.com/office/drawing/2014/main" id="{9D16ABDB-7CF0-4FA0-8577-223E2B9FF401}"/>
              </a:ext>
            </a:extLst>
          </p:cNvPr>
          <p:cNvSpPr/>
          <p:nvPr/>
        </p:nvSpPr>
        <p:spPr>
          <a:xfrm>
            <a:off x="8706943" y="1645003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D3216254-707A-4C63-A620-5D2B32BE1750}"/>
              </a:ext>
            </a:extLst>
          </p:cNvPr>
          <p:cNvCxnSpPr>
            <a:cxnSpLocks/>
          </p:cNvCxnSpPr>
          <p:nvPr/>
        </p:nvCxnSpPr>
        <p:spPr>
          <a:xfrm flipH="1">
            <a:off x="8770217" y="2406316"/>
            <a:ext cx="931193" cy="28241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C32B7604-4E6D-4FF2-BB43-C6EDB74E82BF}"/>
              </a:ext>
            </a:extLst>
          </p:cNvPr>
          <p:cNvCxnSpPr>
            <a:cxnSpLocks/>
          </p:cNvCxnSpPr>
          <p:nvPr/>
        </p:nvCxnSpPr>
        <p:spPr>
          <a:xfrm flipH="1">
            <a:off x="8818890" y="2377441"/>
            <a:ext cx="911396" cy="96185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C8F4B8CD-7C98-4ED6-AF3F-10139E53A430}"/>
              </a:ext>
            </a:extLst>
          </p:cNvPr>
          <p:cNvCxnSpPr>
            <a:cxnSpLocks/>
          </p:cNvCxnSpPr>
          <p:nvPr/>
        </p:nvCxnSpPr>
        <p:spPr>
          <a:xfrm>
            <a:off x="9730286" y="2406316"/>
            <a:ext cx="145237" cy="113638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73AA6035-4ADA-49F9-A582-9F889F677BC0}"/>
              </a:ext>
            </a:extLst>
          </p:cNvPr>
          <p:cNvCxnSpPr>
            <a:cxnSpLocks/>
          </p:cNvCxnSpPr>
          <p:nvPr/>
        </p:nvCxnSpPr>
        <p:spPr>
          <a:xfrm>
            <a:off x="9759162" y="2406316"/>
            <a:ext cx="769298" cy="98919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F3721D74-AAB7-4987-96BB-B580DBA4F44C}"/>
              </a:ext>
            </a:extLst>
          </p:cNvPr>
          <p:cNvCxnSpPr>
            <a:cxnSpLocks/>
          </p:cNvCxnSpPr>
          <p:nvPr/>
        </p:nvCxnSpPr>
        <p:spPr>
          <a:xfrm>
            <a:off x="9730286" y="2396691"/>
            <a:ext cx="1008782" cy="65145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D519B233-5D83-49C0-875C-B2318475AE12}"/>
              </a:ext>
            </a:extLst>
          </p:cNvPr>
          <p:cNvCxnSpPr>
            <a:cxnSpLocks/>
          </p:cNvCxnSpPr>
          <p:nvPr/>
        </p:nvCxnSpPr>
        <p:spPr>
          <a:xfrm>
            <a:off x="9749537" y="2387066"/>
            <a:ext cx="1172205" cy="26561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53672A28-59D9-48DD-9BB0-0C15C98D6FA7}"/>
              </a:ext>
            </a:extLst>
          </p:cNvPr>
          <p:cNvSpPr txBox="1"/>
          <p:nvPr/>
        </p:nvSpPr>
        <p:spPr>
          <a:xfrm>
            <a:off x="10891541" y="177325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CB7A943B-4CF5-4232-97BB-A225DC6DE4CA}"/>
              </a:ext>
            </a:extLst>
          </p:cNvPr>
          <p:cNvSpPr txBox="1"/>
          <p:nvPr/>
        </p:nvSpPr>
        <p:spPr>
          <a:xfrm>
            <a:off x="10979765" y="1249541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2590BE6E-63F5-468C-85C3-2474E477F434}"/>
              </a:ext>
            </a:extLst>
          </p:cNvPr>
          <p:cNvSpPr txBox="1"/>
          <p:nvPr/>
        </p:nvSpPr>
        <p:spPr>
          <a:xfrm>
            <a:off x="8222618" y="1907815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n</a:t>
            </a:r>
            <a:endParaRPr lang="en-US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D17C0066-C802-4997-A618-8D4232F20998}"/>
              </a:ext>
            </a:extLst>
          </p:cNvPr>
          <p:cNvSpPr txBox="1"/>
          <p:nvPr/>
        </p:nvSpPr>
        <p:spPr>
          <a:xfrm>
            <a:off x="8346350" y="251309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117DA241-9926-4479-956A-9C881FD1DCE8}"/>
              </a:ext>
            </a:extLst>
          </p:cNvPr>
          <p:cNvSpPr txBox="1"/>
          <p:nvPr/>
        </p:nvSpPr>
        <p:spPr>
          <a:xfrm>
            <a:off x="8455761" y="3145393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946785C-2299-44FC-8736-50392ABAD08B}"/>
              </a:ext>
            </a:extLst>
          </p:cNvPr>
          <p:cNvSpPr txBox="1"/>
          <p:nvPr/>
        </p:nvSpPr>
        <p:spPr>
          <a:xfrm>
            <a:off x="10951706" y="2455294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</a:t>
            </a:r>
            <a:r>
              <a:rPr lang="en-US" baseline="-25000" dirty="0" err="1"/>
              <a:t>n</a:t>
            </a:r>
            <a:endParaRPr lang="en-US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793D538B-9C17-4EB2-8C76-25A6FC8A60DA}"/>
              </a:ext>
            </a:extLst>
          </p:cNvPr>
          <p:cNvSpPr txBox="1"/>
          <p:nvPr/>
        </p:nvSpPr>
        <p:spPr>
          <a:xfrm>
            <a:off x="9508503" y="988175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C5CD1086-BC94-4CB8-AA6C-8A1EF8E3790C}"/>
              </a:ext>
            </a:extLst>
          </p:cNvPr>
          <p:cNvSpPr txBox="1"/>
          <p:nvPr/>
        </p:nvSpPr>
        <p:spPr>
          <a:xfrm>
            <a:off x="8775395" y="957447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i+1</a:t>
            </a:r>
            <a:endParaRPr lang="en-US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E4F3AA0C-A631-4F23-BE46-58B71CAF1650}"/>
              </a:ext>
            </a:extLst>
          </p:cNvPr>
          <p:cNvSpPr txBox="1"/>
          <p:nvPr/>
        </p:nvSpPr>
        <p:spPr>
          <a:xfrm>
            <a:off x="9533763" y="334823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2DC1D0D1-7581-4594-A8C0-6A59F2C0477B}"/>
              </a:ext>
            </a:extLst>
          </p:cNvPr>
          <p:cNvSpPr txBox="1"/>
          <p:nvPr/>
        </p:nvSpPr>
        <p:spPr>
          <a:xfrm>
            <a:off x="10509355" y="3265266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j+1</a:t>
            </a:r>
            <a:endParaRPr lang="en-US" dirty="0"/>
          </a:p>
        </p:txBody>
      </p: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63B278A7-7456-4EFE-AE05-95802561657F}"/>
              </a:ext>
            </a:extLst>
          </p:cNvPr>
          <p:cNvCxnSpPr>
            <a:cxnSpLocks/>
          </p:cNvCxnSpPr>
          <p:nvPr/>
        </p:nvCxnSpPr>
        <p:spPr>
          <a:xfrm flipH="1">
            <a:off x="8424169" y="2377441"/>
            <a:ext cx="1295410" cy="792267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5EC27034-9774-428B-9353-9B1FC052DDA7}"/>
              </a:ext>
            </a:extLst>
          </p:cNvPr>
          <p:cNvCxnSpPr>
            <a:cxnSpLocks/>
          </p:cNvCxnSpPr>
          <p:nvPr/>
        </p:nvCxnSpPr>
        <p:spPr>
          <a:xfrm flipH="1" flipV="1">
            <a:off x="9279638" y="957447"/>
            <a:ext cx="457587" cy="1428016"/>
          </a:xfrm>
          <a:prstGeom prst="straightConnector1">
            <a:avLst/>
          </a:prstGeom>
          <a:ln w="19050"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95613B64-A248-4573-8C7F-3DBDDD917767}"/>
              </a:ext>
            </a:extLst>
          </p:cNvPr>
          <p:cNvCxnSpPr>
            <a:cxnSpLocks/>
            <a:stCxn id="110" idx="4"/>
          </p:cNvCxnSpPr>
          <p:nvPr/>
        </p:nvCxnSpPr>
        <p:spPr>
          <a:xfrm flipH="1">
            <a:off x="9155664" y="2437009"/>
            <a:ext cx="555917" cy="1143166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73F97AEB-B870-42ED-BCBB-CBFC0E80DC1D}"/>
              </a:ext>
            </a:extLst>
          </p:cNvPr>
          <p:cNvCxnSpPr>
            <a:cxnSpLocks/>
            <a:stCxn id="110" idx="6"/>
          </p:cNvCxnSpPr>
          <p:nvPr/>
        </p:nvCxnSpPr>
        <p:spPr>
          <a:xfrm>
            <a:off x="9750082" y="2398508"/>
            <a:ext cx="545179" cy="1454112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91CFE9B0-2229-410B-BC74-7EEA1778ABB1}"/>
              </a:ext>
            </a:extLst>
          </p:cNvPr>
          <p:cNvCxnSpPr>
            <a:cxnSpLocks/>
            <a:stCxn id="110" idx="7"/>
          </p:cNvCxnSpPr>
          <p:nvPr/>
        </p:nvCxnSpPr>
        <p:spPr>
          <a:xfrm flipH="1" flipV="1">
            <a:off x="8708001" y="1289492"/>
            <a:ext cx="1030804" cy="1081792"/>
          </a:xfrm>
          <a:prstGeom prst="straightConnector1">
            <a:avLst/>
          </a:prstGeom>
          <a:ln w="19050"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F4F31B43-EF9E-4DBB-ABE5-DA215BD6D3DF}"/>
              </a:ext>
            </a:extLst>
          </p:cNvPr>
          <p:cNvCxnSpPr>
            <a:cxnSpLocks/>
          </p:cNvCxnSpPr>
          <p:nvPr/>
        </p:nvCxnSpPr>
        <p:spPr>
          <a:xfrm>
            <a:off x="9728210" y="2406316"/>
            <a:ext cx="1118431" cy="989195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E602190C-265D-46FD-81E2-284E4300EE62}"/>
              </a:ext>
            </a:extLst>
          </p:cNvPr>
          <p:cNvCxnSpPr>
            <a:cxnSpLocks/>
          </p:cNvCxnSpPr>
          <p:nvPr/>
        </p:nvCxnSpPr>
        <p:spPr>
          <a:xfrm flipH="1">
            <a:off x="8200724" y="2396691"/>
            <a:ext cx="1520793" cy="192505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A0451797-13AC-4E93-B917-C92B0AD52F5D}"/>
              </a:ext>
            </a:extLst>
          </p:cNvPr>
          <p:cNvCxnSpPr>
            <a:cxnSpLocks/>
          </p:cNvCxnSpPr>
          <p:nvPr/>
        </p:nvCxnSpPr>
        <p:spPr>
          <a:xfrm>
            <a:off x="9750392" y="2415941"/>
            <a:ext cx="1394636" cy="630741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29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8373C-5141-44BA-92A0-7A018044A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595A0-B8E3-4344-97A5-312EDDD34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3840160"/>
          </a:xfrm>
        </p:spPr>
        <p:txBody>
          <a:bodyPr>
            <a:normAutofit/>
          </a:bodyPr>
          <a:lstStyle/>
          <a:p>
            <a:r>
              <a:rPr lang="en-US" dirty="0"/>
              <a:t>2-center problem: O(n log</a:t>
            </a:r>
            <a:r>
              <a:rPr lang="en-US" baseline="30000" dirty="0"/>
              <a:t>2</a:t>
            </a:r>
            <a:r>
              <a:rPr lang="en-US" dirty="0"/>
              <a:t> n) time</a:t>
            </a:r>
          </a:p>
          <a:p>
            <a:pPr lvl="1"/>
            <a:r>
              <a:rPr lang="en-US" dirty="0"/>
              <a:t>distant case: O(n log</a:t>
            </a:r>
            <a:r>
              <a:rPr lang="en-US" baseline="30000" dirty="0"/>
              <a:t>2</a:t>
            </a:r>
            <a:r>
              <a:rPr lang="en-US" dirty="0"/>
              <a:t>n) time</a:t>
            </a:r>
          </a:p>
          <a:p>
            <a:pPr lvl="1"/>
            <a:r>
              <a:rPr lang="en-US" dirty="0"/>
              <a:t>nearby case: O(n log n loglog n) time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A new result: O(n log n) time, Choi and </a:t>
            </a:r>
            <a:r>
              <a:rPr lang="en-US" dirty="0" err="1">
                <a:solidFill>
                  <a:srgbClr val="FF0000"/>
                </a:solidFill>
              </a:rPr>
              <a:t>Ahn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arXiv</a:t>
            </a:r>
            <a:r>
              <a:rPr lang="en-US" dirty="0">
                <a:solidFill>
                  <a:srgbClr val="FF0000"/>
                </a:solidFill>
              </a:rPr>
              <a:t>, June 18, 2020)</a:t>
            </a:r>
          </a:p>
          <a:p>
            <a:r>
              <a:rPr lang="en-US" dirty="0"/>
              <a:t>Open: Does an o(n log</a:t>
            </a:r>
            <a:r>
              <a:rPr lang="en-US" baseline="30000" dirty="0"/>
              <a:t>2</a:t>
            </a:r>
            <a:r>
              <a:rPr lang="en-US" dirty="0"/>
              <a:t>n) algorithm exist?</a:t>
            </a:r>
          </a:p>
          <a:p>
            <a:pPr lvl="1"/>
            <a:r>
              <a:rPr lang="en-US" dirty="0"/>
              <a:t>The distant case is the bottleneck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F73881-1F1A-4B5B-80F1-0A6BA08C65DE}"/>
              </a:ext>
            </a:extLst>
          </p:cNvPr>
          <p:cNvSpPr txBox="1">
            <a:spLocks/>
          </p:cNvSpPr>
          <p:nvPr/>
        </p:nvSpPr>
        <p:spPr>
          <a:xfrm>
            <a:off x="1644578" y="4785844"/>
            <a:ext cx="80787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lang="en-US" altLang="en-US" sz="3600" b="1" kern="1200" spc="10" dirty="0">
                <a:solidFill>
                  <a:srgbClr val="006699"/>
                </a:solidFill>
                <a:latin typeface="Franklin Gothic Medium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411336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>
            <a:extLst>
              <a:ext uri="{FF2B5EF4-FFF2-40B4-BE49-F238E27FC236}">
                <a16:creationId xmlns:a16="http://schemas.microsoft.com/office/drawing/2014/main" id="{8A1545E4-5AB4-462A-A320-5A36FBD1CBC4}"/>
              </a:ext>
            </a:extLst>
          </p:cNvPr>
          <p:cNvSpPr/>
          <p:nvPr/>
        </p:nvSpPr>
        <p:spPr>
          <a:xfrm>
            <a:off x="5392188" y="4315148"/>
            <a:ext cx="2127683" cy="2127683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31E2EE5-3623-451B-8E5C-A50C3DE49D6E}"/>
              </a:ext>
            </a:extLst>
          </p:cNvPr>
          <p:cNvSpPr/>
          <p:nvPr/>
        </p:nvSpPr>
        <p:spPr>
          <a:xfrm>
            <a:off x="4017628" y="4323286"/>
            <a:ext cx="2127683" cy="2127683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7F1338-B74B-483A-97AC-9A53A27E1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2-center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4B53F-9B50-4942-8577-0F038C87C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Input: a set S of n points in the plane</a:t>
            </a:r>
          </a:p>
          <a:p>
            <a:r>
              <a:rPr lang="en-US" dirty="0"/>
              <a:t>Output: a pair of congruent disks of smallest radius that together cover all points of 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38D85EC-1833-44C8-B6A0-38CD259E3A56}"/>
              </a:ext>
            </a:extLst>
          </p:cNvPr>
          <p:cNvSpPr/>
          <p:nvPr/>
        </p:nvSpPr>
        <p:spPr>
          <a:xfrm>
            <a:off x="4325388" y="521549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7A49780-7A78-4389-B3E2-EABCA054A1E5}"/>
              </a:ext>
            </a:extLst>
          </p:cNvPr>
          <p:cNvSpPr/>
          <p:nvPr/>
        </p:nvSpPr>
        <p:spPr>
          <a:xfrm>
            <a:off x="4477788" y="536789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83DD6ED-90D0-484A-8E10-175E0ED9F421}"/>
              </a:ext>
            </a:extLst>
          </p:cNvPr>
          <p:cNvSpPr/>
          <p:nvPr/>
        </p:nvSpPr>
        <p:spPr>
          <a:xfrm>
            <a:off x="6870321" y="4398747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7677416-9C81-4AAD-BEE6-7BB8BBD4AA3A}"/>
              </a:ext>
            </a:extLst>
          </p:cNvPr>
          <p:cNvSpPr/>
          <p:nvPr/>
        </p:nvSpPr>
        <p:spPr>
          <a:xfrm>
            <a:off x="6667612" y="636293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1936BC3-071A-4EF9-B396-5965AB035ECE}"/>
              </a:ext>
            </a:extLst>
          </p:cNvPr>
          <p:cNvSpPr/>
          <p:nvPr/>
        </p:nvSpPr>
        <p:spPr>
          <a:xfrm>
            <a:off x="4934988" y="582509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527E9F0-0B15-4FC2-A923-FDC7324C1D13}"/>
              </a:ext>
            </a:extLst>
          </p:cNvPr>
          <p:cNvSpPr/>
          <p:nvPr/>
        </p:nvSpPr>
        <p:spPr>
          <a:xfrm>
            <a:off x="5577139" y="4445356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FB2AE77-A7E6-4E2C-86B4-8A3FBE78342C}"/>
              </a:ext>
            </a:extLst>
          </p:cNvPr>
          <p:cNvSpPr/>
          <p:nvPr/>
        </p:nvSpPr>
        <p:spPr>
          <a:xfrm>
            <a:off x="4128599" y="5897593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5421621-187B-4778-98F9-3D37A1F8062A}"/>
              </a:ext>
            </a:extLst>
          </p:cNvPr>
          <p:cNvSpPr/>
          <p:nvPr/>
        </p:nvSpPr>
        <p:spPr>
          <a:xfrm>
            <a:off x="5489842" y="632705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9A5B1CA-AA9B-41C8-9081-E1CC8B5D5971}"/>
              </a:ext>
            </a:extLst>
          </p:cNvPr>
          <p:cNvSpPr/>
          <p:nvPr/>
        </p:nvSpPr>
        <p:spPr>
          <a:xfrm>
            <a:off x="6979812" y="5958995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862BEB9-31CD-48D8-911F-B4C34B0B90E5}"/>
              </a:ext>
            </a:extLst>
          </p:cNvPr>
          <p:cNvSpPr/>
          <p:nvPr/>
        </p:nvSpPr>
        <p:spPr>
          <a:xfrm>
            <a:off x="4742638" y="4474207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CF50A7-7DC8-42AA-958F-75235BD4629E}"/>
              </a:ext>
            </a:extLst>
          </p:cNvPr>
          <p:cNvSpPr/>
          <p:nvPr/>
        </p:nvSpPr>
        <p:spPr>
          <a:xfrm>
            <a:off x="5961838" y="5255441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06F4B48-F00D-4B4A-85AA-DDDF3B7CF606}"/>
              </a:ext>
            </a:extLst>
          </p:cNvPr>
          <p:cNvSpPr/>
          <p:nvPr/>
        </p:nvSpPr>
        <p:spPr>
          <a:xfrm>
            <a:off x="7278692" y="556246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4008652-86AA-43A6-AD64-EA12619730CF}"/>
              </a:ext>
            </a:extLst>
          </p:cNvPr>
          <p:cNvSpPr/>
          <p:nvPr/>
        </p:nvSpPr>
        <p:spPr>
          <a:xfrm>
            <a:off x="6556642" y="5538047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453EFBD-E1F3-474B-9CFB-1A3DFFD105B7}"/>
              </a:ext>
            </a:extLst>
          </p:cNvPr>
          <p:cNvSpPr/>
          <p:nvPr/>
        </p:nvSpPr>
        <p:spPr>
          <a:xfrm>
            <a:off x="6596592" y="493954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364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984E1-83DF-4800-8C7A-07E746F70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work and our 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87A09-0D12-4FBC-81AF-9DABAE0C7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44066"/>
            <a:ext cx="11287226" cy="5613934"/>
          </a:xfrm>
        </p:spPr>
        <p:txBody>
          <a:bodyPr>
            <a:normAutofit/>
          </a:bodyPr>
          <a:lstStyle/>
          <a:p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 log</a:t>
            </a:r>
            <a:r>
              <a:rPr lang="en-US" baseline="30000" dirty="0"/>
              <a:t>3</a:t>
            </a:r>
            <a:r>
              <a:rPr lang="en-US" dirty="0"/>
              <a:t> n) time, Agarwal and </a:t>
            </a:r>
            <a:r>
              <a:rPr lang="en-US" dirty="0" err="1"/>
              <a:t>Sharir</a:t>
            </a:r>
            <a:r>
              <a:rPr lang="en-US" dirty="0"/>
              <a:t> 94’</a:t>
            </a:r>
          </a:p>
          <a:p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 log</a:t>
            </a:r>
            <a:r>
              <a:rPr lang="en-US" baseline="30000" dirty="0"/>
              <a:t>3</a:t>
            </a:r>
            <a:r>
              <a:rPr lang="en-US" dirty="0"/>
              <a:t> n) time, Katz and </a:t>
            </a:r>
            <a:r>
              <a:rPr lang="en-US" dirty="0" err="1"/>
              <a:t>Sharir</a:t>
            </a:r>
            <a:r>
              <a:rPr lang="en-US" dirty="0"/>
              <a:t> 97’</a:t>
            </a:r>
          </a:p>
          <a:p>
            <a:r>
              <a:rPr lang="en-US" dirty="0">
                <a:solidFill>
                  <a:srgbClr val="00B050"/>
                </a:solidFill>
              </a:rPr>
              <a:t>O(n</a:t>
            </a:r>
            <a:r>
              <a:rPr lang="en-US" baseline="30000" dirty="0">
                <a:solidFill>
                  <a:srgbClr val="00B050"/>
                </a:solidFill>
              </a:rPr>
              <a:t>2</a:t>
            </a:r>
            <a:r>
              <a:rPr lang="en-US" dirty="0">
                <a:solidFill>
                  <a:srgbClr val="00B050"/>
                </a:solidFill>
              </a:rPr>
              <a:t> log</a:t>
            </a:r>
            <a:r>
              <a:rPr lang="en-US" baseline="30000" dirty="0">
                <a:solidFill>
                  <a:srgbClr val="00B050"/>
                </a:solidFill>
              </a:rPr>
              <a:t>3</a:t>
            </a:r>
            <a:r>
              <a:rPr lang="en-US" dirty="0">
                <a:solidFill>
                  <a:srgbClr val="00B050"/>
                </a:solidFill>
              </a:rPr>
              <a:t> n loglog n) expected time, Eppstein 92’</a:t>
            </a:r>
          </a:p>
          <a:p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time, </a:t>
            </a:r>
            <a:r>
              <a:rPr lang="en-US" dirty="0" err="1"/>
              <a:t>Jaromczyk</a:t>
            </a:r>
            <a:r>
              <a:rPr lang="en-US" dirty="0"/>
              <a:t> and </a:t>
            </a:r>
            <a:r>
              <a:rPr lang="en-US" dirty="0" err="1"/>
              <a:t>Kowaluk</a:t>
            </a:r>
            <a:r>
              <a:rPr lang="en-US" dirty="0"/>
              <a:t> 94’</a:t>
            </a:r>
          </a:p>
          <a:p>
            <a:pPr marL="0" indent="0">
              <a:buNone/>
            </a:pPr>
            <a:r>
              <a:rPr lang="en-US" dirty="0" err="1"/>
              <a:t>Subquadratic</a:t>
            </a:r>
            <a:r>
              <a:rPr lang="en-US" dirty="0"/>
              <a:t> time: </a:t>
            </a:r>
          </a:p>
          <a:p>
            <a:r>
              <a:rPr lang="en-US" dirty="0"/>
              <a:t>O(n log</a:t>
            </a:r>
            <a:r>
              <a:rPr lang="en-US" baseline="30000" dirty="0"/>
              <a:t>9 </a:t>
            </a:r>
            <a:r>
              <a:rPr lang="en-US" dirty="0"/>
              <a:t>n) time, </a:t>
            </a:r>
            <a:r>
              <a:rPr lang="en-US" dirty="0" err="1"/>
              <a:t>Sharir</a:t>
            </a:r>
            <a:r>
              <a:rPr lang="en-US" dirty="0"/>
              <a:t> 97’</a:t>
            </a:r>
          </a:p>
          <a:p>
            <a:r>
              <a:rPr lang="en-US" dirty="0">
                <a:solidFill>
                  <a:srgbClr val="00B050"/>
                </a:solidFill>
              </a:rPr>
              <a:t>O(n log</a:t>
            </a:r>
            <a:r>
              <a:rPr lang="en-US" baseline="30000" dirty="0">
                <a:solidFill>
                  <a:srgbClr val="00B050"/>
                </a:solidFill>
              </a:rPr>
              <a:t>2</a:t>
            </a:r>
            <a:r>
              <a:rPr lang="en-US" dirty="0">
                <a:solidFill>
                  <a:srgbClr val="00B050"/>
                </a:solidFill>
              </a:rPr>
              <a:t> n) expected time, Eppstein 97’</a:t>
            </a:r>
          </a:p>
          <a:p>
            <a:r>
              <a:rPr lang="en-US" dirty="0"/>
              <a:t>O(n log</a:t>
            </a:r>
            <a:r>
              <a:rPr lang="en-US" baseline="30000" dirty="0"/>
              <a:t>2</a:t>
            </a:r>
            <a:r>
              <a:rPr lang="en-US" dirty="0"/>
              <a:t> n log</a:t>
            </a:r>
            <a:r>
              <a:rPr lang="en-US" baseline="30000" dirty="0"/>
              <a:t>2</a:t>
            </a:r>
            <a:r>
              <a:rPr lang="en-US" dirty="0"/>
              <a:t>log n) time, Chan 99’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Our result: O(n log</a:t>
            </a:r>
            <a:r>
              <a:rPr lang="en-US" baseline="30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 n) time</a:t>
            </a:r>
          </a:p>
          <a:p>
            <a:pPr lvl="1" indent="-342900"/>
            <a:r>
              <a:rPr lang="en-US" dirty="0">
                <a:solidFill>
                  <a:srgbClr val="C00000"/>
                </a:solidFill>
              </a:rPr>
              <a:t>O(n log n loglog n) time if the points of S are in convex position</a:t>
            </a:r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097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11FAE-9402-43B1-8BEA-82AAC69E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hulls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D85DF-D2B6-4F7C-A3E5-F57E8866C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8360"/>
            <a:ext cx="10972800" cy="4525963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C00000"/>
                </a:solidFill>
              </a:rPr>
              <a:t>circular hull </a:t>
            </a:r>
            <a:r>
              <a:rPr lang="en-US" dirty="0"/>
              <a:t>of </a:t>
            </a:r>
            <a:r>
              <a:rPr lang="en-US" dirty="0">
                <a:solidFill>
                  <a:srgbClr val="00B050"/>
                </a:solidFill>
              </a:rPr>
              <a:t>radius r</a:t>
            </a:r>
            <a:r>
              <a:rPr lang="en-US" dirty="0"/>
              <a:t> for a set Q of points is the common intersection of all disks of radius r containing Q</a:t>
            </a:r>
          </a:p>
          <a:p>
            <a:pPr lvl="1"/>
            <a:r>
              <a:rPr lang="en-US" dirty="0"/>
              <a:t>It exists </a:t>
            </a:r>
            <a:r>
              <a:rPr lang="en-US" dirty="0" err="1"/>
              <a:t>iff</a:t>
            </a:r>
            <a:r>
              <a:rPr lang="en-US" dirty="0"/>
              <a:t> Q can be covered by a disk of radius r</a:t>
            </a:r>
          </a:p>
          <a:p>
            <a:endParaRPr lang="en-US" dirty="0"/>
          </a:p>
        </p:txBody>
      </p:sp>
      <p:pic>
        <p:nvPicPr>
          <p:cNvPr id="37" name="Picture 36" descr="A picture containing object, bird, photo, white&#10;&#10;Description automatically generated">
            <a:extLst>
              <a:ext uri="{FF2B5EF4-FFF2-40B4-BE49-F238E27FC236}">
                <a16:creationId xmlns:a16="http://schemas.microsoft.com/office/drawing/2014/main" id="{C4EB4BB6-D522-4CE9-97B8-F7C51ADFE1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550" y="3223219"/>
            <a:ext cx="3634781" cy="3634781"/>
          </a:xfrm>
          <a:prstGeom prst="rect">
            <a:avLst/>
          </a:prstGeom>
        </p:spPr>
      </p:pic>
      <p:pic>
        <p:nvPicPr>
          <p:cNvPr id="41" name="Picture 40" descr="A picture containing game&#10;&#10;Description automatically generated">
            <a:extLst>
              <a:ext uri="{FF2B5EF4-FFF2-40B4-BE49-F238E27FC236}">
                <a16:creationId xmlns:a16="http://schemas.microsoft.com/office/drawing/2014/main" id="{4F6D7378-A6F5-4640-AB76-7191A78666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072384"/>
            <a:ext cx="3785616" cy="3785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49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7CCC1-5A90-4AE5-93C8-156DF4C29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924" y="-136172"/>
            <a:ext cx="10972800" cy="1143000"/>
          </a:xfrm>
        </p:spPr>
        <p:txBody>
          <a:bodyPr/>
          <a:lstStyle/>
          <a:p>
            <a:r>
              <a:rPr lang="en-US" dirty="0"/>
              <a:t>Properties of circular hulls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A74B8-ADD8-467F-A43F-592DE452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67" y="830425"/>
            <a:ext cx="11859209" cy="61022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circular hull of radius r for Q is </a:t>
            </a:r>
            <a:r>
              <a:rPr lang="en-US" dirty="0">
                <a:solidFill>
                  <a:srgbClr val="FF0000"/>
                </a:solidFill>
              </a:rPr>
              <a:t>dual to </a:t>
            </a:r>
            <a:r>
              <a:rPr lang="en-US" dirty="0"/>
              <a:t>the common intersection of all disks of radius r centered at the points of Q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Some differences between convex hulls and circular hulls:</a:t>
            </a:r>
          </a:p>
          <a:p>
            <a:r>
              <a:rPr lang="en-US" dirty="0"/>
              <a:t>The circular hull of radius r may not exist</a:t>
            </a:r>
          </a:p>
          <a:p>
            <a:r>
              <a:rPr lang="en-US" dirty="0"/>
              <a:t>An extreme point of Q (e.g., the leftmost point) may not be a vertex of the circular hull</a:t>
            </a:r>
          </a:p>
          <a:p>
            <a:endParaRPr lang="en-US" dirty="0"/>
          </a:p>
        </p:txBody>
      </p:sp>
      <p:pic>
        <p:nvPicPr>
          <p:cNvPr id="5" name="Picture 4" descr="A picture containing object, photo, different, white&#10;&#10;Description automatically generated">
            <a:extLst>
              <a:ext uri="{FF2B5EF4-FFF2-40B4-BE49-F238E27FC236}">
                <a16:creationId xmlns:a16="http://schemas.microsoft.com/office/drawing/2014/main" id="{E23D0EB5-41C6-4F50-8EF9-AD8239289E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406" y="1847461"/>
            <a:ext cx="6096851" cy="28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23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AFFA8-7EA7-4CDB-B67A-8302AB2B8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circular hull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6C5B2-25B8-4115-943F-43101E2D5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Previous work</a:t>
            </a:r>
          </a:p>
          <a:p>
            <a:pPr lvl="1"/>
            <a:r>
              <a:rPr lang="en-US" dirty="0"/>
              <a:t>O(n log n) time (</a:t>
            </a:r>
            <a:r>
              <a:rPr lang="el-GR" dirty="0"/>
              <a:t>α</a:t>
            </a:r>
            <a:r>
              <a:rPr lang="en-US" dirty="0"/>
              <a:t>-hull), </a:t>
            </a:r>
            <a:r>
              <a:rPr lang="en-US" altLang="zh-CN" dirty="0"/>
              <a:t>Edelsbrunner, Kirkpatrick, and Seidel, 83’</a:t>
            </a:r>
          </a:p>
          <a:p>
            <a:pPr lvl="1"/>
            <a:r>
              <a:rPr lang="en-US" dirty="0"/>
              <a:t>O(n log n) time, Hershberger and Suri, 91’</a:t>
            </a:r>
          </a:p>
          <a:p>
            <a:pPr lvl="1"/>
            <a:endParaRPr lang="en-US" dirty="0"/>
          </a:p>
          <a:p>
            <a:r>
              <a:rPr lang="en-US" dirty="0"/>
              <a:t>Our result</a:t>
            </a:r>
          </a:p>
          <a:p>
            <a:pPr lvl="1"/>
            <a:r>
              <a:rPr lang="en-US" dirty="0"/>
              <a:t>O(n) time after sorting</a:t>
            </a:r>
          </a:p>
          <a:p>
            <a:pPr lvl="1"/>
            <a:r>
              <a:rPr lang="en-US" dirty="0"/>
              <a:t>Similar to Graham’s scan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54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726FF-C2D6-41AE-94E2-CEFB826D7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Computing the common tangents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B1274-A3CA-4A08-B9B2-CC5B3DF58A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Input: circular hulls of two point sets separated by a line</a:t>
            </a:r>
          </a:p>
          <a:p>
            <a:pPr>
              <a:lnSpc>
                <a:spcPct val="90000"/>
              </a:lnSpc>
            </a:pPr>
            <a:r>
              <a:rPr lang="en-US" dirty="0"/>
              <a:t>Output: the two common tangents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they may not exist</a:t>
            </a:r>
          </a:p>
          <a:p>
            <a:pPr>
              <a:lnSpc>
                <a:spcPct val="90000"/>
              </a:lnSpc>
            </a:pPr>
            <a:r>
              <a:rPr lang="en-US" dirty="0"/>
              <a:t>Previous work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Linear time, Hershberger and Suri, 91’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Our result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rgbClr val="C00000"/>
                </a:solidFill>
              </a:rPr>
              <a:t>O(log n) time</a:t>
            </a:r>
          </a:p>
          <a:p>
            <a:pPr lvl="1">
              <a:lnSpc>
                <a:spcPct val="90000"/>
              </a:lnSpc>
            </a:pPr>
            <a:endParaRPr lang="en-US" sz="2800" dirty="0"/>
          </a:p>
        </p:txBody>
      </p:sp>
      <p:pic>
        <p:nvPicPr>
          <p:cNvPr id="7" name="Picture 6" descr="A picture containing photo, hanging, different, table&#10;&#10;Description automatically generated">
            <a:extLst>
              <a:ext uri="{FF2B5EF4-FFF2-40B4-BE49-F238E27FC236}">
                <a16:creationId xmlns:a16="http://schemas.microsoft.com/office/drawing/2014/main" id="{B1391DDB-25F0-42D6-93D9-21650B770F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522" y="1600201"/>
            <a:ext cx="5328955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3075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BDE72-9E64-48EB-BCEF-A14D42D1A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dynamic circular hull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8862E-4B94-4F23-9D71-C02B8ACED3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9" y="1600201"/>
            <a:ext cx="10972799" cy="4375392"/>
          </a:xfrm>
        </p:spPr>
        <p:txBody>
          <a:bodyPr>
            <a:normAutofit/>
          </a:bodyPr>
          <a:lstStyle/>
          <a:p>
            <a:r>
              <a:rPr lang="en-US" dirty="0"/>
              <a:t>Maintain the circular hull of a set Q of points in the plane</a:t>
            </a:r>
          </a:p>
          <a:p>
            <a:r>
              <a:rPr lang="en-US" dirty="0"/>
              <a:t>Insertion: insert a point to the right of all points of the current Q</a:t>
            </a:r>
          </a:p>
          <a:p>
            <a:r>
              <a:rPr lang="en-US" dirty="0"/>
              <a:t>Deletion: delete the leftmost point of the current Q</a:t>
            </a:r>
          </a:p>
          <a:p>
            <a:r>
              <a:rPr lang="en-US" dirty="0"/>
              <a:t>Determine whether the circular hull exists after each update</a:t>
            </a:r>
          </a:p>
          <a:p>
            <a:r>
              <a:rPr lang="en-US" dirty="0">
                <a:solidFill>
                  <a:srgbClr val="C00000"/>
                </a:solidFill>
              </a:rPr>
              <a:t>Our result: O(1) amortized time for each update</a:t>
            </a:r>
          </a:p>
          <a:p>
            <a:r>
              <a:rPr lang="en-US" dirty="0"/>
              <a:t>Previous work: </a:t>
            </a:r>
          </a:p>
          <a:p>
            <a:pPr lvl="1"/>
            <a:r>
              <a:rPr lang="en-US" dirty="0"/>
              <a:t>O(log n) amortized time for deletions only (arbitrary deletions), Hershberger and Suri, 91’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9EC5684-66A9-4AA1-837F-42AF240B968A}"/>
              </a:ext>
            </a:extLst>
          </p:cNvPr>
          <p:cNvSpPr/>
          <p:nvPr/>
        </p:nvSpPr>
        <p:spPr>
          <a:xfrm>
            <a:off x="4296511" y="554872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CC34E35-0E5C-441F-ADEA-073054289034}"/>
              </a:ext>
            </a:extLst>
          </p:cNvPr>
          <p:cNvSpPr/>
          <p:nvPr/>
        </p:nvSpPr>
        <p:spPr>
          <a:xfrm>
            <a:off x="7995897" y="623082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BCB1321-C649-4477-B8BE-C85CA570EF8B}"/>
              </a:ext>
            </a:extLst>
          </p:cNvPr>
          <p:cNvSpPr/>
          <p:nvPr/>
        </p:nvSpPr>
        <p:spPr>
          <a:xfrm>
            <a:off x="4906111" y="615832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A956EAF-FF46-4796-AF93-946B7AF3EC6E}"/>
              </a:ext>
            </a:extLst>
          </p:cNvPr>
          <p:cNvSpPr/>
          <p:nvPr/>
        </p:nvSpPr>
        <p:spPr>
          <a:xfrm>
            <a:off x="4099722" y="6230825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EDE9979-4314-4F55-B83A-F9EDAA3916B3}"/>
              </a:ext>
            </a:extLst>
          </p:cNvPr>
          <p:cNvSpPr/>
          <p:nvPr/>
        </p:nvSpPr>
        <p:spPr>
          <a:xfrm>
            <a:off x="5460965" y="666028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3D9A3F0-0CDB-47AD-B103-58D8E48F1424}"/>
              </a:ext>
            </a:extLst>
          </p:cNvPr>
          <p:cNvSpPr/>
          <p:nvPr/>
        </p:nvSpPr>
        <p:spPr>
          <a:xfrm>
            <a:off x="5932961" y="5588673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582FD71-94BC-411D-A455-C43130729163}"/>
              </a:ext>
            </a:extLst>
          </p:cNvPr>
          <p:cNvSpPr/>
          <p:nvPr/>
        </p:nvSpPr>
        <p:spPr>
          <a:xfrm>
            <a:off x="7249815" y="589569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26E577D-F251-49AC-B93D-B09C7DC0E91B}"/>
              </a:ext>
            </a:extLst>
          </p:cNvPr>
          <p:cNvSpPr/>
          <p:nvPr/>
        </p:nvSpPr>
        <p:spPr>
          <a:xfrm>
            <a:off x="6567715" y="5272776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7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3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0501C-A83C-4D23-A353-85CD08612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dynamic circular hull maintenance problem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8A211-353B-44DE-B7F0-38A0210AF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1258502"/>
          </a:xfrm>
        </p:spPr>
        <p:txBody>
          <a:bodyPr/>
          <a:lstStyle/>
          <a:p>
            <a:r>
              <a:rPr lang="en-US" dirty="0"/>
              <a:t>Points are cyclically sorted around a point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A7BEB2A-97A0-440E-9380-210E662AE4B2}"/>
              </a:ext>
            </a:extLst>
          </p:cNvPr>
          <p:cNvSpPr/>
          <p:nvPr/>
        </p:nvSpPr>
        <p:spPr>
          <a:xfrm>
            <a:off x="4113631" y="3879449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E28ACB5-4948-459F-BA43-31CDE38BD8B8}"/>
              </a:ext>
            </a:extLst>
          </p:cNvPr>
          <p:cNvSpPr/>
          <p:nvPr/>
        </p:nvSpPr>
        <p:spPr>
          <a:xfrm>
            <a:off x="7360630" y="4080286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E1C869-9538-4A90-AA02-620FBBA14901}"/>
              </a:ext>
            </a:extLst>
          </p:cNvPr>
          <p:cNvSpPr/>
          <p:nvPr/>
        </p:nvSpPr>
        <p:spPr>
          <a:xfrm>
            <a:off x="4503983" y="3164566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B10187D-ACA5-4914-A3FB-23E5F1C297DF}"/>
              </a:ext>
            </a:extLst>
          </p:cNvPr>
          <p:cNvSpPr/>
          <p:nvPr/>
        </p:nvSpPr>
        <p:spPr>
          <a:xfrm>
            <a:off x="5326211" y="3151203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B3C0085-5B23-4097-937F-BD9AFFFC2B98}"/>
              </a:ext>
            </a:extLst>
          </p:cNvPr>
          <p:cNvSpPr/>
          <p:nvPr/>
        </p:nvSpPr>
        <p:spPr>
          <a:xfrm>
            <a:off x="6970683" y="3389050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502DD2B-E6DC-4F10-8E5C-A4D48165F886}"/>
              </a:ext>
            </a:extLst>
          </p:cNvPr>
          <p:cNvSpPr/>
          <p:nvPr/>
        </p:nvSpPr>
        <p:spPr>
          <a:xfrm>
            <a:off x="6336709" y="319115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14ACC44-1203-4581-90D8-3329B0109CDB}"/>
              </a:ext>
            </a:extLst>
          </p:cNvPr>
          <p:cNvCxnSpPr>
            <a:cxnSpLocks/>
            <a:stCxn id="4" idx="1"/>
          </p:cNvCxnSpPr>
          <p:nvPr/>
        </p:nvCxnSpPr>
        <p:spPr>
          <a:xfrm>
            <a:off x="4125332" y="3891150"/>
            <a:ext cx="1543948" cy="60384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FA3EFD5-EEF8-4D9E-B661-FB7D63A022D3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4554237" y="3235040"/>
            <a:ext cx="1082417" cy="122576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6364099-6048-40C3-BA40-62AC125D9AC9}"/>
              </a:ext>
            </a:extLst>
          </p:cNvPr>
          <p:cNvCxnSpPr>
            <a:cxnSpLocks/>
          </p:cNvCxnSpPr>
          <p:nvPr/>
        </p:nvCxnSpPr>
        <p:spPr>
          <a:xfrm>
            <a:off x="5366160" y="3203069"/>
            <a:ext cx="293495" cy="129192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42C5A7-57CC-4742-A6CD-76E222A766C3}"/>
              </a:ext>
            </a:extLst>
          </p:cNvPr>
          <p:cNvCxnSpPr>
            <a:cxnSpLocks/>
          </p:cNvCxnSpPr>
          <p:nvPr/>
        </p:nvCxnSpPr>
        <p:spPr>
          <a:xfrm flipH="1">
            <a:off x="5688531" y="3239145"/>
            <a:ext cx="674864" cy="119810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960850-7440-4823-9934-3942191310DC}"/>
              </a:ext>
            </a:extLst>
          </p:cNvPr>
          <p:cNvCxnSpPr>
            <a:cxnSpLocks/>
          </p:cNvCxnSpPr>
          <p:nvPr/>
        </p:nvCxnSpPr>
        <p:spPr>
          <a:xfrm flipH="1">
            <a:off x="5678905" y="3429467"/>
            <a:ext cx="1325566" cy="103665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FF5E46E-3ACD-4DD9-BFF2-CA1072746FB4}"/>
              </a:ext>
            </a:extLst>
          </p:cNvPr>
          <p:cNvCxnSpPr>
            <a:cxnSpLocks/>
          </p:cNvCxnSpPr>
          <p:nvPr/>
        </p:nvCxnSpPr>
        <p:spPr>
          <a:xfrm flipH="1">
            <a:off x="5659655" y="4138116"/>
            <a:ext cx="1743781" cy="31838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0EC71AE1-E9DA-4C55-9FD1-0544AF07DFC9}"/>
              </a:ext>
            </a:extLst>
          </p:cNvPr>
          <p:cNvSpPr/>
          <p:nvPr/>
        </p:nvSpPr>
        <p:spPr>
          <a:xfrm>
            <a:off x="5624953" y="4449099"/>
            <a:ext cx="79899" cy="798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9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3|10.5|13.9|5.4|1.8"/>
</p:tagLst>
</file>

<file path=ppt/theme/theme1.xml><?xml version="1.0" encoding="utf-8"?>
<a:theme xmlns:a="http://schemas.openxmlformats.org/drawingml/2006/main" name="Theme1">
  <a:themeElements>
    <a:clrScheme name="Zack's Standard 5">
      <a:dk1>
        <a:srgbClr val="000066"/>
      </a:dk1>
      <a:lt1>
        <a:srgbClr val="FFFFFF"/>
      </a:lt1>
      <a:dk2>
        <a:srgbClr val="0000FF"/>
      </a:dk2>
      <a:lt2>
        <a:srgbClr val="000000"/>
      </a:lt2>
      <a:accent1>
        <a:srgbClr val="0066FF"/>
      </a:accent1>
      <a:accent2>
        <a:srgbClr val="33CCCC"/>
      </a:accent2>
      <a:accent3>
        <a:srgbClr val="FFFFFF"/>
      </a:accent3>
      <a:accent4>
        <a:srgbClr val="000056"/>
      </a:accent4>
      <a:accent5>
        <a:srgbClr val="AAB8FF"/>
      </a:accent5>
      <a:accent6>
        <a:srgbClr val="2DB9B9"/>
      </a:accent6>
      <a:hlink>
        <a:srgbClr val="FF00FF"/>
      </a:hlink>
      <a:folHlink>
        <a:srgbClr val="9933FF"/>
      </a:folHlink>
    </a:clrScheme>
    <a:fontScheme name="Zack's Standard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Zack's Standard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56A2F38A-C246-481A-91CD-175ACD8A551B}" vid="{620BED34-B486-439D-B6B4-BACB6ACF8FB7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10822</TotalTime>
  <Words>1092</Words>
  <Application>Microsoft Office PowerPoint</Application>
  <PresentationFormat>Widescreen</PresentationFormat>
  <Paragraphs>164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宋体</vt:lpstr>
      <vt:lpstr>Arial</vt:lpstr>
      <vt:lpstr>Calibri</vt:lpstr>
      <vt:lpstr>Franklin Gothic Medium</vt:lpstr>
      <vt:lpstr>Gill Sans MT</vt:lpstr>
      <vt:lpstr>Wingdings</vt:lpstr>
      <vt:lpstr>Theme1</vt:lpstr>
      <vt:lpstr>自定义设计方案</vt:lpstr>
      <vt:lpstr>On the Planar Two-Center Problem and Circular Hulls</vt:lpstr>
      <vt:lpstr>2-center problem</vt:lpstr>
      <vt:lpstr>Previous work and our result</vt:lpstr>
      <vt:lpstr>Circular hulls</vt:lpstr>
      <vt:lpstr>Properties of circular hulls</vt:lpstr>
      <vt:lpstr>Computing the circular hull</vt:lpstr>
      <vt:lpstr>Computing the common tangents</vt:lpstr>
      <vt:lpstr>A dynamic circular hull problem</vt:lpstr>
      <vt:lpstr>A dynamic circular hull maintenance problem (cont.)</vt:lpstr>
      <vt:lpstr>2-center problem</vt:lpstr>
      <vt:lpstr>Two cases</vt:lpstr>
      <vt:lpstr>Algorithms for the two cases</vt:lpstr>
      <vt:lpstr>Our algorithm for the nearby case</vt:lpstr>
      <vt:lpstr>Our algorithm for the nearby case (cont.)</vt:lpstr>
      <vt:lpstr>Observation</vt:lpstr>
      <vt:lpstr>Notation</vt:lpstr>
      <vt:lpstr>Decision algorithm</vt:lpstr>
      <vt:lpstr>Decision algorithm</vt:lpstr>
      <vt:lpstr>Conclusions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Haitao Wang</dc:creator>
  <cp:lastModifiedBy>Haitao Wang</cp:lastModifiedBy>
  <cp:revision>698</cp:revision>
  <dcterms:created xsi:type="dcterms:W3CDTF">2016-08-10T22:02:35Z</dcterms:created>
  <dcterms:modified xsi:type="dcterms:W3CDTF">2020-06-26T17:54:50Z</dcterms:modified>
</cp:coreProperties>
</file>