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5" r:id="rId2"/>
  </p:sldMasterIdLst>
  <p:sldIdLst>
    <p:sldId id="256" r:id="rId3"/>
    <p:sldId id="292" r:id="rId4"/>
    <p:sldId id="294" r:id="rId5"/>
    <p:sldId id="296" r:id="rId6"/>
    <p:sldId id="297" r:id="rId7"/>
    <p:sldId id="299" r:id="rId8"/>
    <p:sldId id="300" r:id="rId9"/>
    <p:sldId id="301" r:id="rId10"/>
    <p:sldId id="295" r:id="rId11"/>
    <p:sldId id="302" r:id="rId12"/>
    <p:sldId id="324" r:id="rId13"/>
    <p:sldId id="309" r:id="rId14"/>
    <p:sldId id="307" r:id="rId15"/>
    <p:sldId id="310" r:id="rId16"/>
    <p:sldId id="311" r:id="rId17"/>
    <p:sldId id="312" r:id="rId18"/>
    <p:sldId id="318" r:id="rId19"/>
    <p:sldId id="314" r:id="rId20"/>
    <p:sldId id="315" r:id="rId21"/>
    <p:sldId id="316" r:id="rId22"/>
    <p:sldId id="319" r:id="rId23"/>
    <p:sldId id="320" r:id="rId24"/>
    <p:sldId id="321" r:id="rId25"/>
    <p:sldId id="32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0" y="1438275"/>
            <a:ext cx="1049866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57379" y="3886200"/>
            <a:ext cx="85344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25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57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152400"/>
            <a:ext cx="2743200" cy="59055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152400"/>
            <a:ext cx="8026400" cy="59055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22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52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7" y="152400"/>
            <a:ext cx="103632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05250"/>
            <a:ext cx="10905067" cy="215265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0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7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71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7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592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96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0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60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9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8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600200"/>
            <a:ext cx="5350933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" y="15271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320" y="14970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" y="21367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12088" y="14970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12088" y="21367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95300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85167" y="619125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894233" y="619125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1524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05067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4A2D5DE4-0005-4B0E-883A-8DC99FE61B23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fld id="{C3167C7D-7FD4-4329-900B-0B2BC7E7BCF6}" type="slidenum">
              <a:rPr lang="en-US" smtClean="0"/>
              <a:t>‹#›</a:t>
            </a:fld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2452" y="1290639"/>
            <a:ext cx="10519833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603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5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Bicriteria</a:t>
            </a:r>
            <a:r>
              <a:rPr lang="en-US" dirty="0">
                <a:solidFill>
                  <a:srgbClr val="FF0000"/>
                </a:solidFill>
              </a:rPr>
              <a:t> Rectilinear</a:t>
            </a:r>
            <a:r>
              <a:rPr lang="en-US" dirty="0"/>
              <a:t> Shortest Paths among Rectilinear </a:t>
            </a:r>
            <a:r>
              <a:rPr lang="en-US" dirty="0" smtClean="0"/>
              <a:t>Obstacles in </a:t>
            </a:r>
            <a:r>
              <a:rPr lang="en-US" dirty="0"/>
              <a:t>the Plane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29" y="3067050"/>
            <a:ext cx="8534400" cy="2270760"/>
          </a:xfrm>
        </p:spPr>
        <p:txBody>
          <a:bodyPr/>
          <a:lstStyle/>
          <a:p>
            <a:pPr algn="ctr"/>
            <a:r>
              <a:rPr lang="en-US" sz="2800" dirty="0" smtClean="0"/>
              <a:t>Haitao Wang</a:t>
            </a:r>
          </a:p>
          <a:p>
            <a:pPr algn="ctr"/>
            <a:r>
              <a:rPr lang="en-US" sz="2800" dirty="0" smtClean="0"/>
              <a:t>Utah State University</a:t>
            </a:r>
          </a:p>
          <a:p>
            <a:pPr algn="ctr"/>
            <a:r>
              <a:rPr lang="en-US" sz="2800" dirty="0" err="1" smtClean="0"/>
              <a:t>SoCG</a:t>
            </a:r>
            <a:r>
              <a:rPr lang="en-US" sz="2800" dirty="0" smtClean="0"/>
              <a:t> 2017, Brisbane, Australia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28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results: </a:t>
            </a:r>
            <a:r>
              <a:rPr lang="en-US" dirty="0"/>
              <a:t>Finding a single </a:t>
            </a:r>
            <a:r>
              <a:rPr lang="en-US" dirty="0" smtClean="0"/>
              <a:t>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355" y="1498551"/>
            <a:ext cx="10905067" cy="4594860"/>
          </a:xfrm>
        </p:spPr>
        <p:txBody>
          <a:bodyPr/>
          <a:lstStyle/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/>
              <a:t>) time, Yang et al., 1992</a:t>
            </a:r>
          </a:p>
          <a:p>
            <a:pPr lvl="1"/>
            <a:r>
              <a:rPr lang="en-US" dirty="0"/>
              <a:t>O(n log</a:t>
            </a:r>
            <a:r>
              <a:rPr lang="en-US" baseline="30000" dirty="0"/>
              <a:t>2</a:t>
            </a:r>
            <a:r>
              <a:rPr lang="en-US" dirty="0"/>
              <a:t>n) time and O(n log n) space, Yang et al., 1995</a:t>
            </a:r>
          </a:p>
          <a:p>
            <a:pPr lvl="1"/>
            <a:r>
              <a:rPr lang="en-US" dirty="0"/>
              <a:t>O(n log</a:t>
            </a:r>
            <a:r>
              <a:rPr lang="en-US" baseline="30000" dirty="0"/>
              <a:t>1.5</a:t>
            </a:r>
            <a:r>
              <a:rPr lang="en-US" dirty="0"/>
              <a:t>n) time and space, Yang et al., 1995</a:t>
            </a:r>
          </a:p>
          <a:p>
            <a:pPr lvl="1"/>
            <a:r>
              <a:rPr lang="en-US" dirty="0"/>
              <a:t>O(n log</a:t>
            </a:r>
            <a:r>
              <a:rPr lang="en-US" baseline="30000" dirty="0"/>
              <a:t>1.5</a:t>
            </a:r>
            <a:r>
              <a:rPr lang="en-US" dirty="0"/>
              <a:t>n) time and O(n log n) space, Chen et al., 2001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Our results: </a:t>
            </a:r>
          </a:p>
          <a:p>
            <a:pPr lvl="1"/>
            <a:r>
              <a:rPr lang="en-US" dirty="0" smtClean="0"/>
              <a:t>Find an error in all the previous algorithms</a:t>
            </a:r>
          </a:p>
          <a:p>
            <a:pPr lvl="1"/>
            <a:r>
              <a:rPr lang="en-US" dirty="0" smtClean="0"/>
              <a:t>Correct the error:</a:t>
            </a:r>
          </a:p>
          <a:p>
            <a:pPr lvl="2"/>
            <a:r>
              <a:rPr lang="en-US" dirty="0" smtClean="0"/>
              <a:t>Min-link shortest paths: </a:t>
            </a:r>
            <a:r>
              <a:rPr lang="en-US" dirty="0">
                <a:solidFill>
                  <a:srgbClr val="FF0000"/>
                </a:solidFill>
              </a:rPr>
              <a:t>O(n log</a:t>
            </a:r>
            <a:r>
              <a:rPr lang="en-US" baseline="30000" dirty="0">
                <a:solidFill>
                  <a:srgbClr val="FF0000"/>
                </a:solidFill>
              </a:rPr>
              <a:t>1.5</a:t>
            </a:r>
            <a:r>
              <a:rPr lang="en-US" dirty="0">
                <a:solidFill>
                  <a:srgbClr val="FF0000"/>
                </a:solidFill>
              </a:rPr>
              <a:t>n)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O(n log n) </a:t>
            </a:r>
            <a:r>
              <a:rPr lang="en-US" dirty="0" smtClean="0"/>
              <a:t>space</a:t>
            </a:r>
          </a:p>
          <a:p>
            <a:pPr lvl="2"/>
            <a:r>
              <a:rPr lang="en-US" dirty="0" smtClean="0"/>
              <a:t>Shortest min-link paths and min-cost paths: </a:t>
            </a:r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log</a:t>
            </a:r>
            <a:r>
              <a:rPr lang="en-US" baseline="30000" dirty="0">
                <a:solidFill>
                  <a:srgbClr val="FF0000"/>
                </a:solidFill>
              </a:rPr>
              <a:t>1.5</a:t>
            </a:r>
            <a:r>
              <a:rPr lang="en-US" dirty="0">
                <a:solidFill>
                  <a:srgbClr val="FF0000"/>
                </a:solidFill>
              </a:rPr>
              <a:t>n)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log n)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Further improvement: </a:t>
            </a:r>
          </a:p>
          <a:p>
            <a:pPr lvl="2"/>
            <a:r>
              <a:rPr lang="en-US" dirty="0"/>
              <a:t>Min-link shortest paths: </a:t>
            </a:r>
            <a:r>
              <a:rPr lang="en-US" dirty="0" smtClean="0">
                <a:solidFill>
                  <a:srgbClr val="FF0000"/>
                </a:solidFill>
              </a:rPr>
              <a:t>O(n + h log</a:t>
            </a:r>
            <a:r>
              <a:rPr lang="en-US" baseline="30000" dirty="0" smtClean="0">
                <a:solidFill>
                  <a:srgbClr val="FF0000"/>
                </a:solidFill>
              </a:rPr>
              <a:t>1.5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O(n + h </a:t>
            </a:r>
            <a:r>
              <a:rPr lang="en-US" dirty="0">
                <a:solidFill>
                  <a:srgbClr val="FF0000"/>
                </a:solidFill>
              </a:rPr>
              <a:t>log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Shortest min-link paths and min-cost paths: </a:t>
            </a:r>
            <a:r>
              <a:rPr lang="en-US" dirty="0" smtClean="0">
                <a:solidFill>
                  <a:srgbClr val="FF0000"/>
                </a:solidFill>
              </a:rPr>
              <a:t>O(n + h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log</a:t>
            </a:r>
            <a:r>
              <a:rPr lang="en-US" baseline="30000" dirty="0" smtClean="0">
                <a:solidFill>
                  <a:srgbClr val="FF0000"/>
                </a:solidFill>
              </a:rPr>
              <a:t>1.5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FF0000"/>
                </a:solidFill>
              </a:rPr>
              <a:t>O(n + h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log </a:t>
            </a:r>
            <a:r>
              <a:rPr lang="en-US" dirty="0" smtClean="0">
                <a:solidFill>
                  <a:srgbClr val="FF0000"/>
                </a:solidFill>
              </a:rPr>
              <a:t>h) </a:t>
            </a:r>
            <a:r>
              <a:rPr lang="en-US" dirty="0"/>
              <a:t>space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494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dirty="0" smtClean="0"/>
              <a:t>results: Queries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02" y="1295400"/>
            <a:ext cx="10169179" cy="5131130"/>
          </a:xfrm>
        </p:spPr>
      </p:pic>
    </p:spTree>
    <p:extLst>
      <p:ext uri="{BB962C8B-B14F-4D97-AF65-F5344CB8AC3E}">
        <p14:creationId xmlns:p14="http://schemas.microsoft.com/office/powerpoint/2010/main" val="7101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 bwMode="auto">
          <a:xfrm flipH="1">
            <a:off x="4767336" y="4412348"/>
            <a:ext cx="2955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4783443" y="3969970"/>
            <a:ext cx="22165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“path-preserving” graph, Clarkson et al. 87’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444842"/>
            <a:ext cx="9499116" cy="1116544"/>
          </a:xfrm>
        </p:spPr>
        <p:txBody>
          <a:bodyPr/>
          <a:lstStyle/>
          <a:p>
            <a:r>
              <a:rPr lang="en-US" dirty="0" smtClean="0"/>
              <a:t>Cut-lines </a:t>
            </a:r>
          </a:p>
          <a:p>
            <a:r>
              <a:rPr lang="en-US" dirty="0" smtClean="0"/>
              <a:t>Steiner points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2933529" y="3337763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4348675" y="5032917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4505549" y="4148647"/>
            <a:ext cx="3234068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500332 h 1906438"/>
              <a:gd name="connsiteX1" fmla="*/ 1595887 w 2967487"/>
              <a:gd name="connsiteY1" fmla="*/ 500332 h 1906438"/>
              <a:gd name="connsiteX2" fmla="*/ 1595887 w 2967487"/>
              <a:gd name="connsiteY2" fmla="*/ 767751 h 1906438"/>
              <a:gd name="connsiteX3" fmla="*/ 2467155 w 2967487"/>
              <a:gd name="connsiteY3" fmla="*/ 767751 h 1906438"/>
              <a:gd name="connsiteX4" fmla="*/ 2467155 w 2967487"/>
              <a:gd name="connsiteY4" fmla="*/ 1224951 h 1906438"/>
              <a:gd name="connsiteX5" fmla="*/ 2268747 w 2967487"/>
              <a:gd name="connsiteY5" fmla="*/ 1224951 h 1906438"/>
              <a:gd name="connsiteX6" fmla="*/ 2268747 w 2967487"/>
              <a:gd name="connsiteY6" fmla="*/ 1000664 h 1906438"/>
              <a:gd name="connsiteX7" fmla="*/ 1940943 w 2967487"/>
              <a:gd name="connsiteY7" fmla="*/ 1000664 h 1906438"/>
              <a:gd name="connsiteX8" fmla="*/ 1940943 w 2967487"/>
              <a:gd name="connsiteY8" fmla="*/ 1526875 h 1906438"/>
              <a:gd name="connsiteX9" fmla="*/ 0 w 2967487"/>
              <a:gd name="connsiteY9" fmla="*/ 1518248 h 1906438"/>
              <a:gd name="connsiteX10" fmla="*/ 8627 w 2967487"/>
              <a:gd name="connsiteY10" fmla="*/ 1897812 h 1906438"/>
              <a:gd name="connsiteX11" fmla="*/ 2208362 w 2967487"/>
              <a:gd name="connsiteY11" fmla="*/ 1906438 h 1906438"/>
              <a:gd name="connsiteX12" fmla="*/ 2208362 w 2967487"/>
              <a:gd name="connsiteY12" fmla="*/ 1544128 h 1906438"/>
              <a:gd name="connsiteX13" fmla="*/ 2967487 w 2967487"/>
              <a:gd name="connsiteY13" fmla="*/ 1544128 h 1906438"/>
              <a:gd name="connsiteX14" fmla="*/ 2967487 w 2967487"/>
              <a:gd name="connsiteY14" fmla="*/ 0 h 1906438"/>
              <a:gd name="connsiteX15" fmla="*/ 2605177 w 2967487"/>
              <a:gd name="connsiteY15" fmla="*/ 0 h 1906438"/>
              <a:gd name="connsiteX16" fmla="*/ 2605177 w 2967487"/>
              <a:gd name="connsiteY16" fmla="*/ 258792 h 1906438"/>
              <a:gd name="connsiteX17" fmla="*/ 284671 w 2967487"/>
              <a:gd name="connsiteY17" fmla="*/ 258792 h 1906438"/>
              <a:gd name="connsiteX18" fmla="*/ 284672 w 2967487"/>
              <a:gd name="connsiteY18" fmla="*/ 526210 h 1906438"/>
              <a:gd name="connsiteX0" fmla="*/ 542375 w 3233817"/>
              <a:gd name="connsiteY0" fmla="*/ 500332 h 1906438"/>
              <a:gd name="connsiteX1" fmla="*/ 1862217 w 3233817"/>
              <a:gd name="connsiteY1" fmla="*/ 500332 h 1906438"/>
              <a:gd name="connsiteX2" fmla="*/ 1862217 w 3233817"/>
              <a:gd name="connsiteY2" fmla="*/ 767751 h 1906438"/>
              <a:gd name="connsiteX3" fmla="*/ 2733485 w 3233817"/>
              <a:gd name="connsiteY3" fmla="*/ 767751 h 1906438"/>
              <a:gd name="connsiteX4" fmla="*/ 2733485 w 3233817"/>
              <a:gd name="connsiteY4" fmla="*/ 1224951 h 1906438"/>
              <a:gd name="connsiteX5" fmla="*/ 2535077 w 3233817"/>
              <a:gd name="connsiteY5" fmla="*/ 1224951 h 1906438"/>
              <a:gd name="connsiteX6" fmla="*/ 2535077 w 3233817"/>
              <a:gd name="connsiteY6" fmla="*/ 1000664 h 1906438"/>
              <a:gd name="connsiteX7" fmla="*/ 2207273 w 3233817"/>
              <a:gd name="connsiteY7" fmla="*/ 1000664 h 1906438"/>
              <a:gd name="connsiteX8" fmla="*/ 2207273 w 3233817"/>
              <a:gd name="connsiteY8" fmla="*/ 1526875 h 1906438"/>
              <a:gd name="connsiteX9" fmla="*/ 0 w 3233817"/>
              <a:gd name="connsiteY9" fmla="*/ 1527126 h 1906438"/>
              <a:gd name="connsiteX10" fmla="*/ 274957 w 3233817"/>
              <a:gd name="connsiteY10" fmla="*/ 1897812 h 1906438"/>
              <a:gd name="connsiteX11" fmla="*/ 2474692 w 3233817"/>
              <a:gd name="connsiteY11" fmla="*/ 1906438 h 1906438"/>
              <a:gd name="connsiteX12" fmla="*/ 2474692 w 3233817"/>
              <a:gd name="connsiteY12" fmla="*/ 1544128 h 1906438"/>
              <a:gd name="connsiteX13" fmla="*/ 3233817 w 3233817"/>
              <a:gd name="connsiteY13" fmla="*/ 1544128 h 1906438"/>
              <a:gd name="connsiteX14" fmla="*/ 3233817 w 3233817"/>
              <a:gd name="connsiteY14" fmla="*/ 0 h 1906438"/>
              <a:gd name="connsiteX15" fmla="*/ 2871507 w 3233817"/>
              <a:gd name="connsiteY15" fmla="*/ 0 h 1906438"/>
              <a:gd name="connsiteX16" fmla="*/ 2871507 w 3233817"/>
              <a:gd name="connsiteY16" fmla="*/ 258792 h 1906438"/>
              <a:gd name="connsiteX17" fmla="*/ 551001 w 3233817"/>
              <a:gd name="connsiteY17" fmla="*/ 258792 h 1906438"/>
              <a:gd name="connsiteX18" fmla="*/ 551002 w 3233817"/>
              <a:gd name="connsiteY18" fmla="*/ 526210 h 1906438"/>
              <a:gd name="connsiteX0" fmla="*/ 542375 w 3233817"/>
              <a:gd name="connsiteY0" fmla="*/ 500332 h 1906690"/>
              <a:gd name="connsiteX1" fmla="*/ 1862217 w 3233817"/>
              <a:gd name="connsiteY1" fmla="*/ 500332 h 1906690"/>
              <a:gd name="connsiteX2" fmla="*/ 1862217 w 3233817"/>
              <a:gd name="connsiteY2" fmla="*/ 767751 h 1906690"/>
              <a:gd name="connsiteX3" fmla="*/ 2733485 w 3233817"/>
              <a:gd name="connsiteY3" fmla="*/ 767751 h 1906690"/>
              <a:gd name="connsiteX4" fmla="*/ 2733485 w 3233817"/>
              <a:gd name="connsiteY4" fmla="*/ 1224951 h 1906690"/>
              <a:gd name="connsiteX5" fmla="*/ 2535077 w 3233817"/>
              <a:gd name="connsiteY5" fmla="*/ 1224951 h 1906690"/>
              <a:gd name="connsiteX6" fmla="*/ 2535077 w 3233817"/>
              <a:gd name="connsiteY6" fmla="*/ 1000664 h 1906690"/>
              <a:gd name="connsiteX7" fmla="*/ 2207273 w 3233817"/>
              <a:gd name="connsiteY7" fmla="*/ 1000664 h 1906690"/>
              <a:gd name="connsiteX8" fmla="*/ 2207273 w 3233817"/>
              <a:gd name="connsiteY8" fmla="*/ 1526875 h 1906690"/>
              <a:gd name="connsiteX9" fmla="*/ 0 w 3233817"/>
              <a:gd name="connsiteY9" fmla="*/ 1527126 h 1906690"/>
              <a:gd name="connsiteX10" fmla="*/ 17504 w 3233817"/>
              <a:gd name="connsiteY10" fmla="*/ 1906690 h 1906690"/>
              <a:gd name="connsiteX11" fmla="*/ 2474692 w 3233817"/>
              <a:gd name="connsiteY11" fmla="*/ 1906438 h 1906690"/>
              <a:gd name="connsiteX12" fmla="*/ 2474692 w 3233817"/>
              <a:gd name="connsiteY12" fmla="*/ 1544128 h 1906690"/>
              <a:gd name="connsiteX13" fmla="*/ 3233817 w 3233817"/>
              <a:gd name="connsiteY13" fmla="*/ 1544128 h 1906690"/>
              <a:gd name="connsiteX14" fmla="*/ 3233817 w 3233817"/>
              <a:gd name="connsiteY14" fmla="*/ 0 h 1906690"/>
              <a:gd name="connsiteX15" fmla="*/ 2871507 w 3233817"/>
              <a:gd name="connsiteY15" fmla="*/ 0 h 1906690"/>
              <a:gd name="connsiteX16" fmla="*/ 2871507 w 3233817"/>
              <a:gd name="connsiteY16" fmla="*/ 258792 h 1906690"/>
              <a:gd name="connsiteX17" fmla="*/ 551001 w 3233817"/>
              <a:gd name="connsiteY17" fmla="*/ 258792 h 1906690"/>
              <a:gd name="connsiteX18" fmla="*/ 551002 w 3233817"/>
              <a:gd name="connsiteY18" fmla="*/ 526210 h 1906690"/>
              <a:gd name="connsiteX0" fmla="*/ 542626 w 3234068"/>
              <a:gd name="connsiteY0" fmla="*/ 500332 h 1906438"/>
              <a:gd name="connsiteX1" fmla="*/ 1862468 w 3234068"/>
              <a:gd name="connsiteY1" fmla="*/ 500332 h 1906438"/>
              <a:gd name="connsiteX2" fmla="*/ 1862468 w 3234068"/>
              <a:gd name="connsiteY2" fmla="*/ 767751 h 1906438"/>
              <a:gd name="connsiteX3" fmla="*/ 2733736 w 3234068"/>
              <a:gd name="connsiteY3" fmla="*/ 767751 h 1906438"/>
              <a:gd name="connsiteX4" fmla="*/ 2733736 w 3234068"/>
              <a:gd name="connsiteY4" fmla="*/ 1224951 h 1906438"/>
              <a:gd name="connsiteX5" fmla="*/ 2535328 w 3234068"/>
              <a:gd name="connsiteY5" fmla="*/ 1224951 h 1906438"/>
              <a:gd name="connsiteX6" fmla="*/ 2535328 w 3234068"/>
              <a:gd name="connsiteY6" fmla="*/ 1000664 h 1906438"/>
              <a:gd name="connsiteX7" fmla="*/ 2207524 w 3234068"/>
              <a:gd name="connsiteY7" fmla="*/ 1000664 h 1906438"/>
              <a:gd name="connsiteX8" fmla="*/ 2207524 w 3234068"/>
              <a:gd name="connsiteY8" fmla="*/ 1526875 h 1906438"/>
              <a:gd name="connsiteX9" fmla="*/ 251 w 3234068"/>
              <a:gd name="connsiteY9" fmla="*/ 1527126 h 1906438"/>
              <a:gd name="connsiteX10" fmla="*/ 0 w 3234068"/>
              <a:gd name="connsiteY10" fmla="*/ 1897812 h 1906438"/>
              <a:gd name="connsiteX11" fmla="*/ 2474943 w 3234068"/>
              <a:gd name="connsiteY11" fmla="*/ 1906438 h 1906438"/>
              <a:gd name="connsiteX12" fmla="*/ 2474943 w 3234068"/>
              <a:gd name="connsiteY12" fmla="*/ 1544128 h 1906438"/>
              <a:gd name="connsiteX13" fmla="*/ 3234068 w 3234068"/>
              <a:gd name="connsiteY13" fmla="*/ 1544128 h 1906438"/>
              <a:gd name="connsiteX14" fmla="*/ 3234068 w 3234068"/>
              <a:gd name="connsiteY14" fmla="*/ 0 h 1906438"/>
              <a:gd name="connsiteX15" fmla="*/ 2871758 w 3234068"/>
              <a:gd name="connsiteY15" fmla="*/ 0 h 1906438"/>
              <a:gd name="connsiteX16" fmla="*/ 2871758 w 3234068"/>
              <a:gd name="connsiteY16" fmla="*/ 258792 h 1906438"/>
              <a:gd name="connsiteX17" fmla="*/ 551252 w 3234068"/>
              <a:gd name="connsiteY17" fmla="*/ 258792 h 1906438"/>
              <a:gd name="connsiteX18" fmla="*/ 551253 w 3234068"/>
              <a:gd name="connsiteY18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34068" h="1906438">
                <a:moveTo>
                  <a:pt x="542626" y="500332"/>
                </a:moveTo>
                <a:lnTo>
                  <a:pt x="1862468" y="500332"/>
                </a:lnTo>
                <a:lnTo>
                  <a:pt x="1862468" y="767751"/>
                </a:lnTo>
                <a:lnTo>
                  <a:pt x="2733736" y="767751"/>
                </a:lnTo>
                <a:lnTo>
                  <a:pt x="2733736" y="1224951"/>
                </a:lnTo>
                <a:lnTo>
                  <a:pt x="2535328" y="1224951"/>
                </a:lnTo>
                <a:lnTo>
                  <a:pt x="2535328" y="1000664"/>
                </a:lnTo>
                <a:lnTo>
                  <a:pt x="2207524" y="1000664"/>
                </a:lnTo>
                <a:lnTo>
                  <a:pt x="2207524" y="1526875"/>
                </a:lnTo>
                <a:lnTo>
                  <a:pt x="251" y="1527126"/>
                </a:lnTo>
                <a:cubicBezTo>
                  <a:pt x="167" y="1650688"/>
                  <a:pt x="84" y="1774250"/>
                  <a:pt x="0" y="1897812"/>
                </a:cubicBezTo>
                <a:lnTo>
                  <a:pt x="2474943" y="1906438"/>
                </a:lnTo>
                <a:lnTo>
                  <a:pt x="2474943" y="1544128"/>
                </a:lnTo>
                <a:lnTo>
                  <a:pt x="3234068" y="1544128"/>
                </a:lnTo>
                <a:lnTo>
                  <a:pt x="3234068" y="0"/>
                </a:lnTo>
                <a:lnTo>
                  <a:pt x="2871758" y="0"/>
                </a:lnTo>
                <a:lnTo>
                  <a:pt x="2871758" y="258792"/>
                </a:lnTo>
                <a:lnTo>
                  <a:pt x="551252" y="258792"/>
                </a:lnTo>
                <a:cubicBezTo>
                  <a:pt x="551252" y="347931"/>
                  <a:pt x="551253" y="437071"/>
                  <a:pt x="551253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465405" y="6055085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702233" y="6280401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04719" y="377931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6964016" y="3934458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246811" y="4748375"/>
            <a:ext cx="896982" cy="687977"/>
          </a:xfrm>
          <a:custGeom>
            <a:avLst/>
            <a:gdLst>
              <a:gd name="connsiteX0" fmla="*/ 8708 w 896982"/>
              <a:gd name="connsiteY0" fmla="*/ 8708 h 687977"/>
              <a:gd name="connsiteX1" fmla="*/ 896982 w 896982"/>
              <a:gd name="connsiteY1" fmla="*/ 8708 h 687977"/>
              <a:gd name="connsiteX2" fmla="*/ 896982 w 896982"/>
              <a:gd name="connsiteY2" fmla="*/ 383177 h 687977"/>
              <a:gd name="connsiteX3" fmla="*/ 470262 w 896982"/>
              <a:gd name="connsiteY3" fmla="*/ 383177 h 687977"/>
              <a:gd name="connsiteX4" fmla="*/ 470262 w 896982"/>
              <a:gd name="connsiteY4" fmla="*/ 156754 h 687977"/>
              <a:gd name="connsiteX5" fmla="*/ 287382 w 896982"/>
              <a:gd name="connsiteY5" fmla="*/ 156754 h 687977"/>
              <a:gd name="connsiteX6" fmla="*/ 287382 w 896982"/>
              <a:gd name="connsiteY6" fmla="*/ 687977 h 687977"/>
              <a:gd name="connsiteX7" fmla="*/ 0 w 896982"/>
              <a:gd name="connsiteY7" fmla="*/ 687977 h 687977"/>
              <a:gd name="connsiteX8" fmla="*/ 0 w 896982"/>
              <a:gd name="connsiteY8" fmla="*/ 0 h 687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6982" h="687977">
                <a:moveTo>
                  <a:pt x="8708" y="8708"/>
                </a:moveTo>
                <a:lnTo>
                  <a:pt x="896982" y="8708"/>
                </a:lnTo>
                <a:lnTo>
                  <a:pt x="896982" y="383177"/>
                </a:lnTo>
                <a:lnTo>
                  <a:pt x="470262" y="383177"/>
                </a:lnTo>
                <a:lnTo>
                  <a:pt x="470262" y="156754"/>
                </a:lnTo>
                <a:lnTo>
                  <a:pt x="287382" y="156754"/>
                </a:lnTo>
                <a:lnTo>
                  <a:pt x="287382" y="687977"/>
                </a:lnTo>
                <a:lnTo>
                  <a:pt x="0" y="68797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4767336" y="3174595"/>
            <a:ext cx="17417" cy="33968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20"/>
          <p:cNvSpPr/>
          <p:nvPr/>
        </p:nvSpPr>
        <p:spPr bwMode="auto">
          <a:xfrm rot="14400000">
            <a:off x="7360258" y="410427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 rot="14400000">
            <a:off x="5009153" y="4363212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 rot="14400000">
            <a:off x="5026927" y="462742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 rot="14400000">
            <a:off x="5436779" y="499135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 rot="14400000">
            <a:off x="6345374" y="4886178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 rot="14400000">
            <a:off x="5858789" y="546400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 rot="14400000">
            <a:off x="6666449" y="5624502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4783443" y="4148647"/>
            <a:ext cx="256363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4767336" y="4663430"/>
            <a:ext cx="2955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4776044" y="4930234"/>
            <a:ext cx="1577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4783443" y="5027358"/>
            <a:ext cx="68934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4776044" y="5535512"/>
            <a:ext cx="109950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4767336" y="5660506"/>
            <a:ext cx="19050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4737058" y="3928006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4747414" y="4098162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4751851" y="4874970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4753327" y="4991858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4737049" y="5481613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738529" y="5634013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4744450" y="4619001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4745928" y="4389654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4142386" y="3316685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161681" y="4107988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109470" y="4711905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4308396" y="5462801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4308396" y="4984977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4488106" y="5634013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4463739" y="599947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 rot="14400000">
            <a:off x="6964016" y="6041218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67" name="Straight Connector 66"/>
          <p:cNvCxnSpPr/>
          <p:nvPr/>
        </p:nvCxnSpPr>
        <p:spPr bwMode="auto">
          <a:xfrm flipH="1">
            <a:off x="4774533" y="6087270"/>
            <a:ext cx="21894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Oval 67"/>
          <p:cNvSpPr/>
          <p:nvPr/>
        </p:nvSpPr>
        <p:spPr bwMode="auto">
          <a:xfrm>
            <a:off x="4731332" y="6037094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 flipH="1">
            <a:off x="4172366" y="3358895"/>
            <a:ext cx="6110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H="1">
            <a:off x="4192263" y="4144385"/>
            <a:ext cx="6110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H="1" flipV="1">
            <a:off x="3143794" y="4757245"/>
            <a:ext cx="1600656" cy="1317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50" idx="3"/>
          </p:cNvCxnSpPr>
          <p:nvPr/>
        </p:nvCxnSpPr>
        <p:spPr bwMode="auto">
          <a:xfrm flipH="1" flipV="1">
            <a:off x="4351813" y="5036228"/>
            <a:ext cx="412059" cy="1709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 flipV="1">
            <a:off x="4351813" y="5509169"/>
            <a:ext cx="412059" cy="1709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 flipV="1">
            <a:off x="3767045" y="6307859"/>
            <a:ext cx="996827" cy="85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Oval 75"/>
          <p:cNvSpPr/>
          <p:nvPr/>
        </p:nvSpPr>
        <p:spPr bwMode="auto">
          <a:xfrm>
            <a:off x="4732812" y="6287145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4737049" y="3322891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4740210" y="4727078"/>
            <a:ext cx="72008" cy="7200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 flipH="1">
            <a:off x="6153396" y="3212570"/>
            <a:ext cx="17417" cy="33968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H="1">
            <a:off x="3339938" y="3174594"/>
            <a:ext cx="17417" cy="33968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Content Placeholder 2"/>
          <p:cNvSpPr txBox="1">
            <a:spLocks/>
          </p:cNvSpPr>
          <p:nvPr/>
        </p:nvSpPr>
        <p:spPr bwMode="auto">
          <a:xfrm>
            <a:off x="4022070" y="1473659"/>
            <a:ext cx="7107483" cy="111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800" kern="120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400" kern="1200"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70000"/>
              <a:buFont typeface="Wingdings" pitchFamily="2" charset="2"/>
              <a:buChar char="v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•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/>
              <a:t>: the set of all vertices of P;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G(V): </a:t>
            </a:r>
            <a:r>
              <a:rPr lang="en-US" dirty="0" smtClean="0"/>
              <a:t>the graph, O(n log n) nodes and edges</a:t>
            </a:r>
          </a:p>
        </p:txBody>
      </p:sp>
    </p:spTree>
    <p:extLst>
      <p:ext uri="{BB962C8B-B14F-4D97-AF65-F5344CB8AC3E}">
        <p14:creationId xmlns:p14="http://schemas.microsoft.com/office/powerpoint/2010/main" val="63835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45" grpId="0" animBg="1"/>
      <p:bldP spid="46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5" grpId="0" animBg="1"/>
      <p:bldP spid="66" grpId="0" animBg="1"/>
      <p:bldP spid="68" grpId="0" animBg="1"/>
      <p:bldP spid="76" grpId="0" animBg="1"/>
      <p:bldP spid="77" grpId="0" animBg="1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on G(V)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868025" cy="2607621"/>
          </a:xfrm>
        </p:spPr>
        <p:txBody>
          <a:bodyPr/>
          <a:lstStyle/>
          <a:p>
            <a:r>
              <a:rPr lang="en-US" dirty="0" smtClean="0"/>
              <a:t>Why “path-preserving”?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shortest s-t path in G(V) is a shortest s-t path </a:t>
            </a:r>
            <a:r>
              <a:rPr lang="en-US" dirty="0"/>
              <a:t>in P, Clarkson et al. 87’</a:t>
            </a:r>
            <a:endParaRPr lang="en-US" dirty="0" smtClean="0"/>
          </a:p>
          <a:p>
            <a:r>
              <a:rPr lang="en-US" dirty="0" smtClean="0"/>
              <a:t>For finding a </a:t>
            </a:r>
            <a:r>
              <a:rPr lang="en-US" dirty="0" err="1" smtClean="0"/>
              <a:t>bicriteria</a:t>
            </a:r>
            <a:r>
              <a:rPr lang="en-US" dirty="0" smtClean="0"/>
              <a:t> path: </a:t>
            </a:r>
          </a:p>
          <a:p>
            <a:pPr lvl="1"/>
            <a:r>
              <a:rPr lang="en-US" dirty="0" smtClean="0"/>
              <a:t>G(V) contains a </a:t>
            </a:r>
            <a:r>
              <a:rPr lang="en-US" dirty="0" smtClean="0">
                <a:solidFill>
                  <a:srgbClr val="FF0000"/>
                </a:solidFill>
              </a:rPr>
              <a:t>target path </a:t>
            </a:r>
            <a:r>
              <a:rPr lang="en-US" dirty="0" smtClean="0"/>
              <a:t>from s to t, such that if we follow the path and apply a </a:t>
            </a:r>
            <a:r>
              <a:rPr lang="en-US" dirty="0" smtClean="0">
                <a:solidFill>
                  <a:srgbClr val="FF0000"/>
                </a:solidFill>
              </a:rPr>
              <a:t>dragging operation </a:t>
            </a:r>
            <a:r>
              <a:rPr lang="en-US" dirty="0" smtClean="0"/>
              <a:t>on each edge, then we can obtain a </a:t>
            </a:r>
            <a:r>
              <a:rPr lang="en-US" dirty="0" err="1" smtClean="0"/>
              <a:t>bicriteria</a:t>
            </a:r>
            <a:r>
              <a:rPr lang="en-US" dirty="0" smtClean="0"/>
              <a:t> path, Yang et al. 96’</a:t>
            </a:r>
          </a:p>
        </p:txBody>
      </p:sp>
      <p:sp>
        <p:nvSpPr>
          <p:cNvPr id="4" name="Freeform 3"/>
          <p:cNvSpPr/>
          <p:nvPr/>
        </p:nvSpPr>
        <p:spPr bwMode="auto">
          <a:xfrm>
            <a:off x="4556002" y="4656430"/>
            <a:ext cx="2636668" cy="1491449"/>
          </a:xfrm>
          <a:custGeom>
            <a:avLst/>
            <a:gdLst>
              <a:gd name="connsiteX0" fmla="*/ 8877 w 2636668"/>
              <a:gd name="connsiteY0" fmla="*/ 1207363 h 1491449"/>
              <a:gd name="connsiteX1" fmla="*/ 852256 w 2636668"/>
              <a:gd name="connsiteY1" fmla="*/ 1207363 h 1491449"/>
              <a:gd name="connsiteX2" fmla="*/ 852256 w 2636668"/>
              <a:gd name="connsiteY2" fmla="*/ 967666 h 1491449"/>
              <a:gd name="connsiteX3" fmla="*/ 1145219 w 2636668"/>
              <a:gd name="connsiteY3" fmla="*/ 967666 h 1491449"/>
              <a:gd name="connsiteX4" fmla="*/ 1145219 w 2636668"/>
              <a:gd name="connsiteY4" fmla="*/ 452762 h 1491449"/>
              <a:gd name="connsiteX5" fmla="*/ 1562470 w 2636668"/>
              <a:gd name="connsiteY5" fmla="*/ 452762 h 1491449"/>
              <a:gd name="connsiteX6" fmla="*/ 1562470 w 2636668"/>
              <a:gd name="connsiteY6" fmla="*/ 177554 h 1491449"/>
              <a:gd name="connsiteX7" fmla="*/ 1961965 w 2636668"/>
              <a:gd name="connsiteY7" fmla="*/ 177554 h 1491449"/>
              <a:gd name="connsiteX8" fmla="*/ 1961965 w 2636668"/>
              <a:gd name="connsiteY8" fmla="*/ 0 h 1491449"/>
              <a:gd name="connsiteX9" fmla="*/ 2636668 w 2636668"/>
              <a:gd name="connsiteY9" fmla="*/ 0 h 1491449"/>
              <a:gd name="connsiteX10" fmla="*/ 2636668 w 2636668"/>
              <a:gd name="connsiteY10" fmla="*/ 1491449 h 1491449"/>
              <a:gd name="connsiteX11" fmla="*/ 0 w 2636668"/>
              <a:gd name="connsiteY11" fmla="*/ 1491449 h 1491449"/>
              <a:gd name="connsiteX12" fmla="*/ 8877 w 2636668"/>
              <a:gd name="connsiteY12" fmla="*/ 1207363 h 1491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36668" h="1491449">
                <a:moveTo>
                  <a:pt x="8877" y="1207363"/>
                </a:moveTo>
                <a:lnTo>
                  <a:pt x="852256" y="1207363"/>
                </a:lnTo>
                <a:lnTo>
                  <a:pt x="852256" y="967666"/>
                </a:lnTo>
                <a:lnTo>
                  <a:pt x="1145219" y="967666"/>
                </a:lnTo>
                <a:lnTo>
                  <a:pt x="1145219" y="452762"/>
                </a:lnTo>
                <a:lnTo>
                  <a:pt x="1562470" y="452762"/>
                </a:lnTo>
                <a:lnTo>
                  <a:pt x="1562470" y="177554"/>
                </a:lnTo>
                <a:lnTo>
                  <a:pt x="1961965" y="177554"/>
                </a:lnTo>
                <a:lnTo>
                  <a:pt x="1961965" y="0"/>
                </a:lnTo>
                <a:lnTo>
                  <a:pt x="2636668" y="0"/>
                </a:lnTo>
                <a:lnTo>
                  <a:pt x="2636668" y="1491449"/>
                </a:lnTo>
                <a:lnTo>
                  <a:pt x="0" y="1491449"/>
                </a:lnTo>
                <a:lnTo>
                  <a:pt x="8877" y="1207363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4041342" y="581441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4514" y="5589100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6488210" y="4609025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085485" y="4665309"/>
            <a:ext cx="2432482" cy="1189607"/>
          </a:xfrm>
          <a:custGeom>
            <a:avLst/>
            <a:gdLst>
              <a:gd name="connsiteX0" fmla="*/ 0 w 2432482"/>
              <a:gd name="connsiteY0" fmla="*/ 1189607 h 1189607"/>
              <a:gd name="connsiteX1" fmla="*/ 1322773 w 2432482"/>
              <a:gd name="connsiteY1" fmla="*/ 1189607 h 1189607"/>
              <a:gd name="connsiteX2" fmla="*/ 1322773 w 2432482"/>
              <a:gd name="connsiteY2" fmla="*/ 0 h 1189607"/>
              <a:gd name="connsiteX3" fmla="*/ 2432482 w 2432482"/>
              <a:gd name="connsiteY3" fmla="*/ 0 h 1189607"/>
              <a:gd name="connsiteX0" fmla="*/ 0 w 2432482"/>
              <a:gd name="connsiteY0" fmla="*/ 1189607 h 1189607"/>
              <a:gd name="connsiteX1" fmla="*/ 1322773 w 2432482"/>
              <a:gd name="connsiteY1" fmla="*/ 1189607 h 1189607"/>
              <a:gd name="connsiteX2" fmla="*/ 1322773 w 2432482"/>
              <a:gd name="connsiteY2" fmla="*/ 0 h 1189607"/>
              <a:gd name="connsiteX3" fmla="*/ 2432482 w 2432482"/>
              <a:gd name="connsiteY3" fmla="*/ 0 h 1189607"/>
              <a:gd name="connsiteX0" fmla="*/ 0 w 2432482"/>
              <a:gd name="connsiteY0" fmla="*/ 1189607 h 1189607"/>
              <a:gd name="connsiteX1" fmla="*/ 1322773 w 2432482"/>
              <a:gd name="connsiteY1" fmla="*/ 1189607 h 1189607"/>
              <a:gd name="connsiteX2" fmla="*/ 1322773 w 2432482"/>
              <a:gd name="connsiteY2" fmla="*/ 0 h 1189607"/>
              <a:gd name="connsiteX3" fmla="*/ 2432482 w 2432482"/>
              <a:gd name="connsiteY3" fmla="*/ 0 h 118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2482" h="1189607">
                <a:moveTo>
                  <a:pt x="0" y="1189607"/>
                </a:moveTo>
                <a:lnTo>
                  <a:pt x="1322773" y="1189607"/>
                </a:lnTo>
                <a:lnTo>
                  <a:pt x="1322773" y="0"/>
                </a:lnTo>
                <a:lnTo>
                  <a:pt x="2432482" y="0"/>
                </a:lnTo>
              </a:path>
            </a:pathLst>
          </a:custGeom>
          <a:noFill/>
          <a:ln w="1905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07691" y="4264469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0" name="Freeform 9"/>
          <p:cNvSpPr/>
          <p:nvPr/>
        </p:nvSpPr>
        <p:spPr bwMode="auto">
          <a:xfrm>
            <a:off x="3552824" y="4931638"/>
            <a:ext cx="1606858" cy="1242875"/>
          </a:xfrm>
          <a:custGeom>
            <a:avLst/>
            <a:gdLst>
              <a:gd name="connsiteX0" fmla="*/ 0 w 1597980"/>
              <a:gd name="connsiteY0" fmla="*/ 0 h 497150"/>
              <a:gd name="connsiteX1" fmla="*/ 1597980 w 1597980"/>
              <a:gd name="connsiteY1" fmla="*/ 0 h 497150"/>
              <a:gd name="connsiteX2" fmla="*/ 1597980 w 1597980"/>
              <a:gd name="connsiteY2" fmla="*/ 390618 h 497150"/>
              <a:gd name="connsiteX3" fmla="*/ 932155 w 1597980"/>
              <a:gd name="connsiteY3" fmla="*/ 390618 h 497150"/>
              <a:gd name="connsiteX4" fmla="*/ 932155 w 1597980"/>
              <a:gd name="connsiteY4" fmla="*/ 213064 h 497150"/>
              <a:gd name="connsiteX5" fmla="*/ 257452 w 1597980"/>
              <a:gd name="connsiteY5" fmla="*/ 213064 h 497150"/>
              <a:gd name="connsiteX6" fmla="*/ 257452 w 1597980"/>
              <a:gd name="connsiteY6" fmla="*/ 497150 h 497150"/>
              <a:gd name="connsiteX7" fmla="*/ 35510 w 1597980"/>
              <a:gd name="connsiteY7" fmla="*/ 497150 h 497150"/>
              <a:gd name="connsiteX8" fmla="*/ 0 w 1597980"/>
              <a:gd name="connsiteY8" fmla="*/ 0 h 497150"/>
              <a:gd name="connsiteX0" fmla="*/ 17756 w 1615736"/>
              <a:gd name="connsiteY0" fmla="*/ 0 h 497150"/>
              <a:gd name="connsiteX1" fmla="*/ 1615736 w 1615736"/>
              <a:gd name="connsiteY1" fmla="*/ 0 h 497150"/>
              <a:gd name="connsiteX2" fmla="*/ 1615736 w 1615736"/>
              <a:gd name="connsiteY2" fmla="*/ 390618 h 497150"/>
              <a:gd name="connsiteX3" fmla="*/ 949911 w 1615736"/>
              <a:gd name="connsiteY3" fmla="*/ 390618 h 497150"/>
              <a:gd name="connsiteX4" fmla="*/ 949911 w 1615736"/>
              <a:gd name="connsiteY4" fmla="*/ 213064 h 497150"/>
              <a:gd name="connsiteX5" fmla="*/ 275208 w 1615736"/>
              <a:gd name="connsiteY5" fmla="*/ 213064 h 497150"/>
              <a:gd name="connsiteX6" fmla="*/ 275208 w 1615736"/>
              <a:gd name="connsiteY6" fmla="*/ 497150 h 497150"/>
              <a:gd name="connsiteX7" fmla="*/ 0 w 1615736"/>
              <a:gd name="connsiteY7" fmla="*/ 497150 h 497150"/>
              <a:gd name="connsiteX8" fmla="*/ 17756 w 1615736"/>
              <a:gd name="connsiteY8" fmla="*/ 0 h 497150"/>
              <a:gd name="connsiteX0" fmla="*/ 0 w 1597980"/>
              <a:gd name="connsiteY0" fmla="*/ 0 h 497150"/>
              <a:gd name="connsiteX1" fmla="*/ 1597980 w 1597980"/>
              <a:gd name="connsiteY1" fmla="*/ 0 h 497150"/>
              <a:gd name="connsiteX2" fmla="*/ 1597980 w 1597980"/>
              <a:gd name="connsiteY2" fmla="*/ 390618 h 497150"/>
              <a:gd name="connsiteX3" fmla="*/ 932155 w 1597980"/>
              <a:gd name="connsiteY3" fmla="*/ 390618 h 497150"/>
              <a:gd name="connsiteX4" fmla="*/ 932155 w 1597980"/>
              <a:gd name="connsiteY4" fmla="*/ 213064 h 497150"/>
              <a:gd name="connsiteX5" fmla="*/ 257452 w 1597980"/>
              <a:gd name="connsiteY5" fmla="*/ 213064 h 497150"/>
              <a:gd name="connsiteX6" fmla="*/ 257452 w 1597980"/>
              <a:gd name="connsiteY6" fmla="*/ 497150 h 497150"/>
              <a:gd name="connsiteX7" fmla="*/ 8877 w 1597980"/>
              <a:gd name="connsiteY7" fmla="*/ 497150 h 497150"/>
              <a:gd name="connsiteX8" fmla="*/ 0 w 1597980"/>
              <a:gd name="connsiteY8" fmla="*/ 0 h 497150"/>
              <a:gd name="connsiteX0" fmla="*/ 1 w 1597981"/>
              <a:gd name="connsiteY0" fmla="*/ 0 h 497150"/>
              <a:gd name="connsiteX1" fmla="*/ 1597981 w 1597981"/>
              <a:gd name="connsiteY1" fmla="*/ 0 h 497150"/>
              <a:gd name="connsiteX2" fmla="*/ 1597981 w 1597981"/>
              <a:gd name="connsiteY2" fmla="*/ 390618 h 497150"/>
              <a:gd name="connsiteX3" fmla="*/ 932156 w 1597981"/>
              <a:gd name="connsiteY3" fmla="*/ 390618 h 497150"/>
              <a:gd name="connsiteX4" fmla="*/ 932156 w 1597981"/>
              <a:gd name="connsiteY4" fmla="*/ 213064 h 497150"/>
              <a:gd name="connsiteX5" fmla="*/ 257453 w 1597981"/>
              <a:gd name="connsiteY5" fmla="*/ 213064 h 497150"/>
              <a:gd name="connsiteX6" fmla="*/ 257453 w 1597981"/>
              <a:gd name="connsiteY6" fmla="*/ 497150 h 497150"/>
              <a:gd name="connsiteX7" fmla="*/ 0 w 1597981"/>
              <a:gd name="connsiteY7" fmla="*/ 497150 h 497150"/>
              <a:gd name="connsiteX8" fmla="*/ 1 w 1597981"/>
              <a:gd name="connsiteY8" fmla="*/ 0 h 497150"/>
              <a:gd name="connsiteX0" fmla="*/ 1 w 1597981"/>
              <a:gd name="connsiteY0" fmla="*/ 0 h 1260629"/>
              <a:gd name="connsiteX1" fmla="*/ 1597981 w 1597981"/>
              <a:gd name="connsiteY1" fmla="*/ 0 h 1260629"/>
              <a:gd name="connsiteX2" fmla="*/ 1597981 w 1597981"/>
              <a:gd name="connsiteY2" fmla="*/ 390618 h 1260629"/>
              <a:gd name="connsiteX3" fmla="*/ 932156 w 1597981"/>
              <a:gd name="connsiteY3" fmla="*/ 390618 h 1260629"/>
              <a:gd name="connsiteX4" fmla="*/ 932156 w 1597981"/>
              <a:gd name="connsiteY4" fmla="*/ 213064 h 1260629"/>
              <a:gd name="connsiteX5" fmla="*/ 257453 w 1597981"/>
              <a:gd name="connsiteY5" fmla="*/ 213064 h 1260629"/>
              <a:gd name="connsiteX6" fmla="*/ 248576 w 1597981"/>
              <a:gd name="connsiteY6" fmla="*/ 1260629 h 1260629"/>
              <a:gd name="connsiteX7" fmla="*/ 0 w 1597981"/>
              <a:gd name="connsiteY7" fmla="*/ 497150 h 1260629"/>
              <a:gd name="connsiteX8" fmla="*/ 1 w 1597981"/>
              <a:gd name="connsiteY8" fmla="*/ 0 h 1260629"/>
              <a:gd name="connsiteX0" fmla="*/ 8878 w 1606858"/>
              <a:gd name="connsiteY0" fmla="*/ 0 h 1260629"/>
              <a:gd name="connsiteX1" fmla="*/ 1606858 w 1606858"/>
              <a:gd name="connsiteY1" fmla="*/ 0 h 1260629"/>
              <a:gd name="connsiteX2" fmla="*/ 1606858 w 1606858"/>
              <a:gd name="connsiteY2" fmla="*/ 390618 h 1260629"/>
              <a:gd name="connsiteX3" fmla="*/ 941033 w 1606858"/>
              <a:gd name="connsiteY3" fmla="*/ 390618 h 1260629"/>
              <a:gd name="connsiteX4" fmla="*/ 941033 w 1606858"/>
              <a:gd name="connsiteY4" fmla="*/ 213064 h 1260629"/>
              <a:gd name="connsiteX5" fmla="*/ 266330 w 1606858"/>
              <a:gd name="connsiteY5" fmla="*/ 213064 h 1260629"/>
              <a:gd name="connsiteX6" fmla="*/ 257453 w 1606858"/>
              <a:gd name="connsiteY6" fmla="*/ 1260629 h 1260629"/>
              <a:gd name="connsiteX7" fmla="*/ 0 w 1606858"/>
              <a:gd name="connsiteY7" fmla="*/ 1242875 h 1260629"/>
              <a:gd name="connsiteX8" fmla="*/ 8878 w 1606858"/>
              <a:gd name="connsiteY8" fmla="*/ 0 h 1260629"/>
              <a:gd name="connsiteX0" fmla="*/ 8878 w 1606858"/>
              <a:gd name="connsiteY0" fmla="*/ 0 h 1242875"/>
              <a:gd name="connsiteX1" fmla="*/ 1606858 w 1606858"/>
              <a:gd name="connsiteY1" fmla="*/ 0 h 1242875"/>
              <a:gd name="connsiteX2" fmla="*/ 1606858 w 1606858"/>
              <a:gd name="connsiteY2" fmla="*/ 390618 h 1242875"/>
              <a:gd name="connsiteX3" fmla="*/ 941033 w 1606858"/>
              <a:gd name="connsiteY3" fmla="*/ 390618 h 1242875"/>
              <a:gd name="connsiteX4" fmla="*/ 941033 w 1606858"/>
              <a:gd name="connsiteY4" fmla="*/ 213064 h 1242875"/>
              <a:gd name="connsiteX5" fmla="*/ 266330 w 1606858"/>
              <a:gd name="connsiteY5" fmla="*/ 213064 h 1242875"/>
              <a:gd name="connsiteX6" fmla="*/ 266331 w 1606858"/>
              <a:gd name="connsiteY6" fmla="*/ 1233996 h 1242875"/>
              <a:gd name="connsiteX7" fmla="*/ 0 w 1606858"/>
              <a:gd name="connsiteY7" fmla="*/ 1242875 h 1242875"/>
              <a:gd name="connsiteX8" fmla="*/ 8878 w 1606858"/>
              <a:gd name="connsiteY8" fmla="*/ 0 h 1242875"/>
              <a:gd name="connsiteX0" fmla="*/ 8878 w 1606858"/>
              <a:gd name="connsiteY0" fmla="*/ 0 h 1242875"/>
              <a:gd name="connsiteX1" fmla="*/ 1606858 w 1606858"/>
              <a:gd name="connsiteY1" fmla="*/ 0 h 1242875"/>
              <a:gd name="connsiteX2" fmla="*/ 1606858 w 1606858"/>
              <a:gd name="connsiteY2" fmla="*/ 390618 h 1242875"/>
              <a:gd name="connsiteX3" fmla="*/ 941033 w 1606858"/>
              <a:gd name="connsiteY3" fmla="*/ 390618 h 1242875"/>
              <a:gd name="connsiteX4" fmla="*/ 941033 w 1606858"/>
              <a:gd name="connsiteY4" fmla="*/ 213064 h 1242875"/>
              <a:gd name="connsiteX5" fmla="*/ 266330 w 1606858"/>
              <a:gd name="connsiteY5" fmla="*/ 213064 h 1242875"/>
              <a:gd name="connsiteX6" fmla="*/ 266331 w 1606858"/>
              <a:gd name="connsiteY6" fmla="*/ 1233996 h 1242875"/>
              <a:gd name="connsiteX7" fmla="*/ 0 w 1606858"/>
              <a:gd name="connsiteY7" fmla="*/ 1242875 h 1242875"/>
              <a:gd name="connsiteX8" fmla="*/ 8878 w 1606858"/>
              <a:gd name="connsiteY8" fmla="*/ 0 h 12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6858" h="1242875">
                <a:moveTo>
                  <a:pt x="8878" y="0"/>
                </a:moveTo>
                <a:lnTo>
                  <a:pt x="1606858" y="0"/>
                </a:lnTo>
                <a:lnTo>
                  <a:pt x="1606858" y="390618"/>
                </a:lnTo>
                <a:lnTo>
                  <a:pt x="941033" y="390618"/>
                </a:lnTo>
                <a:lnTo>
                  <a:pt x="941033" y="213064"/>
                </a:lnTo>
                <a:lnTo>
                  <a:pt x="266330" y="213064"/>
                </a:lnTo>
                <a:cubicBezTo>
                  <a:pt x="266330" y="553375"/>
                  <a:pt x="266331" y="893685"/>
                  <a:pt x="266331" y="1233996"/>
                </a:cubicBezTo>
                <a:lnTo>
                  <a:pt x="0" y="1242875"/>
                </a:lnTo>
                <a:cubicBezTo>
                  <a:pt x="0" y="1077158"/>
                  <a:pt x="8878" y="165717"/>
                  <a:pt x="8878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375368" y="5589100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64959" y="505394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091593" y="480537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467085" y="478811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4085485" y="5624096"/>
            <a:ext cx="1322773" cy="221942"/>
          </a:xfrm>
          <a:custGeom>
            <a:avLst/>
            <a:gdLst>
              <a:gd name="connsiteX0" fmla="*/ 0 w 1322773"/>
              <a:gd name="connsiteY0" fmla="*/ 221942 h 221942"/>
              <a:gd name="connsiteX1" fmla="*/ 1322773 w 1322773"/>
              <a:gd name="connsiteY1" fmla="*/ 221942 h 221942"/>
              <a:gd name="connsiteX2" fmla="*/ 1322773 w 1322773"/>
              <a:gd name="connsiteY2" fmla="*/ 0 h 221942"/>
              <a:gd name="connsiteX3" fmla="*/ 1313895 w 1322773"/>
              <a:gd name="connsiteY3" fmla="*/ 0 h 22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2773" h="221942">
                <a:moveTo>
                  <a:pt x="0" y="221942"/>
                </a:moveTo>
                <a:lnTo>
                  <a:pt x="1322773" y="221942"/>
                </a:lnTo>
                <a:lnTo>
                  <a:pt x="1322773" y="0"/>
                </a:lnTo>
                <a:lnTo>
                  <a:pt x="1313895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5692343" y="4842861"/>
            <a:ext cx="417251" cy="266331"/>
          </a:xfrm>
          <a:custGeom>
            <a:avLst/>
            <a:gdLst>
              <a:gd name="connsiteX0" fmla="*/ 0 w 417251"/>
              <a:gd name="connsiteY0" fmla="*/ 266331 h 266331"/>
              <a:gd name="connsiteX1" fmla="*/ 417251 w 417251"/>
              <a:gd name="connsiteY1" fmla="*/ 266331 h 266331"/>
              <a:gd name="connsiteX2" fmla="*/ 417251 w 417251"/>
              <a:gd name="connsiteY2" fmla="*/ 0 h 26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7251" h="266331">
                <a:moveTo>
                  <a:pt x="0" y="266331"/>
                </a:moveTo>
                <a:lnTo>
                  <a:pt x="417251" y="266331"/>
                </a:lnTo>
                <a:lnTo>
                  <a:pt x="41725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6118472" y="4665308"/>
            <a:ext cx="408372" cy="159798"/>
          </a:xfrm>
          <a:custGeom>
            <a:avLst/>
            <a:gdLst>
              <a:gd name="connsiteX0" fmla="*/ 0 w 408372"/>
              <a:gd name="connsiteY0" fmla="*/ 159798 h 159798"/>
              <a:gd name="connsiteX1" fmla="*/ 408372 w 408372"/>
              <a:gd name="connsiteY1" fmla="*/ 159798 h 159798"/>
              <a:gd name="connsiteX2" fmla="*/ 408372 w 408372"/>
              <a:gd name="connsiteY2" fmla="*/ 0 h 15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372" h="159798">
                <a:moveTo>
                  <a:pt x="0" y="159798"/>
                </a:moveTo>
                <a:lnTo>
                  <a:pt x="408372" y="159798"/>
                </a:lnTo>
                <a:lnTo>
                  <a:pt x="408372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5407628" y="5124044"/>
            <a:ext cx="325023" cy="511370"/>
          </a:xfrm>
          <a:custGeom>
            <a:avLst/>
            <a:gdLst>
              <a:gd name="connsiteX0" fmla="*/ 0 w 325023"/>
              <a:gd name="connsiteY0" fmla="*/ 511370 h 511370"/>
              <a:gd name="connsiteX1" fmla="*/ 0 w 325023"/>
              <a:gd name="connsiteY1" fmla="*/ 0 h 511370"/>
              <a:gd name="connsiteX2" fmla="*/ 325023 w 325023"/>
              <a:gd name="connsiteY2" fmla="*/ 0 h 51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023" h="511370">
                <a:moveTo>
                  <a:pt x="0" y="511370"/>
                </a:moveTo>
                <a:lnTo>
                  <a:pt x="0" y="0"/>
                </a:lnTo>
                <a:lnTo>
                  <a:pt x="325023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5407627" y="4842357"/>
            <a:ext cx="723719" cy="771389"/>
          </a:xfrm>
          <a:custGeom>
            <a:avLst/>
            <a:gdLst>
              <a:gd name="connsiteX0" fmla="*/ 0 w 723719"/>
              <a:gd name="connsiteY0" fmla="*/ 286020 h 286020"/>
              <a:gd name="connsiteX1" fmla="*/ 0 w 723719"/>
              <a:gd name="connsiteY1" fmla="*/ 4333 h 286020"/>
              <a:gd name="connsiteX2" fmla="*/ 4333 w 723719"/>
              <a:gd name="connsiteY2" fmla="*/ 0 h 286020"/>
              <a:gd name="connsiteX3" fmla="*/ 723719 w 723719"/>
              <a:gd name="connsiteY3" fmla="*/ 0 h 286020"/>
              <a:gd name="connsiteX0" fmla="*/ 0 w 723719"/>
              <a:gd name="connsiteY0" fmla="*/ 771389 h 771389"/>
              <a:gd name="connsiteX1" fmla="*/ 0 w 723719"/>
              <a:gd name="connsiteY1" fmla="*/ 4333 h 771389"/>
              <a:gd name="connsiteX2" fmla="*/ 4333 w 723719"/>
              <a:gd name="connsiteY2" fmla="*/ 0 h 771389"/>
              <a:gd name="connsiteX3" fmla="*/ 723719 w 723719"/>
              <a:gd name="connsiteY3" fmla="*/ 0 h 77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3719" h="771389">
                <a:moveTo>
                  <a:pt x="0" y="771389"/>
                </a:moveTo>
                <a:lnTo>
                  <a:pt x="0" y="4333"/>
                </a:lnTo>
                <a:lnTo>
                  <a:pt x="4333" y="0"/>
                </a:lnTo>
                <a:lnTo>
                  <a:pt x="723719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5407627" y="5128377"/>
            <a:ext cx="286021" cy="489703"/>
          </a:xfrm>
          <a:custGeom>
            <a:avLst/>
            <a:gdLst>
              <a:gd name="connsiteX0" fmla="*/ 0 w 286021"/>
              <a:gd name="connsiteY0" fmla="*/ 489703 h 489703"/>
              <a:gd name="connsiteX1" fmla="*/ 286021 w 286021"/>
              <a:gd name="connsiteY1" fmla="*/ 489703 h 489703"/>
              <a:gd name="connsiteX2" fmla="*/ 286021 w 286021"/>
              <a:gd name="connsiteY2" fmla="*/ 0 h 489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6021" h="489703">
                <a:moveTo>
                  <a:pt x="0" y="489703"/>
                </a:moveTo>
                <a:lnTo>
                  <a:pt x="286021" y="489703"/>
                </a:lnTo>
                <a:lnTo>
                  <a:pt x="286021" y="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 bwMode="auto">
          <a:xfrm>
            <a:off x="5407627" y="4664677"/>
            <a:ext cx="1109414" cy="957736"/>
          </a:xfrm>
          <a:custGeom>
            <a:avLst/>
            <a:gdLst>
              <a:gd name="connsiteX0" fmla="*/ 1109414 w 1109414"/>
              <a:gd name="connsiteY0" fmla="*/ 0 h 957736"/>
              <a:gd name="connsiteX1" fmla="*/ 0 w 1109414"/>
              <a:gd name="connsiteY1" fmla="*/ 0 h 957736"/>
              <a:gd name="connsiteX2" fmla="*/ 0 w 1109414"/>
              <a:gd name="connsiteY2" fmla="*/ 957736 h 9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9414" h="957736">
                <a:moveTo>
                  <a:pt x="1109414" y="0"/>
                </a:moveTo>
                <a:lnTo>
                  <a:pt x="0" y="0"/>
                </a:lnTo>
                <a:lnTo>
                  <a:pt x="0" y="957736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62344" y="565690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5559305" y="5367520"/>
            <a:ext cx="0" cy="2548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007578" y="499213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73935" y="4724287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73229" y="46394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 bwMode="auto">
          <a:xfrm>
            <a:off x="5355809" y="581441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5831" y="54114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84258" y="5437748"/>
            <a:ext cx="28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54607" y="50328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31" name="Freeform 30"/>
          <p:cNvSpPr/>
          <p:nvPr/>
        </p:nvSpPr>
        <p:spPr bwMode="auto">
          <a:xfrm>
            <a:off x="5693648" y="5128377"/>
            <a:ext cx="0" cy="476702"/>
          </a:xfrm>
          <a:custGeom>
            <a:avLst/>
            <a:gdLst>
              <a:gd name="connsiteX0" fmla="*/ 0 w 0"/>
              <a:gd name="connsiteY0" fmla="*/ 0 h 476702"/>
              <a:gd name="connsiteX1" fmla="*/ 0 w 0"/>
              <a:gd name="connsiteY1" fmla="*/ 476702 h 47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76702">
                <a:moveTo>
                  <a:pt x="0" y="0"/>
                </a:moveTo>
                <a:lnTo>
                  <a:pt x="0" y="476702"/>
                </a:lnTo>
              </a:path>
            </a:pathLst>
          </a:cu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5656339" y="5589100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660532" y="5089950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5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/>
      <p:bldP spid="28" grpId="0"/>
      <p:bldP spid="29" grpId="0"/>
      <p:bldP spid="30" grpId="0"/>
      <p:bldP spid="32" grpId="0" animBg="1"/>
      <p:bldP spid="33" grpId="0"/>
      <p:bldP spid="26" grpId="0"/>
      <p:bldP spid="27" grpId="0"/>
      <p:bldP spid="31" grpId="0" animBg="1"/>
      <p:bldP spid="31" grpId="1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algorithm, Yang et al., 96’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540753" cy="4594860"/>
          </a:xfrm>
        </p:spPr>
        <p:txBody>
          <a:bodyPr/>
          <a:lstStyle/>
          <a:p>
            <a:r>
              <a:rPr lang="en-US" dirty="0" smtClean="0"/>
              <a:t>Run Dijkstra’s algorithm on G(v) from s and apply the dragging operation on each visited edge </a:t>
            </a:r>
          </a:p>
          <a:p>
            <a:r>
              <a:rPr lang="en-US" dirty="0" smtClean="0"/>
              <a:t>Maintain at most </a:t>
            </a:r>
            <a:r>
              <a:rPr lang="en-US" dirty="0" smtClean="0">
                <a:solidFill>
                  <a:srgbClr val="FF0000"/>
                </a:solidFill>
              </a:rPr>
              <a:t>eight </a:t>
            </a:r>
            <a:r>
              <a:rPr lang="en-US" dirty="0" smtClean="0"/>
              <a:t>paths at each node</a:t>
            </a:r>
          </a:p>
          <a:p>
            <a:r>
              <a:rPr lang="en-US" dirty="0" smtClean="0"/>
              <a:t>For min-link shortest path: use </a:t>
            </a:r>
            <a:r>
              <a:rPr lang="en-US" dirty="0"/>
              <a:t>the </a:t>
            </a:r>
            <a:r>
              <a:rPr lang="en-US" dirty="0" smtClean="0"/>
              <a:t>lexicographical vector (L(</a:t>
            </a:r>
            <a:r>
              <a:rPr lang="el-GR" dirty="0"/>
              <a:t>π</a:t>
            </a:r>
            <a:r>
              <a:rPr lang="en-US" dirty="0" smtClean="0"/>
              <a:t>), D(</a:t>
            </a:r>
            <a:r>
              <a:rPr lang="el-GR" dirty="0" smtClean="0"/>
              <a:t>π</a:t>
            </a:r>
            <a:r>
              <a:rPr lang="en-US" dirty="0" smtClean="0"/>
              <a:t>)) as the key for any path </a:t>
            </a:r>
            <a:r>
              <a:rPr lang="el-GR" dirty="0" smtClean="0"/>
              <a:t>π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L(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the length of </a:t>
            </a:r>
            <a:r>
              <a:rPr lang="el-GR" dirty="0" smtClean="0"/>
              <a:t>π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D(</a:t>
            </a: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dirty="0" smtClean="0">
                <a:solidFill>
                  <a:srgbClr val="FF0000"/>
                </a:solidFill>
              </a:rPr>
              <a:t>): </a:t>
            </a:r>
            <a:r>
              <a:rPr lang="en-US" dirty="0" smtClean="0"/>
              <a:t>the number of links of </a:t>
            </a:r>
            <a:r>
              <a:rPr lang="el-GR" dirty="0" smtClean="0"/>
              <a:t>π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8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6445783" cy="4251960"/>
          </a:xfrm>
        </p:spPr>
        <p:txBody>
          <a:bodyPr/>
          <a:lstStyle/>
          <a:p>
            <a:r>
              <a:rPr lang="en-US" dirty="0" smtClean="0"/>
              <a:t>L(</a:t>
            </a:r>
            <a:r>
              <a:rPr lang="el-GR" dirty="0"/>
              <a:t>π</a:t>
            </a:r>
            <a:r>
              <a:rPr lang="en-US" baseline="-25000" dirty="0" smtClean="0"/>
              <a:t>1</a:t>
            </a:r>
            <a:r>
              <a:rPr lang="en-US" dirty="0" smtClean="0"/>
              <a:t>) = </a:t>
            </a:r>
            <a:r>
              <a:rPr lang="en-US" dirty="0"/>
              <a:t>L(</a:t>
            </a:r>
            <a:r>
              <a:rPr lang="el-GR" dirty="0" smtClean="0"/>
              <a:t>π</a:t>
            </a:r>
            <a:r>
              <a:rPr lang="en-US" baseline="-25000" dirty="0" smtClean="0"/>
              <a:t>2</a:t>
            </a:r>
            <a:r>
              <a:rPr lang="en-US" dirty="0" smtClean="0"/>
              <a:t>),   D(</a:t>
            </a:r>
            <a:r>
              <a:rPr lang="el-GR" dirty="0"/>
              <a:t>π</a:t>
            </a:r>
            <a:r>
              <a:rPr lang="en-US" baseline="-25000" dirty="0"/>
              <a:t>1</a:t>
            </a:r>
            <a:r>
              <a:rPr lang="en-US" dirty="0" smtClean="0"/>
              <a:t>) = 4, </a:t>
            </a:r>
            <a:r>
              <a:rPr lang="en-US" dirty="0"/>
              <a:t>D(</a:t>
            </a:r>
            <a:r>
              <a:rPr lang="el-GR" dirty="0" smtClean="0"/>
              <a:t>π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5</a:t>
            </a:r>
          </a:p>
          <a:p>
            <a:r>
              <a:rPr lang="en-US" dirty="0" smtClean="0"/>
              <a:t>Yang et al: It is not necessary to maintain </a:t>
            </a:r>
            <a:r>
              <a:rPr lang="el-GR" dirty="0"/>
              <a:t>π</a:t>
            </a:r>
            <a:r>
              <a:rPr lang="en-US" baseline="-25000" dirty="0" smtClean="0"/>
              <a:t>2</a:t>
            </a:r>
            <a:r>
              <a:rPr lang="en-US" dirty="0" smtClean="0"/>
              <a:t> at p since </a:t>
            </a:r>
            <a:r>
              <a:rPr lang="en-US" dirty="0"/>
              <a:t>D(</a:t>
            </a:r>
            <a:r>
              <a:rPr lang="el-GR" dirty="0"/>
              <a:t>π</a:t>
            </a:r>
            <a:r>
              <a:rPr lang="en-US" baseline="-25000" dirty="0"/>
              <a:t>1</a:t>
            </a:r>
            <a:r>
              <a:rPr lang="en-US" dirty="0"/>
              <a:t>) &lt;</a:t>
            </a:r>
            <a:r>
              <a:rPr lang="en-US" dirty="0" smtClean="0"/>
              <a:t> </a:t>
            </a:r>
            <a:r>
              <a:rPr lang="en-US" dirty="0"/>
              <a:t>D(</a:t>
            </a:r>
            <a:r>
              <a:rPr lang="el-GR" dirty="0"/>
              <a:t>π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correct!!</a:t>
            </a:r>
          </a:p>
          <a:p>
            <a:pPr lvl="1"/>
            <a:r>
              <a:rPr lang="el-GR" dirty="0" smtClean="0"/>
              <a:t>π</a:t>
            </a:r>
            <a:r>
              <a:rPr lang="en-US" baseline="-25000" dirty="0" smtClean="0"/>
              <a:t>2</a:t>
            </a:r>
            <a:r>
              <a:rPr lang="en-US" dirty="0" smtClean="0"/>
              <a:t> can lead to a better path to t</a:t>
            </a:r>
            <a:endParaRPr lang="en-US" baseline="-25000" dirty="0"/>
          </a:p>
          <a:p>
            <a:r>
              <a:rPr lang="en-US" dirty="0" smtClean="0">
                <a:solidFill>
                  <a:srgbClr val="FF0000"/>
                </a:solidFill>
              </a:rPr>
              <a:t>Our correction: </a:t>
            </a:r>
            <a:r>
              <a:rPr lang="en-US" dirty="0" smtClean="0"/>
              <a:t>If the D values of two paths of the same type differ by one, then both may need to be maintained</a:t>
            </a:r>
          </a:p>
          <a:p>
            <a:pPr lvl="1"/>
            <a:r>
              <a:rPr lang="en-US" dirty="0" smtClean="0"/>
              <a:t>At most 16 paths need to be maintained at each node (for min-link shortest paths)</a:t>
            </a:r>
          </a:p>
          <a:p>
            <a:pPr lvl="1"/>
            <a:r>
              <a:rPr lang="en-US" dirty="0" smtClean="0"/>
              <a:t>O(n) paths for other two </a:t>
            </a:r>
            <a:r>
              <a:rPr lang="en-US" dirty="0" err="1" smtClean="0"/>
              <a:t>bicriteria</a:t>
            </a:r>
            <a:r>
              <a:rPr lang="en-US" dirty="0" smtClean="0"/>
              <a:t> paths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552926" y="3935952"/>
            <a:ext cx="1601268" cy="6144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449665" y="4342584"/>
            <a:ext cx="721895" cy="17686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09950" y="381852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0869247" y="3973665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47925" y="46757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7828676" y="4885275"/>
            <a:ext cx="2114550" cy="1181100"/>
          </a:xfrm>
          <a:custGeom>
            <a:avLst/>
            <a:gdLst>
              <a:gd name="connsiteX0" fmla="*/ 2114550 w 2114550"/>
              <a:gd name="connsiteY0" fmla="*/ 0 h 1181100"/>
              <a:gd name="connsiteX1" fmla="*/ 542925 w 2114550"/>
              <a:gd name="connsiteY1" fmla="*/ 0 h 1181100"/>
              <a:gd name="connsiteX2" fmla="*/ 542925 w 2114550"/>
              <a:gd name="connsiteY2" fmla="*/ 419100 h 1181100"/>
              <a:gd name="connsiteX3" fmla="*/ 0 w 2114550"/>
              <a:gd name="connsiteY3" fmla="*/ 419100 h 1181100"/>
              <a:gd name="connsiteX4" fmla="*/ 0 w 2114550"/>
              <a:gd name="connsiteY4" fmla="*/ 1181100 h 1181100"/>
              <a:gd name="connsiteX5" fmla="*/ 0 w 2114550"/>
              <a:gd name="connsiteY5" fmla="*/ 1181100 h 1181100"/>
              <a:gd name="connsiteX6" fmla="*/ 800100 w 2114550"/>
              <a:gd name="connsiteY6" fmla="*/ 1181100 h 1181100"/>
              <a:gd name="connsiteX7" fmla="*/ 800100 w 2114550"/>
              <a:gd name="connsiteY7" fmla="*/ 847725 h 1181100"/>
              <a:gd name="connsiteX8" fmla="*/ 1419225 w 2114550"/>
              <a:gd name="connsiteY8" fmla="*/ 847725 h 1181100"/>
              <a:gd name="connsiteX9" fmla="*/ 1704975 w 2114550"/>
              <a:gd name="connsiteY9" fmla="*/ 847725 h 1181100"/>
              <a:gd name="connsiteX10" fmla="*/ 1704975 w 2114550"/>
              <a:gd name="connsiteY10" fmla="*/ 0 h 1181100"/>
              <a:gd name="connsiteX11" fmla="*/ 2114550 w 2114550"/>
              <a:gd name="connsiteY11" fmla="*/ 0 h 1181100"/>
              <a:gd name="connsiteX0" fmla="*/ 2114550 w 2114550"/>
              <a:gd name="connsiteY0" fmla="*/ 0 h 1181100"/>
              <a:gd name="connsiteX1" fmla="*/ 542925 w 2114550"/>
              <a:gd name="connsiteY1" fmla="*/ 0 h 1181100"/>
              <a:gd name="connsiteX2" fmla="*/ 542925 w 2114550"/>
              <a:gd name="connsiteY2" fmla="*/ 419100 h 1181100"/>
              <a:gd name="connsiteX3" fmla="*/ 0 w 2114550"/>
              <a:gd name="connsiteY3" fmla="*/ 419100 h 1181100"/>
              <a:gd name="connsiteX4" fmla="*/ 0 w 2114550"/>
              <a:gd name="connsiteY4" fmla="*/ 1181100 h 1181100"/>
              <a:gd name="connsiteX5" fmla="*/ 0 w 2114550"/>
              <a:gd name="connsiteY5" fmla="*/ 1181100 h 1181100"/>
              <a:gd name="connsiteX6" fmla="*/ 800100 w 2114550"/>
              <a:gd name="connsiteY6" fmla="*/ 1181100 h 1181100"/>
              <a:gd name="connsiteX7" fmla="*/ 800100 w 2114550"/>
              <a:gd name="connsiteY7" fmla="*/ 847725 h 1181100"/>
              <a:gd name="connsiteX8" fmla="*/ 1419225 w 2114550"/>
              <a:gd name="connsiteY8" fmla="*/ 847725 h 1181100"/>
              <a:gd name="connsiteX9" fmla="*/ 1704975 w 2114550"/>
              <a:gd name="connsiteY9" fmla="*/ 847725 h 1181100"/>
              <a:gd name="connsiteX10" fmla="*/ 2114550 w 2114550"/>
              <a:gd name="connsiteY10" fmla="*/ 0 h 1181100"/>
              <a:gd name="connsiteX0" fmla="*/ 2114550 w 2114550"/>
              <a:gd name="connsiteY0" fmla="*/ 0 h 1181100"/>
              <a:gd name="connsiteX1" fmla="*/ 542925 w 2114550"/>
              <a:gd name="connsiteY1" fmla="*/ 0 h 1181100"/>
              <a:gd name="connsiteX2" fmla="*/ 542925 w 2114550"/>
              <a:gd name="connsiteY2" fmla="*/ 419100 h 1181100"/>
              <a:gd name="connsiteX3" fmla="*/ 0 w 2114550"/>
              <a:gd name="connsiteY3" fmla="*/ 419100 h 1181100"/>
              <a:gd name="connsiteX4" fmla="*/ 0 w 2114550"/>
              <a:gd name="connsiteY4" fmla="*/ 1181100 h 1181100"/>
              <a:gd name="connsiteX5" fmla="*/ 0 w 2114550"/>
              <a:gd name="connsiteY5" fmla="*/ 1181100 h 1181100"/>
              <a:gd name="connsiteX6" fmla="*/ 800100 w 2114550"/>
              <a:gd name="connsiteY6" fmla="*/ 1181100 h 1181100"/>
              <a:gd name="connsiteX7" fmla="*/ 800100 w 2114550"/>
              <a:gd name="connsiteY7" fmla="*/ 847725 h 1181100"/>
              <a:gd name="connsiteX8" fmla="*/ 1419225 w 2114550"/>
              <a:gd name="connsiteY8" fmla="*/ 847725 h 1181100"/>
              <a:gd name="connsiteX9" fmla="*/ 2114550 w 2114550"/>
              <a:gd name="connsiteY9" fmla="*/ 0 h 1181100"/>
              <a:gd name="connsiteX0" fmla="*/ 2114550 w 2114550"/>
              <a:gd name="connsiteY0" fmla="*/ 0 h 1181100"/>
              <a:gd name="connsiteX1" fmla="*/ 542925 w 2114550"/>
              <a:gd name="connsiteY1" fmla="*/ 0 h 1181100"/>
              <a:gd name="connsiteX2" fmla="*/ 542925 w 2114550"/>
              <a:gd name="connsiteY2" fmla="*/ 419100 h 1181100"/>
              <a:gd name="connsiteX3" fmla="*/ 0 w 2114550"/>
              <a:gd name="connsiteY3" fmla="*/ 419100 h 1181100"/>
              <a:gd name="connsiteX4" fmla="*/ 0 w 2114550"/>
              <a:gd name="connsiteY4" fmla="*/ 1181100 h 1181100"/>
              <a:gd name="connsiteX5" fmla="*/ 0 w 2114550"/>
              <a:gd name="connsiteY5" fmla="*/ 1181100 h 1181100"/>
              <a:gd name="connsiteX6" fmla="*/ 800100 w 2114550"/>
              <a:gd name="connsiteY6" fmla="*/ 1181100 h 1181100"/>
              <a:gd name="connsiteX7" fmla="*/ 800100 w 2114550"/>
              <a:gd name="connsiteY7" fmla="*/ 847725 h 1181100"/>
              <a:gd name="connsiteX8" fmla="*/ 2114550 w 2114550"/>
              <a:gd name="connsiteY8" fmla="*/ 0 h 1181100"/>
              <a:gd name="connsiteX0" fmla="*/ 800100 w 2114550"/>
              <a:gd name="connsiteY0" fmla="*/ 847725 h 1181100"/>
              <a:gd name="connsiteX1" fmla="*/ 2114550 w 2114550"/>
              <a:gd name="connsiteY1" fmla="*/ 0 h 1181100"/>
              <a:gd name="connsiteX2" fmla="*/ 542925 w 2114550"/>
              <a:gd name="connsiteY2" fmla="*/ 0 h 1181100"/>
              <a:gd name="connsiteX3" fmla="*/ 542925 w 2114550"/>
              <a:gd name="connsiteY3" fmla="*/ 419100 h 1181100"/>
              <a:gd name="connsiteX4" fmla="*/ 0 w 2114550"/>
              <a:gd name="connsiteY4" fmla="*/ 419100 h 1181100"/>
              <a:gd name="connsiteX5" fmla="*/ 0 w 2114550"/>
              <a:gd name="connsiteY5" fmla="*/ 1181100 h 1181100"/>
              <a:gd name="connsiteX6" fmla="*/ 0 w 2114550"/>
              <a:gd name="connsiteY6" fmla="*/ 1181100 h 1181100"/>
              <a:gd name="connsiteX7" fmla="*/ 800100 w 2114550"/>
              <a:gd name="connsiteY7" fmla="*/ 1181100 h 1181100"/>
              <a:gd name="connsiteX8" fmla="*/ 891540 w 2114550"/>
              <a:gd name="connsiteY8" fmla="*/ 939165 h 1181100"/>
              <a:gd name="connsiteX0" fmla="*/ 2114550 w 2114550"/>
              <a:gd name="connsiteY0" fmla="*/ 0 h 1181100"/>
              <a:gd name="connsiteX1" fmla="*/ 542925 w 2114550"/>
              <a:gd name="connsiteY1" fmla="*/ 0 h 1181100"/>
              <a:gd name="connsiteX2" fmla="*/ 542925 w 2114550"/>
              <a:gd name="connsiteY2" fmla="*/ 419100 h 1181100"/>
              <a:gd name="connsiteX3" fmla="*/ 0 w 2114550"/>
              <a:gd name="connsiteY3" fmla="*/ 419100 h 1181100"/>
              <a:gd name="connsiteX4" fmla="*/ 0 w 2114550"/>
              <a:gd name="connsiteY4" fmla="*/ 1181100 h 1181100"/>
              <a:gd name="connsiteX5" fmla="*/ 0 w 2114550"/>
              <a:gd name="connsiteY5" fmla="*/ 1181100 h 1181100"/>
              <a:gd name="connsiteX6" fmla="*/ 800100 w 2114550"/>
              <a:gd name="connsiteY6" fmla="*/ 1181100 h 1181100"/>
              <a:gd name="connsiteX7" fmla="*/ 891540 w 2114550"/>
              <a:gd name="connsiteY7" fmla="*/ 939165 h 1181100"/>
              <a:gd name="connsiteX0" fmla="*/ 2114550 w 2114550"/>
              <a:gd name="connsiteY0" fmla="*/ 0 h 1181100"/>
              <a:gd name="connsiteX1" fmla="*/ 542925 w 2114550"/>
              <a:gd name="connsiteY1" fmla="*/ 0 h 1181100"/>
              <a:gd name="connsiteX2" fmla="*/ 542925 w 2114550"/>
              <a:gd name="connsiteY2" fmla="*/ 419100 h 1181100"/>
              <a:gd name="connsiteX3" fmla="*/ 0 w 2114550"/>
              <a:gd name="connsiteY3" fmla="*/ 419100 h 1181100"/>
              <a:gd name="connsiteX4" fmla="*/ 0 w 2114550"/>
              <a:gd name="connsiteY4" fmla="*/ 1181100 h 1181100"/>
              <a:gd name="connsiteX5" fmla="*/ 0 w 2114550"/>
              <a:gd name="connsiteY5" fmla="*/ 1181100 h 1181100"/>
              <a:gd name="connsiteX6" fmla="*/ 800100 w 2114550"/>
              <a:gd name="connsiteY6" fmla="*/ 1181100 h 1181100"/>
              <a:gd name="connsiteX0" fmla="*/ 2114550 w 2114550"/>
              <a:gd name="connsiteY0" fmla="*/ 0 h 1181100"/>
              <a:gd name="connsiteX1" fmla="*/ 542925 w 2114550"/>
              <a:gd name="connsiteY1" fmla="*/ 0 h 1181100"/>
              <a:gd name="connsiteX2" fmla="*/ 542925 w 2114550"/>
              <a:gd name="connsiteY2" fmla="*/ 419100 h 1181100"/>
              <a:gd name="connsiteX3" fmla="*/ 0 w 2114550"/>
              <a:gd name="connsiteY3" fmla="*/ 419100 h 1181100"/>
              <a:gd name="connsiteX4" fmla="*/ 0 w 2114550"/>
              <a:gd name="connsiteY4" fmla="*/ 1181100 h 1181100"/>
              <a:gd name="connsiteX5" fmla="*/ 0 w 2114550"/>
              <a:gd name="connsiteY5" fmla="*/ 118110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4550" h="1181100">
                <a:moveTo>
                  <a:pt x="2114550" y="0"/>
                </a:moveTo>
                <a:lnTo>
                  <a:pt x="542925" y="0"/>
                </a:lnTo>
                <a:lnTo>
                  <a:pt x="542925" y="419100"/>
                </a:lnTo>
                <a:lnTo>
                  <a:pt x="0" y="419100"/>
                </a:lnTo>
                <a:lnTo>
                  <a:pt x="0" y="1181100"/>
                </a:lnTo>
                <a:lnTo>
                  <a:pt x="0" y="118110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9907222" y="4830915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786715" y="6030371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7818522" y="4886325"/>
            <a:ext cx="2133600" cy="1181100"/>
          </a:xfrm>
          <a:custGeom>
            <a:avLst/>
            <a:gdLst>
              <a:gd name="connsiteX0" fmla="*/ 0 w 2133600"/>
              <a:gd name="connsiteY0" fmla="*/ 1181100 h 1181100"/>
              <a:gd name="connsiteX1" fmla="*/ 828675 w 2133600"/>
              <a:gd name="connsiteY1" fmla="*/ 1181100 h 1181100"/>
              <a:gd name="connsiteX2" fmla="*/ 1333500 w 2133600"/>
              <a:gd name="connsiteY2" fmla="*/ 1181100 h 1181100"/>
              <a:gd name="connsiteX3" fmla="*/ 1333500 w 2133600"/>
              <a:gd name="connsiteY3" fmla="*/ 571500 h 1181100"/>
              <a:gd name="connsiteX4" fmla="*/ 1714500 w 2133600"/>
              <a:gd name="connsiteY4" fmla="*/ 571500 h 1181100"/>
              <a:gd name="connsiteX5" fmla="*/ 1714500 w 2133600"/>
              <a:gd name="connsiteY5" fmla="*/ 0 h 1181100"/>
              <a:gd name="connsiteX6" fmla="*/ 2133600 w 2133600"/>
              <a:gd name="connsiteY6" fmla="*/ 0 h 1181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3600" h="1181100">
                <a:moveTo>
                  <a:pt x="0" y="1181100"/>
                </a:moveTo>
                <a:lnTo>
                  <a:pt x="828675" y="1181100"/>
                </a:lnTo>
                <a:lnTo>
                  <a:pt x="1333500" y="1181100"/>
                </a:lnTo>
                <a:lnTo>
                  <a:pt x="1333500" y="571500"/>
                </a:lnTo>
                <a:lnTo>
                  <a:pt x="1714500" y="571500"/>
                </a:lnTo>
                <a:lnTo>
                  <a:pt x="1714500" y="0"/>
                </a:lnTo>
                <a:lnTo>
                  <a:pt x="2133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556912" y="5926560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85147" y="529590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25215" y="571452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 bwMode="auto">
          <a:xfrm>
            <a:off x="8372475" y="4029075"/>
            <a:ext cx="2505075" cy="876300"/>
          </a:xfrm>
          <a:custGeom>
            <a:avLst/>
            <a:gdLst>
              <a:gd name="connsiteX0" fmla="*/ 0 w 2505075"/>
              <a:gd name="connsiteY0" fmla="*/ 876300 h 876300"/>
              <a:gd name="connsiteX1" fmla="*/ 0 w 2505075"/>
              <a:gd name="connsiteY1" fmla="*/ 542925 h 876300"/>
              <a:gd name="connsiteX2" fmla="*/ 1581150 w 2505075"/>
              <a:gd name="connsiteY2" fmla="*/ 542925 h 876300"/>
              <a:gd name="connsiteX3" fmla="*/ 1581150 w 2505075"/>
              <a:gd name="connsiteY3" fmla="*/ 0 h 876300"/>
              <a:gd name="connsiteX4" fmla="*/ 2505075 w 2505075"/>
              <a:gd name="connsiteY4" fmla="*/ 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5075" h="876300">
                <a:moveTo>
                  <a:pt x="0" y="876300"/>
                </a:moveTo>
                <a:lnTo>
                  <a:pt x="0" y="542925"/>
                </a:lnTo>
                <a:lnTo>
                  <a:pt x="1581150" y="542925"/>
                </a:lnTo>
                <a:lnTo>
                  <a:pt x="1581150" y="0"/>
                </a:lnTo>
                <a:lnTo>
                  <a:pt x="2505075" y="0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 bwMode="auto">
          <a:xfrm>
            <a:off x="9534525" y="4029075"/>
            <a:ext cx="1371600" cy="876300"/>
          </a:xfrm>
          <a:custGeom>
            <a:avLst/>
            <a:gdLst>
              <a:gd name="connsiteX0" fmla="*/ 0 w 1371600"/>
              <a:gd name="connsiteY0" fmla="*/ 876300 h 876300"/>
              <a:gd name="connsiteX1" fmla="*/ 0 w 1371600"/>
              <a:gd name="connsiteY1" fmla="*/ 0 h 876300"/>
              <a:gd name="connsiteX2" fmla="*/ 1371600 w 1371600"/>
              <a:gd name="connsiteY2" fmla="*/ 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876300">
                <a:moveTo>
                  <a:pt x="0" y="876300"/>
                </a:moveTo>
                <a:lnTo>
                  <a:pt x="0" y="0"/>
                </a:lnTo>
                <a:lnTo>
                  <a:pt x="1371600" y="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Make complexities depend only on h, in addition to O(n)</a:t>
            </a:r>
          </a:p>
          <a:p>
            <a:pPr lvl="1"/>
            <a:r>
              <a:rPr lang="en-US" dirty="0" smtClean="0"/>
              <a:t>E.g., </a:t>
            </a:r>
            <a:r>
              <a:rPr lang="en-US" dirty="0"/>
              <a:t>O(n </a:t>
            </a:r>
            <a:r>
              <a:rPr lang="en-US" dirty="0" smtClean="0"/>
              <a:t>log</a:t>
            </a:r>
            <a:r>
              <a:rPr lang="en-US" baseline="30000" dirty="0" smtClean="0"/>
              <a:t>1.5</a:t>
            </a:r>
            <a:r>
              <a:rPr lang="en-US" dirty="0" smtClean="0"/>
              <a:t> </a:t>
            </a:r>
            <a:r>
              <a:rPr lang="en-US" dirty="0"/>
              <a:t>n) 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O(n + h log</a:t>
            </a:r>
            <a:r>
              <a:rPr lang="en-US" baseline="30000" dirty="0" smtClean="0">
                <a:sym typeface="Wingdings" panose="05000000000000000000" pitchFamily="2" charset="2"/>
              </a:rPr>
              <a:t>1.5</a:t>
            </a:r>
            <a:r>
              <a:rPr lang="en-US" dirty="0" smtClean="0">
                <a:sym typeface="Wingdings" panose="05000000000000000000" pitchFamily="2" charset="2"/>
              </a:rPr>
              <a:t> h)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main tool of the previous algorithm is G(V) of size O(n log n) 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Our idea for improvement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 a smaller graph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G(B)</a:t>
            </a:r>
            <a:r>
              <a:rPr lang="en-US" dirty="0" smtClean="0">
                <a:sym typeface="Wingdings" panose="05000000000000000000" pitchFamily="2" charset="2"/>
              </a:rPr>
              <a:t> of size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O(h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log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h)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B: </a:t>
            </a:r>
            <a:r>
              <a:rPr lang="en-US" dirty="0">
                <a:sym typeface="Wingdings" panose="05000000000000000000" pitchFamily="2" charset="2"/>
              </a:rPr>
              <a:t>a set </a:t>
            </a:r>
            <a:r>
              <a:rPr lang="en-US" dirty="0" smtClean="0">
                <a:sym typeface="Wingdings" panose="05000000000000000000" pitchFamily="2" charset="2"/>
              </a:rPr>
              <a:t>of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O(h) backbone points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G(B) is built w.r.t. </a:t>
            </a:r>
            <a:r>
              <a:rPr lang="en-US" dirty="0">
                <a:sym typeface="Wingdings" panose="05000000000000000000" pitchFamily="2" charset="2"/>
              </a:rPr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corridor structure of 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045" y="1385608"/>
            <a:ext cx="8188856" cy="153391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vertical decomposition</a:t>
            </a:r>
            <a:r>
              <a:rPr lang="en-US" dirty="0" smtClean="0"/>
              <a:t> of P, </a:t>
            </a:r>
            <a:r>
              <a:rPr lang="en-US" dirty="0" smtClean="0">
                <a:solidFill>
                  <a:srgbClr val="FF0000"/>
                </a:solidFill>
              </a:rPr>
              <a:t>VD(P)</a:t>
            </a:r>
          </a:p>
          <a:p>
            <a:pPr lvl="1"/>
            <a:r>
              <a:rPr lang="en-US" dirty="0" smtClean="0"/>
              <a:t>Extend each vertical edge until the boundary of P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855640" y="3284984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202427" y="3551449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4272102" y="5138711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4694797" y="4362333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4975157" y="3284984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4461883" y="3271462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V="1">
            <a:off x="7662283" y="3271462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3202426" y="3271462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4272101" y="4362334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3808300" y="4345405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4707473" y="5621789"/>
            <a:ext cx="0" cy="111617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 flipV="1">
            <a:off x="6899348" y="6268771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 flipV="1">
            <a:off x="5805055" y="4883036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 flipV="1">
            <a:off x="6301698" y="5141343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5393172" y="4883035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6651812" y="5121941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6960096" y="5122688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7302884" y="3287617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4045272" y="3301655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3457582" y="3302237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4356182" y="3284985"/>
            <a:ext cx="0" cy="26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5646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corridor structure of </a:t>
            </a:r>
            <a:r>
              <a:rPr lang="en-US" sz="3200" dirty="0" smtClean="0"/>
              <a:t>P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24" y="1405518"/>
            <a:ext cx="8147248" cy="1173872"/>
          </a:xfrm>
        </p:spPr>
        <p:txBody>
          <a:bodyPr/>
          <a:lstStyle/>
          <a:p>
            <a:r>
              <a:rPr lang="en-US" dirty="0" smtClean="0"/>
              <a:t>Consider the dual graph G of the VD(P)</a:t>
            </a:r>
          </a:p>
          <a:p>
            <a:pPr lvl="1"/>
            <a:r>
              <a:rPr lang="en-US" dirty="0" smtClean="0"/>
              <a:t>Keep removing </a:t>
            </a:r>
            <a:r>
              <a:rPr lang="en-US" dirty="0"/>
              <a:t>the degree-one nodes from </a:t>
            </a:r>
            <a:r>
              <a:rPr lang="en-US" dirty="0" smtClean="0"/>
              <a:t>G</a:t>
            </a:r>
          </a:p>
          <a:p>
            <a:pPr lvl="1"/>
            <a:r>
              <a:rPr lang="en-US" dirty="0" smtClean="0"/>
              <a:t>Keep contracting the degree-two nodes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855640" y="3127446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202427" y="3393911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4694797" y="4204795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7266880" y="6151883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4975157" y="3127446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4461883" y="3113924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7662283" y="3113924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202426" y="3113924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4272101" y="4204796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808300" y="4187867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6" idx="11"/>
          </p:cNvCxnSpPr>
          <p:nvPr/>
        </p:nvCxnSpPr>
        <p:spPr bwMode="auto">
          <a:xfrm flipH="1" flipV="1">
            <a:off x="4703423" y="6102607"/>
            <a:ext cx="4050" cy="477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6916600" y="6111233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5805055" y="4725498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 flipV="1">
            <a:off x="6301698" y="4983805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5393172" y="4725497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6651812" y="4964403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6960096" y="4965150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7302884" y="3130079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4045272" y="3144117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V="1">
            <a:off x="3457582" y="3144699"/>
            <a:ext cx="1" cy="3781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4356182" y="3127447"/>
            <a:ext cx="0" cy="26646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4263476" y="4886281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4710596" y="5453850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5807968" y="5470928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Oval 60"/>
          <p:cNvSpPr/>
          <p:nvPr/>
        </p:nvSpPr>
        <p:spPr bwMode="auto">
          <a:xfrm>
            <a:off x="8112224" y="494116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464152" y="364502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5591944" y="6304283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4439816" y="587727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159896" y="558924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6023992" y="530120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6456040" y="530120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6744072" y="508518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7032104" y="515719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5591944" y="494116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5159896" y="479715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341930" y="450912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07768" y="508518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503712" y="523758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2999656" y="4725144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3287688" y="342900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3647728" y="335699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4151784" y="335699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4367808" y="3212976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6023992" y="371703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655840" y="3869432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6" name="Freeform 85"/>
          <p:cNvSpPr/>
          <p:nvPr/>
        </p:nvSpPr>
        <p:spPr bwMode="auto">
          <a:xfrm>
            <a:off x="4482860" y="3683843"/>
            <a:ext cx="3683480" cy="2656936"/>
          </a:xfrm>
          <a:custGeom>
            <a:avLst/>
            <a:gdLst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2018582 w 3683480"/>
              <a:gd name="connsiteY13" fmla="*/ 1656272 h 2656936"/>
              <a:gd name="connsiteX14" fmla="*/ 2139351 w 3683480"/>
              <a:gd name="connsiteY14" fmla="*/ 1431985 h 2656936"/>
              <a:gd name="connsiteX15" fmla="*/ 2303253 w 3683480"/>
              <a:gd name="connsiteY15" fmla="*/ 1449238 h 2656936"/>
              <a:gd name="connsiteX16" fmla="*/ 2613804 w 3683480"/>
              <a:gd name="connsiteY16" fmla="*/ 1518249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2018582 w 3683480"/>
              <a:gd name="connsiteY13" fmla="*/ 1656272 h 2656936"/>
              <a:gd name="connsiteX14" fmla="*/ 2139351 w 3683480"/>
              <a:gd name="connsiteY14" fmla="*/ 1431985 h 2656936"/>
              <a:gd name="connsiteX15" fmla="*/ 2303253 w 3683480"/>
              <a:gd name="connsiteY15" fmla="*/ 1449238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2018582 w 3683480"/>
              <a:gd name="connsiteY13" fmla="*/ 1656272 h 2656936"/>
              <a:gd name="connsiteX14" fmla="*/ 2139351 w 3683480"/>
              <a:gd name="connsiteY14" fmla="*/ 1431985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2139351 w 3683480"/>
              <a:gd name="connsiteY13" fmla="*/ 1431985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  <a:gd name="connsiteX13" fmla="*/ 1794294 w 3683480"/>
              <a:gd name="connsiteY13" fmla="*/ 1431985 h 2656936"/>
              <a:gd name="connsiteX0" fmla="*/ 224287 w 3683480"/>
              <a:gd name="connsiteY0" fmla="*/ 224287 h 2656936"/>
              <a:gd name="connsiteX1" fmla="*/ 1595887 w 3683480"/>
              <a:gd name="connsiteY1" fmla="*/ 60385 h 2656936"/>
              <a:gd name="connsiteX2" fmla="*/ 3045125 w 3683480"/>
              <a:gd name="connsiteY2" fmla="*/ 0 h 2656936"/>
              <a:gd name="connsiteX3" fmla="*/ 3683480 w 3683480"/>
              <a:gd name="connsiteY3" fmla="*/ 1293962 h 2656936"/>
              <a:gd name="connsiteX4" fmla="*/ 3390182 w 3683480"/>
              <a:gd name="connsiteY4" fmla="*/ 2424023 h 2656936"/>
              <a:gd name="connsiteX5" fmla="*/ 2838091 w 3683480"/>
              <a:gd name="connsiteY5" fmla="*/ 2501660 h 2656936"/>
              <a:gd name="connsiteX6" fmla="*/ 1147314 w 3683480"/>
              <a:gd name="connsiteY6" fmla="*/ 2656936 h 2656936"/>
              <a:gd name="connsiteX7" fmla="*/ 60385 w 3683480"/>
              <a:gd name="connsiteY7" fmla="*/ 2527539 h 2656936"/>
              <a:gd name="connsiteX8" fmla="*/ 0 w 3683480"/>
              <a:gd name="connsiteY8" fmla="*/ 2234241 h 2656936"/>
              <a:gd name="connsiteX9" fmla="*/ 103517 w 3683480"/>
              <a:gd name="connsiteY9" fmla="*/ 1949570 h 2656936"/>
              <a:gd name="connsiteX10" fmla="*/ 733246 w 3683480"/>
              <a:gd name="connsiteY10" fmla="*/ 1949570 h 2656936"/>
              <a:gd name="connsiteX11" fmla="*/ 1224951 w 3683480"/>
              <a:gd name="connsiteY11" fmla="*/ 1932317 h 2656936"/>
              <a:gd name="connsiteX12" fmla="*/ 1578634 w 3683480"/>
              <a:gd name="connsiteY12" fmla="*/ 1664898 h 2656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3480" h="2656936">
                <a:moveTo>
                  <a:pt x="224287" y="224287"/>
                </a:moveTo>
                <a:lnTo>
                  <a:pt x="1595887" y="60385"/>
                </a:lnTo>
                <a:lnTo>
                  <a:pt x="3045125" y="0"/>
                </a:lnTo>
                <a:lnTo>
                  <a:pt x="3683480" y="1293962"/>
                </a:lnTo>
                <a:lnTo>
                  <a:pt x="3390182" y="2424023"/>
                </a:lnTo>
                <a:lnTo>
                  <a:pt x="2838091" y="2501660"/>
                </a:lnTo>
                <a:lnTo>
                  <a:pt x="1147314" y="2656936"/>
                </a:lnTo>
                <a:lnTo>
                  <a:pt x="60385" y="2527539"/>
                </a:lnTo>
                <a:lnTo>
                  <a:pt x="0" y="2234241"/>
                </a:lnTo>
                <a:lnTo>
                  <a:pt x="103517" y="1949570"/>
                </a:lnTo>
                <a:lnTo>
                  <a:pt x="733246" y="1949570"/>
                </a:lnTo>
                <a:lnTo>
                  <a:pt x="1224951" y="1932317"/>
                </a:lnTo>
                <a:lnTo>
                  <a:pt x="1578634" y="166489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 bwMode="auto">
          <a:xfrm>
            <a:off x="4042913" y="3916756"/>
            <a:ext cx="2027208" cy="2027208"/>
          </a:xfrm>
          <a:custGeom>
            <a:avLst/>
            <a:gdLst>
              <a:gd name="connsiteX0" fmla="*/ 2027208 w 2027208"/>
              <a:gd name="connsiteY0" fmla="*/ 1423359 h 2027208"/>
              <a:gd name="connsiteX1" fmla="*/ 1897812 w 2027208"/>
              <a:gd name="connsiteY1" fmla="*/ 1207698 h 2027208"/>
              <a:gd name="connsiteX2" fmla="*/ 1587261 w 2027208"/>
              <a:gd name="connsiteY2" fmla="*/ 1069676 h 2027208"/>
              <a:gd name="connsiteX3" fmla="*/ 1147313 w 2027208"/>
              <a:gd name="connsiteY3" fmla="*/ 914400 h 2027208"/>
              <a:gd name="connsiteX4" fmla="*/ 793630 w 2027208"/>
              <a:gd name="connsiteY4" fmla="*/ 785004 h 2027208"/>
              <a:gd name="connsiteX5" fmla="*/ 664234 w 2027208"/>
              <a:gd name="connsiteY5" fmla="*/ 0 h 2027208"/>
              <a:gd name="connsiteX6" fmla="*/ 345057 w 2027208"/>
              <a:gd name="connsiteY6" fmla="*/ 646981 h 2027208"/>
              <a:gd name="connsiteX7" fmla="*/ 0 w 2027208"/>
              <a:gd name="connsiteY7" fmla="*/ 1216325 h 2027208"/>
              <a:gd name="connsiteX8" fmla="*/ 431321 w 2027208"/>
              <a:gd name="connsiteY8" fmla="*/ 2027208 h 202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27208" h="2027208">
                <a:moveTo>
                  <a:pt x="2027208" y="1423359"/>
                </a:moveTo>
                <a:lnTo>
                  <a:pt x="1897812" y="1207698"/>
                </a:lnTo>
                <a:lnTo>
                  <a:pt x="1587261" y="1069676"/>
                </a:lnTo>
                <a:lnTo>
                  <a:pt x="1147313" y="914400"/>
                </a:lnTo>
                <a:lnTo>
                  <a:pt x="793630" y="785004"/>
                </a:lnTo>
                <a:lnTo>
                  <a:pt x="664234" y="0"/>
                </a:lnTo>
                <a:lnTo>
                  <a:pt x="345057" y="646981"/>
                </a:lnTo>
                <a:lnTo>
                  <a:pt x="0" y="1216325"/>
                </a:lnTo>
                <a:lnTo>
                  <a:pt x="431321" y="2027208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 bwMode="auto">
          <a:xfrm>
            <a:off x="3024997" y="3235269"/>
            <a:ext cx="1682151" cy="2035834"/>
          </a:xfrm>
          <a:custGeom>
            <a:avLst/>
            <a:gdLst>
              <a:gd name="connsiteX0" fmla="*/ 1026544 w 1682151"/>
              <a:gd name="connsiteY0" fmla="*/ 1906438 h 2035834"/>
              <a:gd name="connsiteX1" fmla="*/ 526212 w 1682151"/>
              <a:gd name="connsiteY1" fmla="*/ 2035834 h 2035834"/>
              <a:gd name="connsiteX2" fmla="*/ 0 w 1682151"/>
              <a:gd name="connsiteY2" fmla="*/ 1518249 h 2035834"/>
              <a:gd name="connsiteX3" fmla="*/ 60385 w 1682151"/>
              <a:gd name="connsiteY3" fmla="*/ 388189 h 2035834"/>
              <a:gd name="connsiteX4" fmla="*/ 301925 w 1682151"/>
              <a:gd name="connsiteY4" fmla="*/ 232913 h 2035834"/>
              <a:gd name="connsiteX5" fmla="*/ 664234 w 1682151"/>
              <a:gd name="connsiteY5" fmla="*/ 172529 h 2035834"/>
              <a:gd name="connsiteX6" fmla="*/ 1173193 w 1682151"/>
              <a:gd name="connsiteY6" fmla="*/ 163902 h 2035834"/>
              <a:gd name="connsiteX7" fmla="*/ 1371600 w 1682151"/>
              <a:gd name="connsiteY7" fmla="*/ 0 h 2035834"/>
              <a:gd name="connsiteX8" fmla="*/ 1630393 w 1682151"/>
              <a:gd name="connsiteY8" fmla="*/ 94891 h 2035834"/>
              <a:gd name="connsiteX9" fmla="*/ 1682151 w 1682151"/>
              <a:gd name="connsiteY9" fmla="*/ 690113 h 203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82151" h="2035834">
                <a:moveTo>
                  <a:pt x="1026544" y="1906438"/>
                </a:moveTo>
                <a:lnTo>
                  <a:pt x="526212" y="2035834"/>
                </a:lnTo>
                <a:lnTo>
                  <a:pt x="0" y="1518249"/>
                </a:lnTo>
                <a:lnTo>
                  <a:pt x="60385" y="388189"/>
                </a:lnTo>
                <a:lnTo>
                  <a:pt x="301925" y="232913"/>
                </a:lnTo>
                <a:lnTo>
                  <a:pt x="664234" y="172529"/>
                </a:lnTo>
                <a:lnTo>
                  <a:pt x="1173193" y="163902"/>
                </a:lnTo>
                <a:lnTo>
                  <a:pt x="1371600" y="0"/>
                </a:lnTo>
                <a:lnTo>
                  <a:pt x="1630393" y="94891"/>
                </a:lnTo>
                <a:lnTo>
                  <a:pt x="1682151" y="69011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 bwMode="auto">
          <a:xfrm>
            <a:off x="6052868" y="5331489"/>
            <a:ext cx="448574" cy="17253"/>
          </a:xfrm>
          <a:custGeom>
            <a:avLst/>
            <a:gdLst>
              <a:gd name="connsiteX0" fmla="*/ 0 w 448574"/>
              <a:gd name="connsiteY0" fmla="*/ 17253 h 17253"/>
              <a:gd name="connsiteX1" fmla="*/ 448574 w 448574"/>
              <a:gd name="connsiteY1" fmla="*/ 0 h 17253"/>
              <a:gd name="connsiteX2" fmla="*/ 431321 w 448574"/>
              <a:gd name="connsiteY2" fmla="*/ 0 h 17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8574" h="17253">
                <a:moveTo>
                  <a:pt x="0" y="17253"/>
                </a:moveTo>
                <a:lnTo>
                  <a:pt x="448574" y="0"/>
                </a:lnTo>
                <a:lnTo>
                  <a:pt x="431321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 bwMode="auto">
          <a:xfrm>
            <a:off x="6492815" y="5124455"/>
            <a:ext cx="284672" cy="224287"/>
          </a:xfrm>
          <a:custGeom>
            <a:avLst/>
            <a:gdLst>
              <a:gd name="connsiteX0" fmla="*/ 0 w 284672"/>
              <a:gd name="connsiteY0" fmla="*/ 224287 h 224287"/>
              <a:gd name="connsiteX1" fmla="*/ 51759 w 284672"/>
              <a:gd name="connsiteY1" fmla="*/ 25879 h 224287"/>
              <a:gd name="connsiteX2" fmla="*/ 284672 w 284672"/>
              <a:gd name="connsiteY2" fmla="*/ 0 h 224287"/>
              <a:gd name="connsiteX3" fmla="*/ 284672 w 284672"/>
              <a:gd name="connsiteY3" fmla="*/ 0 h 22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672" h="224287">
                <a:moveTo>
                  <a:pt x="0" y="224287"/>
                </a:moveTo>
                <a:lnTo>
                  <a:pt x="51759" y="25879"/>
                </a:lnTo>
                <a:lnTo>
                  <a:pt x="284672" y="0"/>
                </a:lnTo>
                <a:lnTo>
                  <a:pt x="284672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 bwMode="auto">
          <a:xfrm>
            <a:off x="6786113" y="5124454"/>
            <a:ext cx="284672" cy="69012"/>
          </a:xfrm>
          <a:custGeom>
            <a:avLst/>
            <a:gdLst>
              <a:gd name="connsiteX0" fmla="*/ 0 w 284672"/>
              <a:gd name="connsiteY0" fmla="*/ 0 h 69012"/>
              <a:gd name="connsiteX1" fmla="*/ 284672 w 284672"/>
              <a:gd name="connsiteY1" fmla="*/ 69012 h 69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672" h="69012">
                <a:moveTo>
                  <a:pt x="0" y="0"/>
                </a:moveTo>
                <a:lnTo>
                  <a:pt x="284672" y="69012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 bwMode="auto">
          <a:xfrm>
            <a:off x="5988134" y="3683843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8092428" y="4912746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7228412" y="6119094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563522" y="6271574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7426876" y="3607200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125472" y="5552272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5554440" y="4904280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5122392" y="4768810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304426" y="4488708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483916" y="5200778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2962152" y="4696266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3259266" y="3391496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3619386" y="3328570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4114200" y="3331114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4338850" y="3178712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6004196" y="5272786"/>
            <a:ext cx="146560" cy="146560"/>
          </a:xfrm>
          <a:prstGeom prst="ellipse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40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1" animBg="1"/>
      <p:bldP spid="71" grpId="1" animBg="1"/>
      <p:bldP spid="72" grpId="1" animBg="1"/>
      <p:bldP spid="89" grpId="1" animBg="1"/>
      <p:bldP spid="90" grpId="1" animBg="1"/>
      <p:bldP spid="91" grpId="1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 bwMode="auto">
          <a:xfrm>
            <a:off x="4691714" y="4665060"/>
            <a:ext cx="2467154" cy="1017917"/>
          </a:xfrm>
          <a:custGeom>
            <a:avLst/>
            <a:gdLst>
              <a:gd name="connsiteX0" fmla="*/ 0 w 2467154"/>
              <a:gd name="connsiteY0" fmla="*/ 1000664 h 1000664"/>
              <a:gd name="connsiteX1" fmla="*/ 1940943 w 2467154"/>
              <a:gd name="connsiteY1" fmla="*/ 1000664 h 1000664"/>
              <a:gd name="connsiteX2" fmla="*/ 1940943 w 2467154"/>
              <a:gd name="connsiteY2" fmla="*/ 491706 h 1000664"/>
              <a:gd name="connsiteX3" fmla="*/ 2277373 w 2467154"/>
              <a:gd name="connsiteY3" fmla="*/ 491706 h 1000664"/>
              <a:gd name="connsiteX4" fmla="*/ 2277373 w 2467154"/>
              <a:gd name="connsiteY4" fmla="*/ 715993 h 1000664"/>
              <a:gd name="connsiteX5" fmla="*/ 2467154 w 2467154"/>
              <a:gd name="connsiteY5" fmla="*/ 715993 h 1000664"/>
              <a:gd name="connsiteX6" fmla="*/ 2467154 w 2467154"/>
              <a:gd name="connsiteY6" fmla="*/ 250166 h 1000664"/>
              <a:gd name="connsiteX7" fmla="*/ 1604513 w 2467154"/>
              <a:gd name="connsiteY7" fmla="*/ 250166 h 1000664"/>
              <a:gd name="connsiteX8" fmla="*/ 1604513 w 2467154"/>
              <a:gd name="connsiteY8" fmla="*/ 0 h 1000664"/>
              <a:gd name="connsiteX9" fmla="*/ 284671 w 2467154"/>
              <a:gd name="connsiteY9" fmla="*/ 0 h 1000664"/>
              <a:gd name="connsiteX10" fmla="*/ 284671 w 2467154"/>
              <a:gd name="connsiteY10" fmla="*/ 172528 h 1000664"/>
              <a:gd name="connsiteX11" fmla="*/ 707366 w 2467154"/>
              <a:gd name="connsiteY11" fmla="*/ 172528 h 1000664"/>
              <a:gd name="connsiteX12" fmla="*/ 707366 w 2467154"/>
              <a:gd name="connsiteY12" fmla="*/ 508959 h 1000664"/>
              <a:gd name="connsiteX13" fmla="*/ 1095554 w 2467154"/>
              <a:gd name="connsiteY13" fmla="*/ 508959 h 1000664"/>
              <a:gd name="connsiteX14" fmla="*/ 1095554 w 2467154"/>
              <a:gd name="connsiteY14" fmla="*/ 741872 h 1000664"/>
              <a:gd name="connsiteX15" fmla="*/ 8626 w 2467154"/>
              <a:gd name="connsiteY15" fmla="*/ 741872 h 1000664"/>
              <a:gd name="connsiteX0" fmla="*/ 0 w 2467154"/>
              <a:gd name="connsiteY0" fmla="*/ 1000664 h 1017917"/>
              <a:gd name="connsiteX1" fmla="*/ 1958196 w 2467154"/>
              <a:gd name="connsiteY1" fmla="*/ 1017917 h 1017917"/>
              <a:gd name="connsiteX2" fmla="*/ 1940943 w 2467154"/>
              <a:gd name="connsiteY2" fmla="*/ 491706 h 1017917"/>
              <a:gd name="connsiteX3" fmla="*/ 2277373 w 2467154"/>
              <a:gd name="connsiteY3" fmla="*/ 491706 h 1017917"/>
              <a:gd name="connsiteX4" fmla="*/ 2277373 w 2467154"/>
              <a:gd name="connsiteY4" fmla="*/ 715993 h 1017917"/>
              <a:gd name="connsiteX5" fmla="*/ 2467154 w 2467154"/>
              <a:gd name="connsiteY5" fmla="*/ 715993 h 1017917"/>
              <a:gd name="connsiteX6" fmla="*/ 2467154 w 2467154"/>
              <a:gd name="connsiteY6" fmla="*/ 250166 h 1017917"/>
              <a:gd name="connsiteX7" fmla="*/ 1604513 w 2467154"/>
              <a:gd name="connsiteY7" fmla="*/ 250166 h 1017917"/>
              <a:gd name="connsiteX8" fmla="*/ 1604513 w 2467154"/>
              <a:gd name="connsiteY8" fmla="*/ 0 h 1017917"/>
              <a:gd name="connsiteX9" fmla="*/ 284671 w 2467154"/>
              <a:gd name="connsiteY9" fmla="*/ 0 h 1017917"/>
              <a:gd name="connsiteX10" fmla="*/ 284671 w 2467154"/>
              <a:gd name="connsiteY10" fmla="*/ 172528 h 1017917"/>
              <a:gd name="connsiteX11" fmla="*/ 707366 w 2467154"/>
              <a:gd name="connsiteY11" fmla="*/ 172528 h 1017917"/>
              <a:gd name="connsiteX12" fmla="*/ 707366 w 2467154"/>
              <a:gd name="connsiteY12" fmla="*/ 508959 h 1017917"/>
              <a:gd name="connsiteX13" fmla="*/ 1095554 w 2467154"/>
              <a:gd name="connsiteY13" fmla="*/ 508959 h 1017917"/>
              <a:gd name="connsiteX14" fmla="*/ 1095554 w 2467154"/>
              <a:gd name="connsiteY14" fmla="*/ 741872 h 1017917"/>
              <a:gd name="connsiteX15" fmla="*/ 8626 w 2467154"/>
              <a:gd name="connsiteY15" fmla="*/ 741872 h 101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7154" h="1017917">
                <a:moveTo>
                  <a:pt x="0" y="1000664"/>
                </a:moveTo>
                <a:lnTo>
                  <a:pt x="1958196" y="1017917"/>
                </a:lnTo>
                <a:lnTo>
                  <a:pt x="1940943" y="491706"/>
                </a:lnTo>
                <a:lnTo>
                  <a:pt x="2277373" y="491706"/>
                </a:lnTo>
                <a:lnTo>
                  <a:pt x="2277373" y="715993"/>
                </a:lnTo>
                <a:lnTo>
                  <a:pt x="2467154" y="715993"/>
                </a:lnTo>
                <a:lnTo>
                  <a:pt x="2467154" y="250166"/>
                </a:lnTo>
                <a:lnTo>
                  <a:pt x="1604513" y="250166"/>
                </a:lnTo>
                <a:lnTo>
                  <a:pt x="1604513" y="0"/>
                </a:lnTo>
                <a:lnTo>
                  <a:pt x="284671" y="0"/>
                </a:lnTo>
                <a:lnTo>
                  <a:pt x="284671" y="172528"/>
                </a:lnTo>
                <a:lnTo>
                  <a:pt x="707366" y="172528"/>
                </a:lnTo>
                <a:lnTo>
                  <a:pt x="707366" y="508959"/>
                </a:lnTo>
                <a:lnTo>
                  <a:pt x="1095554" y="508959"/>
                </a:lnTo>
                <a:lnTo>
                  <a:pt x="1095554" y="741872"/>
                </a:lnTo>
                <a:lnTo>
                  <a:pt x="8626" y="741872"/>
                </a:lnTo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 bwMode="auto">
          <a:xfrm>
            <a:off x="4283225" y="5425964"/>
            <a:ext cx="423923" cy="110949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4474234" y="3076585"/>
            <a:ext cx="492297" cy="176473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808300" y="4159831"/>
            <a:ext cx="457200" cy="236777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corridor structure of </a:t>
            </a:r>
            <a:r>
              <a:rPr lang="en-US" sz="3200" dirty="0" smtClean="0"/>
              <a:t>P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7" y="1396170"/>
            <a:ext cx="8147248" cy="1605920"/>
          </a:xfrm>
        </p:spPr>
        <p:txBody>
          <a:bodyPr/>
          <a:lstStyle/>
          <a:p>
            <a:r>
              <a:rPr lang="en-US" dirty="0" smtClean="0"/>
              <a:t>The remaining graph G’ is called “</a:t>
            </a:r>
            <a:r>
              <a:rPr lang="en-US" dirty="0" smtClean="0">
                <a:solidFill>
                  <a:srgbClr val="FF0000"/>
                </a:solidFill>
              </a:rPr>
              <a:t>corridor graph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Each vertex of G’ defines a “</a:t>
            </a:r>
            <a:r>
              <a:rPr lang="en-US" dirty="0" smtClean="0">
                <a:solidFill>
                  <a:srgbClr val="FF0000"/>
                </a:solidFill>
              </a:rPr>
              <a:t>junction rectangle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Each edge of G’ defines a “</a:t>
            </a:r>
            <a:r>
              <a:rPr lang="en-US" dirty="0" smtClean="0">
                <a:solidFill>
                  <a:srgbClr val="FF0000"/>
                </a:solidFill>
              </a:rPr>
              <a:t>corridor</a:t>
            </a:r>
            <a:r>
              <a:rPr lang="en-US" dirty="0" smtClean="0"/>
              <a:t>”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55640" y="3082482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202427" y="3348947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4694797" y="4159831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4975157" y="3082482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4461883" y="3068960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7662283" y="306896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202426" y="306896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4272101" y="4159832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808300" y="4142903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6" idx="11"/>
          </p:cNvCxnSpPr>
          <p:nvPr/>
        </p:nvCxnSpPr>
        <p:spPr bwMode="auto">
          <a:xfrm flipH="1" flipV="1">
            <a:off x="4703423" y="6057643"/>
            <a:ext cx="4050" cy="477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6916600" y="6066269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5805055" y="4680534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 flipV="1">
            <a:off x="6301698" y="4938841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5393172" y="4680533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6651812" y="4919439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6960096" y="4920186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7302884" y="3085115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4263476" y="4841317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4710596" y="5408886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5807968" y="5425964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4439816" y="583230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07768" y="504022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655840" y="382446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4474234" y="3440108"/>
            <a:ext cx="3942272" cy="2881222"/>
          </a:xfrm>
          <a:custGeom>
            <a:avLst/>
            <a:gdLst>
              <a:gd name="connsiteX0" fmla="*/ 0 w 3942272"/>
              <a:gd name="connsiteY0" fmla="*/ 2441275 h 2881222"/>
              <a:gd name="connsiteX1" fmla="*/ 327804 w 3942272"/>
              <a:gd name="connsiteY1" fmla="*/ 2881222 h 2881222"/>
              <a:gd name="connsiteX2" fmla="*/ 2656936 w 3942272"/>
              <a:gd name="connsiteY2" fmla="*/ 2872596 h 2881222"/>
              <a:gd name="connsiteX3" fmla="*/ 3942272 w 3942272"/>
              <a:gd name="connsiteY3" fmla="*/ 1440611 h 2881222"/>
              <a:gd name="connsiteX4" fmla="*/ 2993366 w 3942272"/>
              <a:gd name="connsiteY4" fmla="*/ 0 h 2881222"/>
              <a:gd name="connsiteX5" fmla="*/ 1561381 w 3942272"/>
              <a:gd name="connsiteY5" fmla="*/ 276045 h 2881222"/>
              <a:gd name="connsiteX6" fmla="*/ 215660 w 3942272"/>
              <a:gd name="connsiteY6" fmla="*/ 431320 h 288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2272" h="2881222">
                <a:moveTo>
                  <a:pt x="0" y="2441275"/>
                </a:moveTo>
                <a:lnTo>
                  <a:pt x="327804" y="2881222"/>
                </a:lnTo>
                <a:lnTo>
                  <a:pt x="2656936" y="2872596"/>
                </a:lnTo>
                <a:lnTo>
                  <a:pt x="3942272" y="1440611"/>
                </a:lnTo>
                <a:lnTo>
                  <a:pt x="2993366" y="0"/>
                </a:lnTo>
                <a:lnTo>
                  <a:pt x="1561381" y="276045"/>
                </a:lnTo>
                <a:lnTo>
                  <a:pt x="215660" y="43132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4689894" y="3854176"/>
            <a:ext cx="1362974" cy="1457864"/>
          </a:xfrm>
          <a:custGeom>
            <a:avLst/>
            <a:gdLst>
              <a:gd name="connsiteX0" fmla="*/ 0 w 1362974"/>
              <a:gd name="connsiteY0" fmla="*/ 0 h 1457864"/>
              <a:gd name="connsiteX1" fmla="*/ 94891 w 1362974"/>
              <a:gd name="connsiteY1" fmla="*/ 767751 h 1457864"/>
              <a:gd name="connsiteX2" fmla="*/ 336431 w 1362974"/>
              <a:gd name="connsiteY2" fmla="*/ 923026 h 1457864"/>
              <a:gd name="connsiteX3" fmla="*/ 923027 w 1362974"/>
              <a:gd name="connsiteY3" fmla="*/ 966158 h 1457864"/>
              <a:gd name="connsiteX4" fmla="*/ 1362974 w 1362974"/>
              <a:gd name="connsiteY4" fmla="*/ 1457864 h 1457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974" h="1457864">
                <a:moveTo>
                  <a:pt x="0" y="0"/>
                </a:moveTo>
                <a:lnTo>
                  <a:pt x="94891" y="767751"/>
                </a:lnTo>
                <a:lnTo>
                  <a:pt x="336431" y="923026"/>
                </a:lnTo>
                <a:lnTo>
                  <a:pt x="923027" y="966158"/>
                </a:lnTo>
                <a:lnTo>
                  <a:pt x="1362974" y="145786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 bwMode="auto">
          <a:xfrm>
            <a:off x="4482860" y="5329294"/>
            <a:ext cx="1578634" cy="517585"/>
          </a:xfrm>
          <a:custGeom>
            <a:avLst/>
            <a:gdLst>
              <a:gd name="connsiteX0" fmla="*/ 1578634 w 1578634"/>
              <a:gd name="connsiteY0" fmla="*/ 0 h 517585"/>
              <a:gd name="connsiteX1" fmla="*/ 1380227 w 1578634"/>
              <a:gd name="connsiteY1" fmla="*/ 155275 h 517585"/>
              <a:gd name="connsiteX2" fmla="*/ 802257 w 1578634"/>
              <a:gd name="connsiteY2" fmla="*/ 232913 h 517585"/>
              <a:gd name="connsiteX3" fmla="*/ 77638 w 1578634"/>
              <a:gd name="connsiteY3" fmla="*/ 241539 h 517585"/>
              <a:gd name="connsiteX4" fmla="*/ 0 w 1578634"/>
              <a:gd name="connsiteY4" fmla="*/ 517585 h 51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8634" h="517585">
                <a:moveTo>
                  <a:pt x="1578634" y="0"/>
                </a:moveTo>
                <a:lnTo>
                  <a:pt x="1380227" y="155275"/>
                </a:lnTo>
                <a:lnTo>
                  <a:pt x="802257" y="232913"/>
                </a:lnTo>
                <a:lnTo>
                  <a:pt x="77638" y="241539"/>
                </a:lnTo>
                <a:lnTo>
                  <a:pt x="0" y="517585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 bwMode="auto">
          <a:xfrm>
            <a:off x="2973238" y="3172689"/>
            <a:ext cx="1716656" cy="2708694"/>
          </a:xfrm>
          <a:custGeom>
            <a:avLst/>
            <a:gdLst>
              <a:gd name="connsiteX0" fmla="*/ 1500996 w 1716656"/>
              <a:gd name="connsiteY0" fmla="*/ 2708694 h 2708694"/>
              <a:gd name="connsiteX1" fmla="*/ 1190445 w 1716656"/>
              <a:gd name="connsiteY1" fmla="*/ 2406770 h 2708694"/>
              <a:gd name="connsiteX2" fmla="*/ 1078302 w 1716656"/>
              <a:gd name="connsiteY2" fmla="*/ 1906438 h 2708694"/>
              <a:gd name="connsiteX3" fmla="*/ 1181819 w 1716656"/>
              <a:gd name="connsiteY3" fmla="*/ 1388853 h 2708694"/>
              <a:gd name="connsiteX4" fmla="*/ 1604513 w 1716656"/>
              <a:gd name="connsiteY4" fmla="*/ 1104181 h 2708694"/>
              <a:gd name="connsiteX5" fmla="*/ 1716656 w 1716656"/>
              <a:gd name="connsiteY5" fmla="*/ 707366 h 2708694"/>
              <a:gd name="connsiteX6" fmla="*/ 1561381 w 1716656"/>
              <a:gd name="connsiteY6" fmla="*/ 0 h 2708694"/>
              <a:gd name="connsiteX7" fmla="*/ 0 w 1716656"/>
              <a:gd name="connsiteY7" fmla="*/ 146649 h 2708694"/>
              <a:gd name="connsiteX8" fmla="*/ 94890 w 1716656"/>
              <a:gd name="connsiteY8" fmla="*/ 1345721 h 2708694"/>
              <a:gd name="connsiteX9" fmla="*/ 1095554 w 1716656"/>
              <a:gd name="connsiteY9" fmla="*/ 1932317 h 270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656" h="2708694">
                <a:moveTo>
                  <a:pt x="1500996" y="2708694"/>
                </a:moveTo>
                <a:lnTo>
                  <a:pt x="1190445" y="2406770"/>
                </a:lnTo>
                <a:lnTo>
                  <a:pt x="1078302" y="1906438"/>
                </a:lnTo>
                <a:lnTo>
                  <a:pt x="1181819" y="1388853"/>
                </a:lnTo>
                <a:lnTo>
                  <a:pt x="1604513" y="1104181"/>
                </a:lnTo>
                <a:lnTo>
                  <a:pt x="1716656" y="707366"/>
                </a:lnTo>
                <a:lnTo>
                  <a:pt x="1561381" y="0"/>
                </a:lnTo>
                <a:lnTo>
                  <a:pt x="0" y="146649"/>
                </a:lnTo>
                <a:lnTo>
                  <a:pt x="94890" y="1345721"/>
                </a:lnTo>
                <a:lnTo>
                  <a:pt x="1095554" y="193231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2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07" grpId="0" animBg="1"/>
      <p:bldP spid="85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rectilinear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minimum-link</a:t>
            </a:r>
            <a:r>
              <a:rPr lang="en-US" dirty="0" smtClean="0"/>
              <a:t> path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25" y="1437033"/>
            <a:ext cx="9306521" cy="1965960"/>
          </a:xfrm>
        </p:spPr>
        <p:txBody>
          <a:bodyPr/>
          <a:lstStyle/>
          <a:p>
            <a:r>
              <a:rPr lang="en-US" dirty="0" smtClean="0"/>
              <a:t>Input: a </a:t>
            </a:r>
            <a:r>
              <a:rPr lang="en-US" dirty="0">
                <a:solidFill>
                  <a:srgbClr val="FF0000"/>
                </a:solidFill>
              </a:rPr>
              <a:t>rectilinear</a:t>
            </a:r>
            <a:r>
              <a:rPr lang="en-US" dirty="0"/>
              <a:t> </a:t>
            </a:r>
            <a:r>
              <a:rPr lang="en-US" dirty="0" smtClean="0"/>
              <a:t>domain P of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vertices and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holes, and two points s and t</a:t>
            </a:r>
          </a:p>
          <a:p>
            <a:r>
              <a:rPr lang="en-US" dirty="0" smtClean="0"/>
              <a:t>Output: a </a:t>
            </a:r>
            <a:r>
              <a:rPr lang="en-US" dirty="0"/>
              <a:t>rectilinear minimum-link </a:t>
            </a:r>
            <a:r>
              <a:rPr lang="en-US" dirty="0" smtClean="0"/>
              <a:t>s-t path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59696" y="3140968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706483" y="3407433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4776158" y="4994695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5198853" y="4218317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08168" y="602128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7844996" y="624660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65186" y="327925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646591" y="3269370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488924" y="3311370"/>
            <a:ext cx="4358936" cy="2982897"/>
          </a:xfrm>
          <a:custGeom>
            <a:avLst/>
            <a:gdLst>
              <a:gd name="connsiteX0" fmla="*/ 3169328 w 4350058"/>
              <a:gd name="connsiteY0" fmla="*/ 0 h 3009530"/>
              <a:gd name="connsiteX1" fmla="*/ 0 w 4350058"/>
              <a:gd name="connsiteY1" fmla="*/ 0 h 3009530"/>
              <a:gd name="connsiteX2" fmla="*/ 0 w 4350058"/>
              <a:gd name="connsiteY2" fmla="*/ 3009530 h 3009530"/>
              <a:gd name="connsiteX3" fmla="*/ 4350058 w 4350058"/>
              <a:gd name="connsiteY3" fmla="*/ 2982897 h 3009530"/>
              <a:gd name="connsiteX4" fmla="*/ 4350058 w 4350058"/>
              <a:gd name="connsiteY4" fmla="*/ 2982897 h 3009530"/>
              <a:gd name="connsiteX0" fmla="*/ 3178206 w 4358936"/>
              <a:gd name="connsiteY0" fmla="*/ 0 h 2982897"/>
              <a:gd name="connsiteX1" fmla="*/ 8878 w 4358936"/>
              <a:gd name="connsiteY1" fmla="*/ 0 h 2982897"/>
              <a:gd name="connsiteX2" fmla="*/ 0 w 4358936"/>
              <a:gd name="connsiteY2" fmla="*/ 2982897 h 2982897"/>
              <a:gd name="connsiteX3" fmla="*/ 4358936 w 4358936"/>
              <a:gd name="connsiteY3" fmla="*/ 2982897 h 2982897"/>
              <a:gd name="connsiteX4" fmla="*/ 4358936 w 4358936"/>
              <a:gd name="connsiteY4" fmla="*/ 2982897 h 298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8936" h="2982897">
                <a:moveTo>
                  <a:pt x="3178206" y="0"/>
                </a:moveTo>
                <a:lnTo>
                  <a:pt x="8878" y="0"/>
                </a:lnTo>
                <a:cubicBezTo>
                  <a:pt x="5919" y="994299"/>
                  <a:pt x="2959" y="1988598"/>
                  <a:pt x="0" y="2982897"/>
                </a:cubicBezTo>
                <a:lnTo>
                  <a:pt x="4358936" y="2982897"/>
                </a:lnTo>
                <a:lnTo>
                  <a:pt x="4358936" y="2982897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1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 bwMode="auto">
          <a:xfrm>
            <a:off x="4691714" y="4665060"/>
            <a:ext cx="2467154" cy="1017917"/>
          </a:xfrm>
          <a:custGeom>
            <a:avLst/>
            <a:gdLst>
              <a:gd name="connsiteX0" fmla="*/ 0 w 2467154"/>
              <a:gd name="connsiteY0" fmla="*/ 1000664 h 1000664"/>
              <a:gd name="connsiteX1" fmla="*/ 1940943 w 2467154"/>
              <a:gd name="connsiteY1" fmla="*/ 1000664 h 1000664"/>
              <a:gd name="connsiteX2" fmla="*/ 1940943 w 2467154"/>
              <a:gd name="connsiteY2" fmla="*/ 491706 h 1000664"/>
              <a:gd name="connsiteX3" fmla="*/ 2277373 w 2467154"/>
              <a:gd name="connsiteY3" fmla="*/ 491706 h 1000664"/>
              <a:gd name="connsiteX4" fmla="*/ 2277373 w 2467154"/>
              <a:gd name="connsiteY4" fmla="*/ 715993 h 1000664"/>
              <a:gd name="connsiteX5" fmla="*/ 2467154 w 2467154"/>
              <a:gd name="connsiteY5" fmla="*/ 715993 h 1000664"/>
              <a:gd name="connsiteX6" fmla="*/ 2467154 w 2467154"/>
              <a:gd name="connsiteY6" fmla="*/ 250166 h 1000664"/>
              <a:gd name="connsiteX7" fmla="*/ 1604513 w 2467154"/>
              <a:gd name="connsiteY7" fmla="*/ 250166 h 1000664"/>
              <a:gd name="connsiteX8" fmla="*/ 1604513 w 2467154"/>
              <a:gd name="connsiteY8" fmla="*/ 0 h 1000664"/>
              <a:gd name="connsiteX9" fmla="*/ 284671 w 2467154"/>
              <a:gd name="connsiteY9" fmla="*/ 0 h 1000664"/>
              <a:gd name="connsiteX10" fmla="*/ 284671 w 2467154"/>
              <a:gd name="connsiteY10" fmla="*/ 172528 h 1000664"/>
              <a:gd name="connsiteX11" fmla="*/ 707366 w 2467154"/>
              <a:gd name="connsiteY11" fmla="*/ 172528 h 1000664"/>
              <a:gd name="connsiteX12" fmla="*/ 707366 w 2467154"/>
              <a:gd name="connsiteY12" fmla="*/ 508959 h 1000664"/>
              <a:gd name="connsiteX13" fmla="*/ 1095554 w 2467154"/>
              <a:gd name="connsiteY13" fmla="*/ 508959 h 1000664"/>
              <a:gd name="connsiteX14" fmla="*/ 1095554 w 2467154"/>
              <a:gd name="connsiteY14" fmla="*/ 741872 h 1000664"/>
              <a:gd name="connsiteX15" fmla="*/ 8626 w 2467154"/>
              <a:gd name="connsiteY15" fmla="*/ 741872 h 1000664"/>
              <a:gd name="connsiteX0" fmla="*/ 0 w 2467154"/>
              <a:gd name="connsiteY0" fmla="*/ 1000664 h 1017917"/>
              <a:gd name="connsiteX1" fmla="*/ 1958196 w 2467154"/>
              <a:gd name="connsiteY1" fmla="*/ 1017917 h 1017917"/>
              <a:gd name="connsiteX2" fmla="*/ 1940943 w 2467154"/>
              <a:gd name="connsiteY2" fmla="*/ 491706 h 1017917"/>
              <a:gd name="connsiteX3" fmla="*/ 2277373 w 2467154"/>
              <a:gd name="connsiteY3" fmla="*/ 491706 h 1017917"/>
              <a:gd name="connsiteX4" fmla="*/ 2277373 w 2467154"/>
              <a:gd name="connsiteY4" fmla="*/ 715993 h 1017917"/>
              <a:gd name="connsiteX5" fmla="*/ 2467154 w 2467154"/>
              <a:gd name="connsiteY5" fmla="*/ 715993 h 1017917"/>
              <a:gd name="connsiteX6" fmla="*/ 2467154 w 2467154"/>
              <a:gd name="connsiteY6" fmla="*/ 250166 h 1017917"/>
              <a:gd name="connsiteX7" fmla="*/ 1604513 w 2467154"/>
              <a:gd name="connsiteY7" fmla="*/ 250166 h 1017917"/>
              <a:gd name="connsiteX8" fmla="*/ 1604513 w 2467154"/>
              <a:gd name="connsiteY8" fmla="*/ 0 h 1017917"/>
              <a:gd name="connsiteX9" fmla="*/ 284671 w 2467154"/>
              <a:gd name="connsiteY9" fmla="*/ 0 h 1017917"/>
              <a:gd name="connsiteX10" fmla="*/ 284671 w 2467154"/>
              <a:gd name="connsiteY10" fmla="*/ 172528 h 1017917"/>
              <a:gd name="connsiteX11" fmla="*/ 707366 w 2467154"/>
              <a:gd name="connsiteY11" fmla="*/ 172528 h 1017917"/>
              <a:gd name="connsiteX12" fmla="*/ 707366 w 2467154"/>
              <a:gd name="connsiteY12" fmla="*/ 508959 h 1017917"/>
              <a:gd name="connsiteX13" fmla="*/ 1095554 w 2467154"/>
              <a:gd name="connsiteY13" fmla="*/ 508959 h 1017917"/>
              <a:gd name="connsiteX14" fmla="*/ 1095554 w 2467154"/>
              <a:gd name="connsiteY14" fmla="*/ 741872 h 1017917"/>
              <a:gd name="connsiteX15" fmla="*/ 8626 w 2467154"/>
              <a:gd name="connsiteY15" fmla="*/ 741872 h 1017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7154" h="1017917">
                <a:moveTo>
                  <a:pt x="0" y="1000664"/>
                </a:moveTo>
                <a:lnTo>
                  <a:pt x="1958196" y="1017917"/>
                </a:lnTo>
                <a:lnTo>
                  <a:pt x="1940943" y="491706"/>
                </a:lnTo>
                <a:lnTo>
                  <a:pt x="2277373" y="491706"/>
                </a:lnTo>
                <a:lnTo>
                  <a:pt x="2277373" y="715993"/>
                </a:lnTo>
                <a:lnTo>
                  <a:pt x="2467154" y="715993"/>
                </a:lnTo>
                <a:lnTo>
                  <a:pt x="2467154" y="250166"/>
                </a:lnTo>
                <a:lnTo>
                  <a:pt x="1604513" y="250166"/>
                </a:lnTo>
                <a:lnTo>
                  <a:pt x="1604513" y="0"/>
                </a:lnTo>
                <a:lnTo>
                  <a:pt x="284671" y="0"/>
                </a:lnTo>
                <a:lnTo>
                  <a:pt x="284671" y="172528"/>
                </a:lnTo>
                <a:lnTo>
                  <a:pt x="707366" y="172528"/>
                </a:lnTo>
                <a:lnTo>
                  <a:pt x="707366" y="508959"/>
                </a:lnTo>
                <a:lnTo>
                  <a:pt x="1095554" y="508959"/>
                </a:lnTo>
                <a:lnTo>
                  <a:pt x="1095554" y="741872"/>
                </a:lnTo>
                <a:lnTo>
                  <a:pt x="8626" y="741872"/>
                </a:lnTo>
              </a:path>
            </a:pathLst>
          </a:cu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 bwMode="auto">
          <a:xfrm>
            <a:off x="4283225" y="5425964"/>
            <a:ext cx="423923" cy="110949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4474234" y="3076585"/>
            <a:ext cx="492297" cy="176473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808300" y="4159831"/>
            <a:ext cx="457200" cy="236777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corridor structure of </a:t>
            </a:r>
            <a:r>
              <a:rPr lang="en-US" sz="3200" dirty="0" smtClean="0"/>
              <a:t>P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972" y="1463010"/>
            <a:ext cx="10415728" cy="1052196"/>
          </a:xfrm>
        </p:spPr>
        <p:txBody>
          <a:bodyPr/>
          <a:lstStyle/>
          <a:p>
            <a:r>
              <a:rPr lang="en-US" dirty="0" smtClean="0"/>
              <a:t>Each corridor is a </a:t>
            </a:r>
            <a:r>
              <a:rPr lang="en-US" dirty="0" smtClean="0">
                <a:solidFill>
                  <a:srgbClr val="FF0000"/>
                </a:solidFill>
              </a:rPr>
              <a:t>simple polygon, </a:t>
            </a:r>
            <a:r>
              <a:rPr lang="en-US" dirty="0" smtClean="0"/>
              <a:t>and has two </a:t>
            </a:r>
            <a:r>
              <a:rPr lang="en-US" dirty="0" smtClean="0">
                <a:solidFill>
                  <a:srgbClr val="FF0000"/>
                </a:solidFill>
              </a:rPr>
              <a:t>doors</a:t>
            </a:r>
            <a:r>
              <a:rPr lang="en-US" dirty="0" smtClean="0"/>
              <a:t> connecting with its neighboring junction rectangles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855640" y="3082482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202427" y="3348947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4694797" y="4159831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4975157" y="3082482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4461883" y="3068960"/>
            <a:ext cx="0" cy="185372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flipV="1">
            <a:off x="7662283" y="306896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202426" y="3068960"/>
            <a:ext cx="0" cy="34699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V="1">
            <a:off x="4272101" y="4159832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3808300" y="4142903"/>
            <a:ext cx="0" cy="23925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6" idx="11"/>
          </p:cNvCxnSpPr>
          <p:nvPr/>
        </p:nvCxnSpPr>
        <p:spPr bwMode="auto">
          <a:xfrm flipH="1" flipV="1">
            <a:off x="4703423" y="6057643"/>
            <a:ext cx="4050" cy="477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H="1" flipV="1">
            <a:off x="6916600" y="6066269"/>
            <a:ext cx="4175" cy="46133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5805055" y="4680534"/>
            <a:ext cx="6274" cy="100880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 flipV="1">
            <a:off x="6301698" y="4938841"/>
            <a:ext cx="8421" cy="7562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5393172" y="4680533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6651812" y="4919439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V="1">
            <a:off x="6960096" y="4920186"/>
            <a:ext cx="0" cy="25830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7302884" y="3085115"/>
            <a:ext cx="0" cy="10747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Freeform 24"/>
          <p:cNvSpPr/>
          <p:nvPr/>
        </p:nvSpPr>
        <p:spPr bwMode="auto">
          <a:xfrm>
            <a:off x="4263476" y="4841317"/>
            <a:ext cx="1535502" cy="577970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86264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86264 h 569343"/>
              <a:gd name="connsiteX0" fmla="*/ 1 w 1526877"/>
              <a:gd name="connsiteY0" fmla="*/ 25879 h 569343"/>
              <a:gd name="connsiteX1" fmla="*/ 1121436 w 1526877"/>
              <a:gd name="connsiteY1" fmla="*/ 0 h 569343"/>
              <a:gd name="connsiteX2" fmla="*/ 1121436 w 1526877"/>
              <a:gd name="connsiteY2" fmla="*/ 336429 h 569343"/>
              <a:gd name="connsiteX3" fmla="*/ 1526877 w 1526877"/>
              <a:gd name="connsiteY3" fmla="*/ 336429 h 569343"/>
              <a:gd name="connsiteX4" fmla="*/ 1526877 w 1526877"/>
              <a:gd name="connsiteY4" fmla="*/ 569343 h 569343"/>
              <a:gd name="connsiteX5" fmla="*/ 0 w 1526877"/>
              <a:gd name="connsiteY5" fmla="*/ 569342 h 569343"/>
              <a:gd name="connsiteX6" fmla="*/ 1 w 1526877"/>
              <a:gd name="connsiteY6" fmla="*/ 25879 h 569343"/>
              <a:gd name="connsiteX0" fmla="*/ 0 w 1535502"/>
              <a:gd name="connsiteY0" fmla="*/ 0 h 577970"/>
              <a:gd name="connsiteX1" fmla="*/ 1130061 w 1535502"/>
              <a:gd name="connsiteY1" fmla="*/ 8627 h 577970"/>
              <a:gd name="connsiteX2" fmla="*/ 1130061 w 1535502"/>
              <a:gd name="connsiteY2" fmla="*/ 345056 h 577970"/>
              <a:gd name="connsiteX3" fmla="*/ 1535502 w 1535502"/>
              <a:gd name="connsiteY3" fmla="*/ 345056 h 577970"/>
              <a:gd name="connsiteX4" fmla="*/ 1535502 w 1535502"/>
              <a:gd name="connsiteY4" fmla="*/ 577970 h 577970"/>
              <a:gd name="connsiteX5" fmla="*/ 8625 w 1535502"/>
              <a:gd name="connsiteY5" fmla="*/ 577969 h 577970"/>
              <a:gd name="connsiteX6" fmla="*/ 0 w 1535502"/>
              <a:gd name="connsiteY6" fmla="*/ 0 h 57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35502" h="577970">
                <a:moveTo>
                  <a:pt x="0" y="0"/>
                </a:moveTo>
                <a:lnTo>
                  <a:pt x="1130061" y="8627"/>
                </a:lnTo>
                <a:lnTo>
                  <a:pt x="1130061" y="345056"/>
                </a:lnTo>
                <a:lnTo>
                  <a:pt x="1535502" y="345056"/>
                </a:lnTo>
                <a:lnTo>
                  <a:pt x="1535502" y="577970"/>
                </a:lnTo>
                <a:lnTo>
                  <a:pt x="8625" y="577969"/>
                </a:lnTo>
                <a:cubicBezTo>
                  <a:pt x="8625" y="370936"/>
                  <a:pt x="0" y="20703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V="1">
            <a:off x="4710596" y="5419772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5807968" y="5425964"/>
            <a:ext cx="0" cy="2623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4439816" y="583230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007768" y="5040220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4655840" y="3824468"/>
            <a:ext cx="72008" cy="72008"/>
          </a:xfrm>
          <a:prstGeom prst="ellipse">
            <a:avLst/>
          </a:prstGeom>
          <a:solidFill>
            <a:schemeClr val="bg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4474234" y="3440108"/>
            <a:ext cx="3942272" cy="2881222"/>
          </a:xfrm>
          <a:custGeom>
            <a:avLst/>
            <a:gdLst>
              <a:gd name="connsiteX0" fmla="*/ 0 w 3942272"/>
              <a:gd name="connsiteY0" fmla="*/ 2441275 h 2881222"/>
              <a:gd name="connsiteX1" fmla="*/ 327804 w 3942272"/>
              <a:gd name="connsiteY1" fmla="*/ 2881222 h 2881222"/>
              <a:gd name="connsiteX2" fmla="*/ 2656936 w 3942272"/>
              <a:gd name="connsiteY2" fmla="*/ 2872596 h 2881222"/>
              <a:gd name="connsiteX3" fmla="*/ 3942272 w 3942272"/>
              <a:gd name="connsiteY3" fmla="*/ 1440611 h 2881222"/>
              <a:gd name="connsiteX4" fmla="*/ 2993366 w 3942272"/>
              <a:gd name="connsiteY4" fmla="*/ 0 h 2881222"/>
              <a:gd name="connsiteX5" fmla="*/ 1561381 w 3942272"/>
              <a:gd name="connsiteY5" fmla="*/ 276045 h 2881222"/>
              <a:gd name="connsiteX6" fmla="*/ 215660 w 3942272"/>
              <a:gd name="connsiteY6" fmla="*/ 431320 h 2881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2272" h="2881222">
                <a:moveTo>
                  <a:pt x="0" y="2441275"/>
                </a:moveTo>
                <a:lnTo>
                  <a:pt x="327804" y="2881222"/>
                </a:lnTo>
                <a:lnTo>
                  <a:pt x="2656936" y="2872596"/>
                </a:lnTo>
                <a:lnTo>
                  <a:pt x="3942272" y="1440611"/>
                </a:lnTo>
                <a:lnTo>
                  <a:pt x="2993366" y="0"/>
                </a:lnTo>
                <a:lnTo>
                  <a:pt x="1561381" y="276045"/>
                </a:lnTo>
                <a:lnTo>
                  <a:pt x="215660" y="43132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 bwMode="auto">
          <a:xfrm>
            <a:off x="4689894" y="3854176"/>
            <a:ext cx="1362974" cy="1457864"/>
          </a:xfrm>
          <a:custGeom>
            <a:avLst/>
            <a:gdLst>
              <a:gd name="connsiteX0" fmla="*/ 0 w 1362974"/>
              <a:gd name="connsiteY0" fmla="*/ 0 h 1457864"/>
              <a:gd name="connsiteX1" fmla="*/ 94891 w 1362974"/>
              <a:gd name="connsiteY1" fmla="*/ 767751 h 1457864"/>
              <a:gd name="connsiteX2" fmla="*/ 336431 w 1362974"/>
              <a:gd name="connsiteY2" fmla="*/ 923026 h 1457864"/>
              <a:gd name="connsiteX3" fmla="*/ 923027 w 1362974"/>
              <a:gd name="connsiteY3" fmla="*/ 966158 h 1457864"/>
              <a:gd name="connsiteX4" fmla="*/ 1362974 w 1362974"/>
              <a:gd name="connsiteY4" fmla="*/ 1457864 h 1457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974" h="1457864">
                <a:moveTo>
                  <a:pt x="0" y="0"/>
                </a:moveTo>
                <a:lnTo>
                  <a:pt x="94891" y="767751"/>
                </a:lnTo>
                <a:lnTo>
                  <a:pt x="336431" y="923026"/>
                </a:lnTo>
                <a:lnTo>
                  <a:pt x="923027" y="966158"/>
                </a:lnTo>
                <a:lnTo>
                  <a:pt x="1362974" y="1457864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 bwMode="auto">
          <a:xfrm>
            <a:off x="4482860" y="5329294"/>
            <a:ext cx="1578634" cy="517585"/>
          </a:xfrm>
          <a:custGeom>
            <a:avLst/>
            <a:gdLst>
              <a:gd name="connsiteX0" fmla="*/ 1578634 w 1578634"/>
              <a:gd name="connsiteY0" fmla="*/ 0 h 517585"/>
              <a:gd name="connsiteX1" fmla="*/ 1380227 w 1578634"/>
              <a:gd name="connsiteY1" fmla="*/ 155275 h 517585"/>
              <a:gd name="connsiteX2" fmla="*/ 802257 w 1578634"/>
              <a:gd name="connsiteY2" fmla="*/ 232913 h 517585"/>
              <a:gd name="connsiteX3" fmla="*/ 77638 w 1578634"/>
              <a:gd name="connsiteY3" fmla="*/ 241539 h 517585"/>
              <a:gd name="connsiteX4" fmla="*/ 0 w 1578634"/>
              <a:gd name="connsiteY4" fmla="*/ 517585 h 517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8634" h="517585">
                <a:moveTo>
                  <a:pt x="1578634" y="0"/>
                </a:moveTo>
                <a:lnTo>
                  <a:pt x="1380227" y="155275"/>
                </a:lnTo>
                <a:lnTo>
                  <a:pt x="802257" y="232913"/>
                </a:lnTo>
                <a:lnTo>
                  <a:pt x="77638" y="241539"/>
                </a:lnTo>
                <a:lnTo>
                  <a:pt x="0" y="517585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 bwMode="auto">
          <a:xfrm>
            <a:off x="2973238" y="3172689"/>
            <a:ext cx="1716656" cy="2708694"/>
          </a:xfrm>
          <a:custGeom>
            <a:avLst/>
            <a:gdLst>
              <a:gd name="connsiteX0" fmla="*/ 1500996 w 1716656"/>
              <a:gd name="connsiteY0" fmla="*/ 2708694 h 2708694"/>
              <a:gd name="connsiteX1" fmla="*/ 1190445 w 1716656"/>
              <a:gd name="connsiteY1" fmla="*/ 2406770 h 2708694"/>
              <a:gd name="connsiteX2" fmla="*/ 1078302 w 1716656"/>
              <a:gd name="connsiteY2" fmla="*/ 1906438 h 2708694"/>
              <a:gd name="connsiteX3" fmla="*/ 1181819 w 1716656"/>
              <a:gd name="connsiteY3" fmla="*/ 1388853 h 2708694"/>
              <a:gd name="connsiteX4" fmla="*/ 1604513 w 1716656"/>
              <a:gd name="connsiteY4" fmla="*/ 1104181 h 2708694"/>
              <a:gd name="connsiteX5" fmla="*/ 1716656 w 1716656"/>
              <a:gd name="connsiteY5" fmla="*/ 707366 h 2708694"/>
              <a:gd name="connsiteX6" fmla="*/ 1561381 w 1716656"/>
              <a:gd name="connsiteY6" fmla="*/ 0 h 2708694"/>
              <a:gd name="connsiteX7" fmla="*/ 0 w 1716656"/>
              <a:gd name="connsiteY7" fmla="*/ 146649 h 2708694"/>
              <a:gd name="connsiteX8" fmla="*/ 94890 w 1716656"/>
              <a:gd name="connsiteY8" fmla="*/ 1345721 h 2708694"/>
              <a:gd name="connsiteX9" fmla="*/ 1095554 w 1716656"/>
              <a:gd name="connsiteY9" fmla="*/ 1932317 h 270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16656" h="2708694">
                <a:moveTo>
                  <a:pt x="1500996" y="2708694"/>
                </a:moveTo>
                <a:lnTo>
                  <a:pt x="1190445" y="2406770"/>
                </a:lnTo>
                <a:lnTo>
                  <a:pt x="1078302" y="1906438"/>
                </a:lnTo>
                <a:lnTo>
                  <a:pt x="1181819" y="1388853"/>
                </a:lnTo>
                <a:lnTo>
                  <a:pt x="1604513" y="1104181"/>
                </a:lnTo>
                <a:lnTo>
                  <a:pt x="1716656" y="707366"/>
                </a:lnTo>
                <a:lnTo>
                  <a:pt x="1561381" y="0"/>
                </a:lnTo>
                <a:lnTo>
                  <a:pt x="0" y="146649"/>
                </a:lnTo>
                <a:lnTo>
                  <a:pt x="94890" y="1345721"/>
                </a:lnTo>
                <a:lnTo>
                  <a:pt x="1095554" y="193231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4976530" y="4669971"/>
            <a:ext cx="0" cy="174172"/>
          </a:xfrm>
          <a:custGeom>
            <a:avLst/>
            <a:gdLst>
              <a:gd name="connsiteX0" fmla="*/ 0 w 0"/>
              <a:gd name="connsiteY0" fmla="*/ 0 h 174172"/>
              <a:gd name="connsiteX1" fmla="*/ 0 w 0"/>
              <a:gd name="connsiteY1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4172">
                <a:moveTo>
                  <a:pt x="0" y="0"/>
                </a:moveTo>
                <a:lnTo>
                  <a:pt x="0" y="174172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 flipH="1">
            <a:off x="4666727" y="5419772"/>
            <a:ext cx="45719" cy="263248"/>
          </a:xfrm>
          <a:custGeom>
            <a:avLst/>
            <a:gdLst>
              <a:gd name="connsiteX0" fmla="*/ 0 w 0"/>
              <a:gd name="connsiteY0" fmla="*/ 0 h 174172"/>
              <a:gd name="connsiteX1" fmla="*/ 0 w 0"/>
              <a:gd name="connsiteY1" fmla="*/ 174172 h 17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4172">
                <a:moveTo>
                  <a:pt x="0" y="0"/>
                </a:moveTo>
                <a:lnTo>
                  <a:pt x="0" y="174172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451675" y="5550936"/>
            <a:ext cx="20555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O(h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/>
              <a:t>corridors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970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6" grpId="0" animBg="1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backbone points on corridors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813435"/>
          </a:xfrm>
        </p:spPr>
        <p:txBody>
          <a:bodyPr/>
          <a:lstStyle/>
          <a:p>
            <a:r>
              <a:rPr lang="en-US" dirty="0" smtClean="0"/>
              <a:t>An open corridor has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backbone points, two on each door</a:t>
            </a:r>
          </a:p>
          <a:p>
            <a:r>
              <a:rPr lang="en-US" dirty="0" smtClean="0"/>
              <a:t>A closed corridor has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backbone points, one on each door</a:t>
            </a:r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1665817" y="3552825"/>
            <a:ext cx="2409825" cy="1619250"/>
          </a:xfrm>
          <a:custGeom>
            <a:avLst/>
            <a:gdLst>
              <a:gd name="connsiteX0" fmla="*/ 0 w 2409825"/>
              <a:gd name="connsiteY0" fmla="*/ 228600 h 1619250"/>
              <a:gd name="connsiteX1" fmla="*/ 0 w 2409825"/>
              <a:gd name="connsiteY1" fmla="*/ 1323975 h 1619250"/>
              <a:gd name="connsiteX2" fmla="*/ 304800 w 2409825"/>
              <a:gd name="connsiteY2" fmla="*/ 1323975 h 1619250"/>
              <a:gd name="connsiteX3" fmla="*/ 304800 w 2409825"/>
              <a:gd name="connsiteY3" fmla="*/ 981075 h 1619250"/>
              <a:gd name="connsiteX4" fmla="*/ 714375 w 2409825"/>
              <a:gd name="connsiteY4" fmla="*/ 981075 h 1619250"/>
              <a:gd name="connsiteX5" fmla="*/ 714375 w 2409825"/>
              <a:gd name="connsiteY5" fmla="*/ 1581150 h 1619250"/>
              <a:gd name="connsiteX6" fmla="*/ 1066800 w 2409825"/>
              <a:gd name="connsiteY6" fmla="*/ 1581150 h 1619250"/>
              <a:gd name="connsiteX7" fmla="*/ 1066800 w 2409825"/>
              <a:gd name="connsiteY7" fmla="*/ 1238250 h 1619250"/>
              <a:gd name="connsiteX8" fmla="*/ 1600200 w 2409825"/>
              <a:gd name="connsiteY8" fmla="*/ 1238250 h 1619250"/>
              <a:gd name="connsiteX9" fmla="*/ 1600200 w 2409825"/>
              <a:gd name="connsiteY9" fmla="*/ 1619250 h 1619250"/>
              <a:gd name="connsiteX10" fmla="*/ 1990725 w 2409825"/>
              <a:gd name="connsiteY10" fmla="*/ 1619250 h 1619250"/>
              <a:gd name="connsiteX11" fmla="*/ 1990725 w 2409825"/>
              <a:gd name="connsiteY11" fmla="*/ 1104900 h 1619250"/>
              <a:gd name="connsiteX12" fmla="*/ 2409825 w 2409825"/>
              <a:gd name="connsiteY12" fmla="*/ 1104900 h 1619250"/>
              <a:gd name="connsiteX13" fmla="*/ 2409825 w 2409825"/>
              <a:gd name="connsiteY13" fmla="*/ 47625 h 1619250"/>
              <a:gd name="connsiteX14" fmla="*/ 2038350 w 2409825"/>
              <a:gd name="connsiteY14" fmla="*/ 47625 h 1619250"/>
              <a:gd name="connsiteX15" fmla="*/ 2038350 w 2409825"/>
              <a:gd name="connsiteY15" fmla="*/ 323850 h 1619250"/>
              <a:gd name="connsiteX16" fmla="*/ 1381125 w 2409825"/>
              <a:gd name="connsiteY16" fmla="*/ 323850 h 1619250"/>
              <a:gd name="connsiteX17" fmla="*/ 1381125 w 2409825"/>
              <a:gd name="connsiteY17" fmla="*/ 0 h 1619250"/>
              <a:gd name="connsiteX18" fmla="*/ 962025 w 2409825"/>
              <a:gd name="connsiteY18" fmla="*/ 0 h 1619250"/>
              <a:gd name="connsiteX19" fmla="*/ 962025 w 2409825"/>
              <a:gd name="connsiteY19" fmla="*/ 209550 h 1619250"/>
              <a:gd name="connsiteX20" fmla="*/ 0 w 2409825"/>
              <a:gd name="connsiteY20" fmla="*/ 228600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409825" h="1619250">
                <a:moveTo>
                  <a:pt x="0" y="228600"/>
                </a:moveTo>
                <a:lnTo>
                  <a:pt x="0" y="1323975"/>
                </a:lnTo>
                <a:lnTo>
                  <a:pt x="304800" y="1323975"/>
                </a:lnTo>
                <a:lnTo>
                  <a:pt x="304800" y="981075"/>
                </a:lnTo>
                <a:lnTo>
                  <a:pt x="714375" y="981075"/>
                </a:lnTo>
                <a:lnTo>
                  <a:pt x="714375" y="1581150"/>
                </a:lnTo>
                <a:lnTo>
                  <a:pt x="1066800" y="1581150"/>
                </a:lnTo>
                <a:lnTo>
                  <a:pt x="1066800" y="1238250"/>
                </a:lnTo>
                <a:lnTo>
                  <a:pt x="1600200" y="1238250"/>
                </a:lnTo>
                <a:lnTo>
                  <a:pt x="1600200" y="1619250"/>
                </a:lnTo>
                <a:lnTo>
                  <a:pt x="1990725" y="1619250"/>
                </a:lnTo>
                <a:lnTo>
                  <a:pt x="1990725" y="1104900"/>
                </a:lnTo>
                <a:lnTo>
                  <a:pt x="2409825" y="1104900"/>
                </a:lnTo>
                <a:lnTo>
                  <a:pt x="2409825" y="47625"/>
                </a:lnTo>
                <a:lnTo>
                  <a:pt x="2038350" y="47625"/>
                </a:lnTo>
                <a:lnTo>
                  <a:pt x="2038350" y="323850"/>
                </a:lnTo>
                <a:lnTo>
                  <a:pt x="1381125" y="323850"/>
                </a:lnTo>
                <a:lnTo>
                  <a:pt x="1381125" y="0"/>
                </a:lnTo>
                <a:lnTo>
                  <a:pt x="962025" y="0"/>
                </a:lnTo>
                <a:lnTo>
                  <a:pt x="962025" y="209550"/>
                </a:lnTo>
                <a:lnTo>
                  <a:pt x="0" y="228600"/>
                </a:lnTo>
                <a:close/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>
            <a:stCxn id="4" idx="0"/>
            <a:endCxn id="4" idx="1"/>
          </p:cNvCxnSpPr>
          <p:nvPr/>
        </p:nvCxnSpPr>
        <p:spPr bwMode="auto">
          <a:xfrm>
            <a:off x="1665817" y="3781425"/>
            <a:ext cx="0" cy="109537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4" idx="13"/>
          </p:cNvCxnSpPr>
          <p:nvPr/>
        </p:nvCxnSpPr>
        <p:spPr bwMode="auto">
          <a:xfrm>
            <a:off x="4075642" y="3600450"/>
            <a:ext cx="0" cy="10477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380067" y="4726543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16122" y="399311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665817" y="4177784"/>
            <a:ext cx="24098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Freeform 18"/>
          <p:cNvSpPr/>
          <p:nvPr/>
        </p:nvSpPr>
        <p:spPr bwMode="auto">
          <a:xfrm>
            <a:off x="5723467" y="3063240"/>
            <a:ext cx="2486025" cy="2266950"/>
          </a:xfrm>
          <a:custGeom>
            <a:avLst/>
            <a:gdLst>
              <a:gd name="connsiteX0" fmla="*/ 0 w 2486025"/>
              <a:gd name="connsiteY0" fmla="*/ 1038225 h 2266950"/>
              <a:gd name="connsiteX1" fmla="*/ 0 w 2486025"/>
              <a:gd name="connsiteY1" fmla="*/ 1657350 h 2266950"/>
              <a:gd name="connsiteX2" fmla="*/ 371475 w 2486025"/>
              <a:gd name="connsiteY2" fmla="*/ 1657350 h 2266950"/>
              <a:gd name="connsiteX3" fmla="*/ 371475 w 2486025"/>
              <a:gd name="connsiteY3" fmla="*/ 1933575 h 2266950"/>
              <a:gd name="connsiteX4" fmla="*/ 838200 w 2486025"/>
              <a:gd name="connsiteY4" fmla="*/ 1933575 h 2266950"/>
              <a:gd name="connsiteX5" fmla="*/ 838200 w 2486025"/>
              <a:gd name="connsiteY5" fmla="*/ 1724025 h 2266950"/>
              <a:gd name="connsiteX6" fmla="*/ 1466850 w 2486025"/>
              <a:gd name="connsiteY6" fmla="*/ 1724025 h 2266950"/>
              <a:gd name="connsiteX7" fmla="*/ 1466850 w 2486025"/>
              <a:gd name="connsiteY7" fmla="*/ 2266950 h 2266950"/>
              <a:gd name="connsiteX8" fmla="*/ 2381250 w 2486025"/>
              <a:gd name="connsiteY8" fmla="*/ 2266950 h 2266950"/>
              <a:gd name="connsiteX9" fmla="*/ 2381250 w 2486025"/>
              <a:gd name="connsiteY9" fmla="*/ 1247775 h 2266950"/>
              <a:gd name="connsiteX10" fmla="*/ 1924050 w 2486025"/>
              <a:gd name="connsiteY10" fmla="*/ 1247775 h 2266950"/>
              <a:gd name="connsiteX11" fmla="*/ 1924050 w 2486025"/>
              <a:gd name="connsiteY11" fmla="*/ 685800 h 2266950"/>
              <a:gd name="connsiteX12" fmla="*/ 2247900 w 2486025"/>
              <a:gd name="connsiteY12" fmla="*/ 685800 h 2266950"/>
              <a:gd name="connsiteX13" fmla="*/ 2247900 w 2486025"/>
              <a:gd name="connsiteY13" fmla="*/ 923925 h 2266950"/>
              <a:gd name="connsiteX14" fmla="*/ 2486025 w 2486025"/>
              <a:gd name="connsiteY14" fmla="*/ 923925 h 2266950"/>
              <a:gd name="connsiteX15" fmla="*/ 2486025 w 2486025"/>
              <a:gd name="connsiteY15" fmla="*/ 95250 h 2266950"/>
              <a:gd name="connsiteX16" fmla="*/ 1733550 w 2486025"/>
              <a:gd name="connsiteY16" fmla="*/ 95250 h 2266950"/>
              <a:gd name="connsiteX17" fmla="*/ 1733550 w 2486025"/>
              <a:gd name="connsiteY17" fmla="*/ 333375 h 2266950"/>
              <a:gd name="connsiteX18" fmla="*/ 1476375 w 2486025"/>
              <a:gd name="connsiteY18" fmla="*/ 333375 h 2266950"/>
              <a:gd name="connsiteX19" fmla="*/ 1476375 w 2486025"/>
              <a:gd name="connsiteY19" fmla="*/ 0 h 2266950"/>
              <a:gd name="connsiteX20" fmla="*/ 1162050 w 2486025"/>
              <a:gd name="connsiteY20" fmla="*/ 0 h 2266950"/>
              <a:gd name="connsiteX21" fmla="*/ 1162050 w 2486025"/>
              <a:gd name="connsiteY21" fmla="*/ 314325 h 2266950"/>
              <a:gd name="connsiteX22" fmla="*/ 1057275 w 2486025"/>
              <a:gd name="connsiteY22" fmla="*/ 314325 h 2266950"/>
              <a:gd name="connsiteX23" fmla="*/ 1057275 w 2486025"/>
              <a:gd name="connsiteY23" fmla="*/ 990600 h 2266950"/>
              <a:gd name="connsiteX24" fmla="*/ 1219200 w 2486025"/>
              <a:gd name="connsiteY24" fmla="*/ 990600 h 2266950"/>
              <a:gd name="connsiteX25" fmla="*/ 1219200 w 2486025"/>
              <a:gd name="connsiteY25" fmla="*/ 1114425 h 2266950"/>
              <a:gd name="connsiteX26" fmla="*/ 781050 w 2486025"/>
              <a:gd name="connsiteY26" fmla="*/ 1114425 h 2266950"/>
              <a:gd name="connsiteX27" fmla="*/ 781050 w 2486025"/>
              <a:gd name="connsiteY27" fmla="*/ 171450 h 2266950"/>
              <a:gd name="connsiteX28" fmla="*/ 314325 w 2486025"/>
              <a:gd name="connsiteY28" fmla="*/ 171450 h 2266950"/>
              <a:gd name="connsiteX29" fmla="*/ 314325 w 2486025"/>
              <a:gd name="connsiteY29" fmla="*/ 504825 h 2266950"/>
              <a:gd name="connsiteX30" fmla="*/ 619125 w 2486025"/>
              <a:gd name="connsiteY30" fmla="*/ 504825 h 2266950"/>
              <a:gd name="connsiteX31" fmla="*/ 619125 w 2486025"/>
              <a:gd name="connsiteY31" fmla="*/ 790575 h 2266950"/>
              <a:gd name="connsiteX32" fmla="*/ 190500 w 2486025"/>
              <a:gd name="connsiteY32" fmla="*/ 790575 h 2266950"/>
              <a:gd name="connsiteX33" fmla="*/ 190500 w 2486025"/>
              <a:gd name="connsiteY33" fmla="*/ 1028700 h 2266950"/>
              <a:gd name="connsiteX34" fmla="*/ 0 w 2486025"/>
              <a:gd name="connsiteY34" fmla="*/ 1038225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86025" h="2266950">
                <a:moveTo>
                  <a:pt x="0" y="1038225"/>
                </a:moveTo>
                <a:lnTo>
                  <a:pt x="0" y="1657350"/>
                </a:lnTo>
                <a:lnTo>
                  <a:pt x="371475" y="1657350"/>
                </a:lnTo>
                <a:lnTo>
                  <a:pt x="371475" y="1933575"/>
                </a:lnTo>
                <a:lnTo>
                  <a:pt x="838200" y="1933575"/>
                </a:lnTo>
                <a:lnTo>
                  <a:pt x="838200" y="1724025"/>
                </a:lnTo>
                <a:lnTo>
                  <a:pt x="1466850" y="1724025"/>
                </a:lnTo>
                <a:lnTo>
                  <a:pt x="1466850" y="2266950"/>
                </a:lnTo>
                <a:lnTo>
                  <a:pt x="2381250" y="2266950"/>
                </a:lnTo>
                <a:lnTo>
                  <a:pt x="2381250" y="1247775"/>
                </a:lnTo>
                <a:lnTo>
                  <a:pt x="1924050" y="1247775"/>
                </a:lnTo>
                <a:lnTo>
                  <a:pt x="1924050" y="685800"/>
                </a:lnTo>
                <a:lnTo>
                  <a:pt x="2247900" y="685800"/>
                </a:lnTo>
                <a:lnTo>
                  <a:pt x="2247900" y="923925"/>
                </a:lnTo>
                <a:lnTo>
                  <a:pt x="2486025" y="923925"/>
                </a:lnTo>
                <a:lnTo>
                  <a:pt x="2486025" y="95250"/>
                </a:lnTo>
                <a:lnTo>
                  <a:pt x="1733550" y="95250"/>
                </a:lnTo>
                <a:lnTo>
                  <a:pt x="1733550" y="333375"/>
                </a:lnTo>
                <a:lnTo>
                  <a:pt x="1476375" y="333375"/>
                </a:lnTo>
                <a:lnTo>
                  <a:pt x="1476375" y="0"/>
                </a:lnTo>
                <a:lnTo>
                  <a:pt x="1162050" y="0"/>
                </a:lnTo>
                <a:lnTo>
                  <a:pt x="1162050" y="314325"/>
                </a:lnTo>
                <a:lnTo>
                  <a:pt x="1057275" y="314325"/>
                </a:lnTo>
                <a:lnTo>
                  <a:pt x="1057275" y="990600"/>
                </a:lnTo>
                <a:lnTo>
                  <a:pt x="1219200" y="990600"/>
                </a:lnTo>
                <a:lnTo>
                  <a:pt x="1219200" y="1114425"/>
                </a:lnTo>
                <a:lnTo>
                  <a:pt x="781050" y="1114425"/>
                </a:lnTo>
                <a:lnTo>
                  <a:pt x="781050" y="171450"/>
                </a:lnTo>
                <a:lnTo>
                  <a:pt x="314325" y="171450"/>
                </a:lnTo>
                <a:lnTo>
                  <a:pt x="314325" y="504825"/>
                </a:lnTo>
                <a:lnTo>
                  <a:pt x="619125" y="504825"/>
                </a:lnTo>
                <a:lnTo>
                  <a:pt x="619125" y="790575"/>
                </a:lnTo>
                <a:lnTo>
                  <a:pt x="190500" y="790575"/>
                </a:lnTo>
                <a:lnTo>
                  <a:pt x="190500" y="1028700"/>
                </a:lnTo>
                <a:lnTo>
                  <a:pt x="0" y="1038225"/>
                </a:lnTo>
                <a:close/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20" name="Straight Connector 19"/>
          <p:cNvCxnSpPr>
            <a:endCxn id="19" idx="1"/>
          </p:cNvCxnSpPr>
          <p:nvPr/>
        </p:nvCxnSpPr>
        <p:spPr bwMode="auto">
          <a:xfrm>
            <a:off x="5723467" y="4100512"/>
            <a:ext cx="0" cy="620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9" idx="14"/>
          </p:cNvCxnSpPr>
          <p:nvPr/>
        </p:nvCxnSpPr>
        <p:spPr bwMode="auto">
          <a:xfrm>
            <a:off x="8209492" y="3161347"/>
            <a:ext cx="0" cy="8258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382937" y="417778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209492" y="3313390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03992" y="5484554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open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6895322" y="5497830"/>
            <a:ext cx="111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closed</a:t>
            </a:r>
            <a:endParaRPr lang="en-US" sz="2800" dirty="0"/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1665816" y="3892034"/>
            <a:ext cx="24098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1665815" y="4547116"/>
            <a:ext cx="24098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C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1611809" y="3853887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039636" y="3834565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048885" y="4491790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629809" y="4491790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6923617" y="4177665"/>
            <a:ext cx="732036" cy="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7121130" y="412245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39" name="Straight Connector 38"/>
          <p:cNvCxnSpPr>
            <a:stCxn id="19" idx="25"/>
          </p:cNvCxnSpPr>
          <p:nvPr/>
        </p:nvCxnSpPr>
        <p:spPr bwMode="auto">
          <a:xfrm flipH="1">
            <a:off x="5723464" y="4177665"/>
            <a:ext cx="1219203" cy="19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5682031" y="4158615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70851" y="341209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43" name="Straight Connector 42"/>
          <p:cNvCxnSpPr>
            <a:endCxn id="19" idx="11"/>
          </p:cNvCxnSpPr>
          <p:nvPr/>
        </p:nvCxnSpPr>
        <p:spPr bwMode="auto">
          <a:xfrm flipV="1">
            <a:off x="6767137" y="3749040"/>
            <a:ext cx="880380" cy="173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7647510" y="3749784"/>
            <a:ext cx="561982" cy="8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Oval 46"/>
          <p:cNvSpPr/>
          <p:nvPr/>
        </p:nvSpPr>
        <p:spPr bwMode="auto">
          <a:xfrm>
            <a:off x="8172015" y="3730359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33638" y="2701090"/>
            <a:ext cx="222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backbone points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>
            <a:off x="1686731" y="3133919"/>
            <a:ext cx="2446739" cy="7227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4120054" y="3150062"/>
            <a:ext cx="533491" cy="663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V="1">
            <a:off x="2771775" y="3905250"/>
            <a:ext cx="0" cy="2533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1758698" y="3161347"/>
            <a:ext cx="2595825" cy="13097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H="1">
            <a:off x="4145316" y="3129366"/>
            <a:ext cx="656566" cy="13530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4999276" y="3088413"/>
            <a:ext cx="655800" cy="10663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5319987" y="3088413"/>
            <a:ext cx="2852027" cy="6259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7270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4" grpId="0"/>
      <p:bldP spid="25" grpId="0"/>
      <p:bldP spid="26" grpId="0"/>
      <p:bldP spid="27" grpId="0"/>
      <p:bldP spid="30" grpId="0" animBg="1"/>
      <p:bldP spid="31" grpId="0" animBg="1"/>
      <p:bldP spid="32" grpId="0" animBg="1"/>
      <p:bldP spid="33" grpId="0" animBg="1"/>
      <p:bldP spid="37" grpId="0"/>
      <p:bldP spid="41" grpId="0" animBg="1"/>
      <p:bldP spid="42" grpId="0"/>
      <p:bldP spid="47" grpId="0" animBg="1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reduced path-preserving graph G(B)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696575" cy="198501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G(B) </a:t>
            </a:r>
            <a:r>
              <a:rPr lang="en-US" dirty="0" smtClean="0"/>
              <a:t>is defined w.r.t. the set</a:t>
            </a:r>
            <a:r>
              <a:rPr lang="en-US" dirty="0" smtClean="0">
                <a:solidFill>
                  <a:srgbClr val="FF0000"/>
                </a:solidFill>
              </a:rPr>
              <a:t> B </a:t>
            </a:r>
            <a:r>
              <a:rPr lang="en-US" dirty="0" smtClean="0"/>
              <a:t>of all backbone points (including s and t), in the same way as G(V) defined w.r.t. V</a:t>
            </a:r>
          </a:p>
          <a:p>
            <a:r>
              <a:rPr lang="en-US" dirty="0" smtClean="0"/>
              <a:t>In addition, each closed corridor defines a </a:t>
            </a:r>
            <a:r>
              <a:rPr lang="en-US" dirty="0" smtClean="0">
                <a:solidFill>
                  <a:srgbClr val="FF0000"/>
                </a:solidFill>
              </a:rPr>
              <a:t>corridor edge </a:t>
            </a:r>
            <a:r>
              <a:rPr lang="en-US" dirty="0" smtClean="0"/>
              <a:t>in G(B)</a:t>
            </a:r>
          </a:p>
          <a:p>
            <a:pPr lvl="1"/>
            <a:r>
              <a:rPr lang="en-US" dirty="0" smtClean="0"/>
              <a:t>which is an edge connecting p and q, with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equal to the length of a shortest p-to-q path in the corridor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8419042" y="4110990"/>
            <a:ext cx="2486025" cy="2266950"/>
          </a:xfrm>
          <a:custGeom>
            <a:avLst/>
            <a:gdLst>
              <a:gd name="connsiteX0" fmla="*/ 0 w 2486025"/>
              <a:gd name="connsiteY0" fmla="*/ 1038225 h 2266950"/>
              <a:gd name="connsiteX1" fmla="*/ 0 w 2486025"/>
              <a:gd name="connsiteY1" fmla="*/ 1657350 h 2266950"/>
              <a:gd name="connsiteX2" fmla="*/ 371475 w 2486025"/>
              <a:gd name="connsiteY2" fmla="*/ 1657350 h 2266950"/>
              <a:gd name="connsiteX3" fmla="*/ 371475 w 2486025"/>
              <a:gd name="connsiteY3" fmla="*/ 1933575 h 2266950"/>
              <a:gd name="connsiteX4" fmla="*/ 838200 w 2486025"/>
              <a:gd name="connsiteY4" fmla="*/ 1933575 h 2266950"/>
              <a:gd name="connsiteX5" fmla="*/ 838200 w 2486025"/>
              <a:gd name="connsiteY5" fmla="*/ 1724025 h 2266950"/>
              <a:gd name="connsiteX6" fmla="*/ 1466850 w 2486025"/>
              <a:gd name="connsiteY6" fmla="*/ 1724025 h 2266950"/>
              <a:gd name="connsiteX7" fmla="*/ 1466850 w 2486025"/>
              <a:gd name="connsiteY7" fmla="*/ 2266950 h 2266950"/>
              <a:gd name="connsiteX8" fmla="*/ 2381250 w 2486025"/>
              <a:gd name="connsiteY8" fmla="*/ 2266950 h 2266950"/>
              <a:gd name="connsiteX9" fmla="*/ 2381250 w 2486025"/>
              <a:gd name="connsiteY9" fmla="*/ 1247775 h 2266950"/>
              <a:gd name="connsiteX10" fmla="*/ 1924050 w 2486025"/>
              <a:gd name="connsiteY10" fmla="*/ 1247775 h 2266950"/>
              <a:gd name="connsiteX11" fmla="*/ 1924050 w 2486025"/>
              <a:gd name="connsiteY11" fmla="*/ 685800 h 2266950"/>
              <a:gd name="connsiteX12" fmla="*/ 2247900 w 2486025"/>
              <a:gd name="connsiteY12" fmla="*/ 685800 h 2266950"/>
              <a:gd name="connsiteX13" fmla="*/ 2247900 w 2486025"/>
              <a:gd name="connsiteY13" fmla="*/ 923925 h 2266950"/>
              <a:gd name="connsiteX14" fmla="*/ 2486025 w 2486025"/>
              <a:gd name="connsiteY14" fmla="*/ 923925 h 2266950"/>
              <a:gd name="connsiteX15" fmla="*/ 2486025 w 2486025"/>
              <a:gd name="connsiteY15" fmla="*/ 95250 h 2266950"/>
              <a:gd name="connsiteX16" fmla="*/ 1733550 w 2486025"/>
              <a:gd name="connsiteY16" fmla="*/ 95250 h 2266950"/>
              <a:gd name="connsiteX17" fmla="*/ 1733550 w 2486025"/>
              <a:gd name="connsiteY17" fmla="*/ 333375 h 2266950"/>
              <a:gd name="connsiteX18" fmla="*/ 1476375 w 2486025"/>
              <a:gd name="connsiteY18" fmla="*/ 333375 h 2266950"/>
              <a:gd name="connsiteX19" fmla="*/ 1476375 w 2486025"/>
              <a:gd name="connsiteY19" fmla="*/ 0 h 2266950"/>
              <a:gd name="connsiteX20" fmla="*/ 1162050 w 2486025"/>
              <a:gd name="connsiteY20" fmla="*/ 0 h 2266950"/>
              <a:gd name="connsiteX21" fmla="*/ 1162050 w 2486025"/>
              <a:gd name="connsiteY21" fmla="*/ 314325 h 2266950"/>
              <a:gd name="connsiteX22" fmla="*/ 1057275 w 2486025"/>
              <a:gd name="connsiteY22" fmla="*/ 314325 h 2266950"/>
              <a:gd name="connsiteX23" fmla="*/ 1057275 w 2486025"/>
              <a:gd name="connsiteY23" fmla="*/ 990600 h 2266950"/>
              <a:gd name="connsiteX24" fmla="*/ 1219200 w 2486025"/>
              <a:gd name="connsiteY24" fmla="*/ 990600 h 2266950"/>
              <a:gd name="connsiteX25" fmla="*/ 1219200 w 2486025"/>
              <a:gd name="connsiteY25" fmla="*/ 1114425 h 2266950"/>
              <a:gd name="connsiteX26" fmla="*/ 781050 w 2486025"/>
              <a:gd name="connsiteY26" fmla="*/ 1114425 h 2266950"/>
              <a:gd name="connsiteX27" fmla="*/ 781050 w 2486025"/>
              <a:gd name="connsiteY27" fmla="*/ 171450 h 2266950"/>
              <a:gd name="connsiteX28" fmla="*/ 314325 w 2486025"/>
              <a:gd name="connsiteY28" fmla="*/ 171450 h 2266950"/>
              <a:gd name="connsiteX29" fmla="*/ 314325 w 2486025"/>
              <a:gd name="connsiteY29" fmla="*/ 504825 h 2266950"/>
              <a:gd name="connsiteX30" fmla="*/ 619125 w 2486025"/>
              <a:gd name="connsiteY30" fmla="*/ 504825 h 2266950"/>
              <a:gd name="connsiteX31" fmla="*/ 619125 w 2486025"/>
              <a:gd name="connsiteY31" fmla="*/ 790575 h 2266950"/>
              <a:gd name="connsiteX32" fmla="*/ 190500 w 2486025"/>
              <a:gd name="connsiteY32" fmla="*/ 790575 h 2266950"/>
              <a:gd name="connsiteX33" fmla="*/ 190500 w 2486025"/>
              <a:gd name="connsiteY33" fmla="*/ 1028700 h 2266950"/>
              <a:gd name="connsiteX34" fmla="*/ 0 w 2486025"/>
              <a:gd name="connsiteY34" fmla="*/ 1038225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86025" h="2266950">
                <a:moveTo>
                  <a:pt x="0" y="1038225"/>
                </a:moveTo>
                <a:lnTo>
                  <a:pt x="0" y="1657350"/>
                </a:lnTo>
                <a:lnTo>
                  <a:pt x="371475" y="1657350"/>
                </a:lnTo>
                <a:lnTo>
                  <a:pt x="371475" y="1933575"/>
                </a:lnTo>
                <a:lnTo>
                  <a:pt x="838200" y="1933575"/>
                </a:lnTo>
                <a:lnTo>
                  <a:pt x="838200" y="1724025"/>
                </a:lnTo>
                <a:lnTo>
                  <a:pt x="1466850" y="1724025"/>
                </a:lnTo>
                <a:lnTo>
                  <a:pt x="1466850" y="2266950"/>
                </a:lnTo>
                <a:lnTo>
                  <a:pt x="2381250" y="2266950"/>
                </a:lnTo>
                <a:lnTo>
                  <a:pt x="2381250" y="1247775"/>
                </a:lnTo>
                <a:lnTo>
                  <a:pt x="1924050" y="1247775"/>
                </a:lnTo>
                <a:lnTo>
                  <a:pt x="1924050" y="685800"/>
                </a:lnTo>
                <a:lnTo>
                  <a:pt x="2247900" y="685800"/>
                </a:lnTo>
                <a:lnTo>
                  <a:pt x="2247900" y="923925"/>
                </a:lnTo>
                <a:lnTo>
                  <a:pt x="2486025" y="923925"/>
                </a:lnTo>
                <a:lnTo>
                  <a:pt x="2486025" y="95250"/>
                </a:lnTo>
                <a:lnTo>
                  <a:pt x="1733550" y="95250"/>
                </a:lnTo>
                <a:lnTo>
                  <a:pt x="1733550" y="333375"/>
                </a:lnTo>
                <a:lnTo>
                  <a:pt x="1476375" y="333375"/>
                </a:lnTo>
                <a:lnTo>
                  <a:pt x="1476375" y="0"/>
                </a:lnTo>
                <a:lnTo>
                  <a:pt x="1162050" y="0"/>
                </a:lnTo>
                <a:lnTo>
                  <a:pt x="1162050" y="314325"/>
                </a:lnTo>
                <a:lnTo>
                  <a:pt x="1057275" y="314325"/>
                </a:lnTo>
                <a:lnTo>
                  <a:pt x="1057275" y="990600"/>
                </a:lnTo>
                <a:lnTo>
                  <a:pt x="1219200" y="990600"/>
                </a:lnTo>
                <a:lnTo>
                  <a:pt x="1219200" y="1114425"/>
                </a:lnTo>
                <a:lnTo>
                  <a:pt x="781050" y="1114425"/>
                </a:lnTo>
                <a:lnTo>
                  <a:pt x="781050" y="171450"/>
                </a:lnTo>
                <a:lnTo>
                  <a:pt x="314325" y="171450"/>
                </a:lnTo>
                <a:lnTo>
                  <a:pt x="314325" y="504825"/>
                </a:lnTo>
                <a:lnTo>
                  <a:pt x="619125" y="504825"/>
                </a:lnTo>
                <a:lnTo>
                  <a:pt x="619125" y="790575"/>
                </a:lnTo>
                <a:lnTo>
                  <a:pt x="190500" y="790575"/>
                </a:lnTo>
                <a:lnTo>
                  <a:pt x="190500" y="1028700"/>
                </a:lnTo>
                <a:lnTo>
                  <a:pt x="0" y="1038225"/>
                </a:lnTo>
                <a:close/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5" name="Straight Connector 4"/>
          <p:cNvCxnSpPr>
            <a:endCxn id="4" idx="1"/>
          </p:cNvCxnSpPr>
          <p:nvPr/>
        </p:nvCxnSpPr>
        <p:spPr bwMode="auto">
          <a:xfrm>
            <a:off x="8419042" y="5148262"/>
            <a:ext cx="0" cy="620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endCxn id="4" idx="14"/>
          </p:cNvCxnSpPr>
          <p:nvPr/>
        </p:nvCxnSpPr>
        <p:spPr bwMode="auto">
          <a:xfrm>
            <a:off x="10905067" y="4209097"/>
            <a:ext cx="0" cy="8258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619192" y="5225415"/>
            <a:ext cx="732036" cy="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4" idx="25"/>
          </p:cNvCxnSpPr>
          <p:nvPr/>
        </p:nvCxnSpPr>
        <p:spPr bwMode="auto">
          <a:xfrm flipH="1">
            <a:off x="8419039" y="5225415"/>
            <a:ext cx="1219203" cy="19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8377606" y="5206365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15" name="Straight Connector 14"/>
          <p:cNvCxnSpPr>
            <a:endCxn id="4" idx="11"/>
          </p:cNvCxnSpPr>
          <p:nvPr/>
        </p:nvCxnSpPr>
        <p:spPr bwMode="auto">
          <a:xfrm flipV="1">
            <a:off x="9462712" y="4796790"/>
            <a:ext cx="880380" cy="173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10343085" y="4797534"/>
            <a:ext cx="561982" cy="8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10867590" y="4778109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98239" y="50216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867234" y="44636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0" name="Freeform 19"/>
          <p:cNvSpPr/>
          <p:nvPr/>
        </p:nvSpPr>
        <p:spPr bwMode="auto">
          <a:xfrm>
            <a:off x="8421189" y="4789713"/>
            <a:ext cx="2499360" cy="444138"/>
          </a:xfrm>
          <a:custGeom>
            <a:avLst/>
            <a:gdLst>
              <a:gd name="connsiteX0" fmla="*/ 0 w 2499360"/>
              <a:gd name="connsiteY0" fmla="*/ 444138 h 444138"/>
              <a:gd name="connsiteX1" fmla="*/ 1602377 w 2499360"/>
              <a:gd name="connsiteY1" fmla="*/ 444138 h 444138"/>
              <a:gd name="connsiteX2" fmla="*/ 1602377 w 2499360"/>
              <a:gd name="connsiteY2" fmla="*/ 0 h 444138"/>
              <a:gd name="connsiteX3" fmla="*/ 2499360 w 2499360"/>
              <a:gd name="connsiteY3" fmla="*/ 0 h 44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9360" h="444138">
                <a:moveTo>
                  <a:pt x="0" y="444138"/>
                </a:moveTo>
                <a:lnTo>
                  <a:pt x="1602377" y="444138"/>
                </a:lnTo>
                <a:lnTo>
                  <a:pt x="1602377" y="0"/>
                </a:lnTo>
                <a:lnTo>
                  <a:pt x="249936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63803" y="4480785"/>
            <a:ext cx="65755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Path-preserving</a:t>
            </a:r>
            <a:r>
              <a:rPr lang="en-US" sz="2800" dirty="0" smtClean="0"/>
              <a:t>: A shortest s-t path in G(B) </a:t>
            </a:r>
          </a:p>
          <a:p>
            <a:r>
              <a:rPr lang="en-US" sz="2800" dirty="0" smtClean="0"/>
              <a:t>is a shortest s-t path in 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177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7" grpId="0" animBg="1"/>
      <p:bldP spid="18" grpId="0"/>
      <p:bldP spid="19" grpId="0"/>
      <p:bldP spid="20" grpId="0" animBg="1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3040"/>
            <a:ext cx="10905067" cy="3080955"/>
          </a:xfrm>
        </p:spPr>
        <p:txBody>
          <a:bodyPr/>
          <a:lstStyle/>
          <a:p>
            <a:r>
              <a:rPr lang="en-US" dirty="0" smtClean="0"/>
              <a:t>Run Dijkstra’s algorithm on G(B) by performing </a:t>
            </a:r>
            <a:r>
              <a:rPr lang="en-US" dirty="0" smtClean="0">
                <a:solidFill>
                  <a:srgbClr val="FF0000"/>
                </a:solidFill>
              </a:rPr>
              <a:t>dragging operations </a:t>
            </a:r>
            <a:r>
              <a:rPr lang="en-US" dirty="0" smtClean="0"/>
              <a:t>on </a:t>
            </a:r>
            <a:r>
              <a:rPr lang="en-US" dirty="0" smtClean="0">
                <a:solidFill>
                  <a:srgbClr val="FF0000"/>
                </a:solidFill>
              </a:rPr>
              <a:t>ordinary edges</a:t>
            </a:r>
            <a:r>
              <a:rPr lang="en-US" dirty="0" smtClean="0"/>
              <a:t> of G(B)</a:t>
            </a:r>
          </a:p>
          <a:p>
            <a:r>
              <a:rPr lang="en-US" dirty="0" smtClean="0"/>
              <a:t>The key difference: </a:t>
            </a:r>
          </a:p>
          <a:p>
            <a:pPr lvl="1"/>
            <a:r>
              <a:rPr lang="en-US" dirty="0" smtClean="0"/>
              <a:t>For each </a:t>
            </a:r>
            <a:r>
              <a:rPr lang="en-US" dirty="0" smtClean="0">
                <a:solidFill>
                  <a:srgbClr val="FF0000"/>
                </a:solidFill>
              </a:rPr>
              <a:t>corridor edge</a:t>
            </a:r>
            <a:r>
              <a:rPr lang="en-US" dirty="0" smtClean="0"/>
              <a:t>, perform a new type of operation: </a:t>
            </a:r>
            <a:r>
              <a:rPr lang="en-US" dirty="0" smtClean="0">
                <a:solidFill>
                  <a:srgbClr val="FF0000"/>
                </a:solidFill>
              </a:rPr>
              <a:t>corridor-path generating operation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main challenge </a:t>
            </a:r>
            <a:r>
              <a:rPr lang="en-US" dirty="0" smtClean="0"/>
              <a:t>of our approach</a:t>
            </a:r>
          </a:p>
          <a:p>
            <a:pPr lvl="2"/>
            <a:r>
              <a:rPr lang="en-US" dirty="0" smtClean="0"/>
              <a:t>Need to implement it in </a:t>
            </a:r>
            <a:r>
              <a:rPr lang="en-US" dirty="0" smtClean="0">
                <a:solidFill>
                  <a:srgbClr val="FF0000"/>
                </a:solidFill>
              </a:rPr>
              <a:t>O(log n) time</a:t>
            </a:r>
          </a:p>
          <a:p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7733242" y="3996690"/>
            <a:ext cx="2486025" cy="2266950"/>
          </a:xfrm>
          <a:custGeom>
            <a:avLst/>
            <a:gdLst>
              <a:gd name="connsiteX0" fmla="*/ 0 w 2486025"/>
              <a:gd name="connsiteY0" fmla="*/ 1038225 h 2266950"/>
              <a:gd name="connsiteX1" fmla="*/ 0 w 2486025"/>
              <a:gd name="connsiteY1" fmla="*/ 1657350 h 2266950"/>
              <a:gd name="connsiteX2" fmla="*/ 371475 w 2486025"/>
              <a:gd name="connsiteY2" fmla="*/ 1657350 h 2266950"/>
              <a:gd name="connsiteX3" fmla="*/ 371475 w 2486025"/>
              <a:gd name="connsiteY3" fmla="*/ 1933575 h 2266950"/>
              <a:gd name="connsiteX4" fmla="*/ 838200 w 2486025"/>
              <a:gd name="connsiteY4" fmla="*/ 1933575 h 2266950"/>
              <a:gd name="connsiteX5" fmla="*/ 838200 w 2486025"/>
              <a:gd name="connsiteY5" fmla="*/ 1724025 h 2266950"/>
              <a:gd name="connsiteX6" fmla="*/ 1466850 w 2486025"/>
              <a:gd name="connsiteY6" fmla="*/ 1724025 h 2266950"/>
              <a:gd name="connsiteX7" fmla="*/ 1466850 w 2486025"/>
              <a:gd name="connsiteY7" fmla="*/ 2266950 h 2266950"/>
              <a:gd name="connsiteX8" fmla="*/ 2381250 w 2486025"/>
              <a:gd name="connsiteY8" fmla="*/ 2266950 h 2266950"/>
              <a:gd name="connsiteX9" fmla="*/ 2381250 w 2486025"/>
              <a:gd name="connsiteY9" fmla="*/ 1247775 h 2266950"/>
              <a:gd name="connsiteX10" fmla="*/ 1924050 w 2486025"/>
              <a:gd name="connsiteY10" fmla="*/ 1247775 h 2266950"/>
              <a:gd name="connsiteX11" fmla="*/ 1924050 w 2486025"/>
              <a:gd name="connsiteY11" fmla="*/ 685800 h 2266950"/>
              <a:gd name="connsiteX12" fmla="*/ 2247900 w 2486025"/>
              <a:gd name="connsiteY12" fmla="*/ 685800 h 2266950"/>
              <a:gd name="connsiteX13" fmla="*/ 2247900 w 2486025"/>
              <a:gd name="connsiteY13" fmla="*/ 923925 h 2266950"/>
              <a:gd name="connsiteX14" fmla="*/ 2486025 w 2486025"/>
              <a:gd name="connsiteY14" fmla="*/ 923925 h 2266950"/>
              <a:gd name="connsiteX15" fmla="*/ 2486025 w 2486025"/>
              <a:gd name="connsiteY15" fmla="*/ 95250 h 2266950"/>
              <a:gd name="connsiteX16" fmla="*/ 1733550 w 2486025"/>
              <a:gd name="connsiteY16" fmla="*/ 95250 h 2266950"/>
              <a:gd name="connsiteX17" fmla="*/ 1733550 w 2486025"/>
              <a:gd name="connsiteY17" fmla="*/ 333375 h 2266950"/>
              <a:gd name="connsiteX18" fmla="*/ 1476375 w 2486025"/>
              <a:gd name="connsiteY18" fmla="*/ 333375 h 2266950"/>
              <a:gd name="connsiteX19" fmla="*/ 1476375 w 2486025"/>
              <a:gd name="connsiteY19" fmla="*/ 0 h 2266950"/>
              <a:gd name="connsiteX20" fmla="*/ 1162050 w 2486025"/>
              <a:gd name="connsiteY20" fmla="*/ 0 h 2266950"/>
              <a:gd name="connsiteX21" fmla="*/ 1162050 w 2486025"/>
              <a:gd name="connsiteY21" fmla="*/ 314325 h 2266950"/>
              <a:gd name="connsiteX22" fmla="*/ 1057275 w 2486025"/>
              <a:gd name="connsiteY22" fmla="*/ 314325 h 2266950"/>
              <a:gd name="connsiteX23" fmla="*/ 1057275 w 2486025"/>
              <a:gd name="connsiteY23" fmla="*/ 990600 h 2266950"/>
              <a:gd name="connsiteX24" fmla="*/ 1219200 w 2486025"/>
              <a:gd name="connsiteY24" fmla="*/ 990600 h 2266950"/>
              <a:gd name="connsiteX25" fmla="*/ 1219200 w 2486025"/>
              <a:gd name="connsiteY25" fmla="*/ 1114425 h 2266950"/>
              <a:gd name="connsiteX26" fmla="*/ 781050 w 2486025"/>
              <a:gd name="connsiteY26" fmla="*/ 1114425 h 2266950"/>
              <a:gd name="connsiteX27" fmla="*/ 781050 w 2486025"/>
              <a:gd name="connsiteY27" fmla="*/ 171450 h 2266950"/>
              <a:gd name="connsiteX28" fmla="*/ 314325 w 2486025"/>
              <a:gd name="connsiteY28" fmla="*/ 171450 h 2266950"/>
              <a:gd name="connsiteX29" fmla="*/ 314325 w 2486025"/>
              <a:gd name="connsiteY29" fmla="*/ 504825 h 2266950"/>
              <a:gd name="connsiteX30" fmla="*/ 619125 w 2486025"/>
              <a:gd name="connsiteY30" fmla="*/ 504825 h 2266950"/>
              <a:gd name="connsiteX31" fmla="*/ 619125 w 2486025"/>
              <a:gd name="connsiteY31" fmla="*/ 790575 h 2266950"/>
              <a:gd name="connsiteX32" fmla="*/ 190500 w 2486025"/>
              <a:gd name="connsiteY32" fmla="*/ 790575 h 2266950"/>
              <a:gd name="connsiteX33" fmla="*/ 190500 w 2486025"/>
              <a:gd name="connsiteY33" fmla="*/ 1028700 h 2266950"/>
              <a:gd name="connsiteX34" fmla="*/ 0 w 2486025"/>
              <a:gd name="connsiteY34" fmla="*/ 1038225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86025" h="2266950">
                <a:moveTo>
                  <a:pt x="0" y="1038225"/>
                </a:moveTo>
                <a:lnTo>
                  <a:pt x="0" y="1657350"/>
                </a:lnTo>
                <a:lnTo>
                  <a:pt x="371475" y="1657350"/>
                </a:lnTo>
                <a:lnTo>
                  <a:pt x="371475" y="1933575"/>
                </a:lnTo>
                <a:lnTo>
                  <a:pt x="838200" y="1933575"/>
                </a:lnTo>
                <a:lnTo>
                  <a:pt x="838200" y="1724025"/>
                </a:lnTo>
                <a:lnTo>
                  <a:pt x="1466850" y="1724025"/>
                </a:lnTo>
                <a:lnTo>
                  <a:pt x="1466850" y="2266950"/>
                </a:lnTo>
                <a:lnTo>
                  <a:pt x="2381250" y="2266950"/>
                </a:lnTo>
                <a:lnTo>
                  <a:pt x="2381250" y="1247775"/>
                </a:lnTo>
                <a:lnTo>
                  <a:pt x="1924050" y="1247775"/>
                </a:lnTo>
                <a:lnTo>
                  <a:pt x="1924050" y="685800"/>
                </a:lnTo>
                <a:lnTo>
                  <a:pt x="2247900" y="685800"/>
                </a:lnTo>
                <a:lnTo>
                  <a:pt x="2247900" y="923925"/>
                </a:lnTo>
                <a:lnTo>
                  <a:pt x="2486025" y="923925"/>
                </a:lnTo>
                <a:lnTo>
                  <a:pt x="2486025" y="95250"/>
                </a:lnTo>
                <a:lnTo>
                  <a:pt x="1733550" y="95250"/>
                </a:lnTo>
                <a:lnTo>
                  <a:pt x="1733550" y="333375"/>
                </a:lnTo>
                <a:lnTo>
                  <a:pt x="1476375" y="333375"/>
                </a:lnTo>
                <a:lnTo>
                  <a:pt x="1476375" y="0"/>
                </a:lnTo>
                <a:lnTo>
                  <a:pt x="1162050" y="0"/>
                </a:lnTo>
                <a:lnTo>
                  <a:pt x="1162050" y="314325"/>
                </a:lnTo>
                <a:lnTo>
                  <a:pt x="1057275" y="314325"/>
                </a:lnTo>
                <a:lnTo>
                  <a:pt x="1057275" y="990600"/>
                </a:lnTo>
                <a:lnTo>
                  <a:pt x="1219200" y="990600"/>
                </a:lnTo>
                <a:lnTo>
                  <a:pt x="1219200" y="1114425"/>
                </a:lnTo>
                <a:lnTo>
                  <a:pt x="781050" y="1114425"/>
                </a:lnTo>
                <a:lnTo>
                  <a:pt x="781050" y="171450"/>
                </a:lnTo>
                <a:lnTo>
                  <a:pt x="314325" y="171450"/>
                </a:lnTo>
                <a:lnTo>
                  <a:pt x="314325" y="504825"/>
                </a:lnTo>
                <a:lnTo>
                  <a:pt x="619125" y="504825"/>
                </a:lnTo>
                <a:lnTo>
                  <a:pt x="619125" y="790575"/>
                </a:lnTo>
                <a:lnTo>
                  <a:pt x="190500" y="790575"/>
                </a:lnTo>
                <a:lnTo>
                  <a:pt x="190500" y="1028700"/>
                </a:lnTo>
                <a:lnTo>
                  <a:pt x="0" y="1038225"/>
                </a:lnTo>
                <a:close/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5" name="Straight Connector 4"/>
          <p:cNvCxnSpPr>
            <a:endCxn id="4" idx="1"/>
          </p:cNvCxnSpPr>
          <p:nvPr/>
        </p:nvCxnSpPr>
        <p:spPr bwMode="auto">
          <a:xfrm>
            <a:off x="7733242" y="5033962"/>
            <a:ext cx="0" cy="620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endCxn id="4" idx="14"/>
          </p:cNvCxnSpPr>
          <p:nvPr/>
        </p:nvCxnSpPr>
        <p:spPr bwMode="auto">
          <a:xfrm>
            <a:off x="10219267" y="4094797"/>
            <a:ext cx="0" cy="8258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933392" y="5111115"/>
            <a:ext cx="732036" cy="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4" idx="25"/>
          </p:cNvCxnSpPr>
          <p:nvPr/>
        </p:nvCxnSpPr>
        <p:spPr bwMode="auto">
          <a:xfrm flipH="1">
            <a:off x="7733239" y="5111115"/>
            <a:ext cx="1219203" cy="19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endCxn id="4" idx="11"/>
          </p:cNvCxnSpPr>
          <p:nvPr/>
        </p:nvCxnSpPr>
        <p:spPr bwMode="auto">
          <a:xfrm flipV="1">
            <a:off x="8776912" y="4682490"/>
            <a:ext cx="880380" cy="173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9657285" y="4683234"/>
            <a:ext cx="561982" cy="8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412439" y="490739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181434" y="43493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5010" y="589430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458563" y="600696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419850" y="4619625"/>
            <a:ext cx="1304925" cy="1428750"/>
          </a:xfrm>
          <a:custGeom>
            <a:avLst/>
            <a:gdLst>
              <a:gd name="connsiteX0" fmla="*/ 76200 w 1304925"/>
              <a:gd name="connsiteY0" fmla="*/ 1428750 h 1428750"/>
              <a:gd name="connsiteX1" fmla="*/ 342900 w 1304925"/>
              <a:gd name="connsiteY1" fmla="*/ 1428750 h 1428750"/>
              <a:gd name="connsiteX2" fmla="*/ 342900 w 1304925"/>
              <a:gd name="connsiteY2" fmla="*/ 1200150 h 1428750"/>
              <a:gd name="connsiteX3" fmla="*/ 552450 w 1304925"/>
              <a:gd name="connsiteY3" fmla="*/ 1200150 h 1428750"/>
              <a:gd name="connsiteX4" fmla="*/ 552450 w 1304925"/>
              <a:gd name="connsiteY4" fmla="*/ 895350 h 1428750"/>
              <a:gd name="connsiteX5" fmla="*/ 0 w 1304925"/>
              <a:gd name="connsiteY5" fmla="*/ 895350 h 1428750"/>
              <a:gd name="connsiteX6" fmla="*/ 0 w 1304925"/>
              <a:gd name="connsiteY6" fmla="*/ 209550 h 1428750"/>
              <a:gd name="connsiteX7" fmla="*/ 352425 w 1304925"/>
              <a:gd name="connsiteY7" fmla="*/ 209550 h 1428750"/>
              <a:gd name="connsiteX8" fmla="*/ 352425 w 1304925"/>
              <a:gd name="connsiteY8" fmla="*/ 0 h 1428750"/>
              <a:gd name="connsiteX9" fmla="*/ 876300 w 1304925"/>
              <a:gd name="connsiteY9" fmla="*/ 0 h 1428750"/>
              <a:gd name="connsiteX10" fmla="*/ 876300 w 1304925"/>
              <a:gd name="connsiteY10" fmla="*/ 238125 h 1428750"/>
              <a:gd name="connsiteX11" fmla="*/ 1304925 w 1304925"/>
              <a:gd name="connsiteY11" fmla="*/ 238125 h 1428750"/>
              <a:gd name="connsiteX12" fmla="*/ 1304925 w 1304925"/>
              <a:gd name="connsiteY12" fmla="*/ 523875 h 142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4925" h="1428750">
                <a:moveTo>
                  <a:pt x="76200" y="1428750"/>
                </a:moveTo>
                <a:lnTo>
                  <a:pt x="342900" y="1428750"/>
                </a:lnTo>
                <a:lnTo>
                  <a:pt x="342900" y="1200150"/>
                </a:lnTo>
                <a:lnTo>
                  <a:pt x="552450" y="1200150"/>
                </a:lnTo>
                <a:lnTo>
                  <a:pt x="552450" y="895350"/>
                </a:lnTo>
                <a:lnTo>
                  <a:pt x="0" y="895350"/>
                </a:lnTo>
                <a:lnTo>
                  <a:pt x="0" y="209550"/>
                </a:lnTo>
                <a:lnTo>
                  <a:pt x="352425" y="209550"/>
                </a:lnTo>
                <a:lnTo>
                  <a:pt x="352425" y="0"/>
                </a:lnTo>
                <a:lnTo>
                  <a:pt x="876300" y="0"/>
                </a:lnTo>
                <a:lnTo>
                  <a:pt x="876300" y="238125"/>
                </a:lnTo>
                <a:lnTo>
                  <a:pt x="1304925" y="238125"/>
                </a:lnTo>
                <a:lnTo>
                  <a:pt x="1304925" y="5238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7724775" y="4686300"/>
            <a:ext cx="2514600" cy="447675"/>
          </a:xfrm>
          <a:custGeom>
            <a:avLst/>
            <a:gdLst>
              <a:gd name="connsiteX0" fmla="*/ 0 w 2514600"/>
              <a:gd name="connsiteY0" fmla="*/ 447675 h 447675"/>
              <a:gd name="connsiteX1" fmla="*/ 1438275 w 2514600"/>
              <a:gd name="connsiteY1" fmla="*/ 447675 h 447675"/>
              <a:gd name="connsiteX2" fmla="*/ 1438275 w 2514600"/>
              <a:gd name="connsiteY2" fmla="*/ 0 h 447675"/>
              <a:gd name="connsiteX3" fmla="*/ 2514600 w 2514600"/>
              <a:gd name="connsiteY3" fmla="*/ 0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4600" h="447675">
                <a:moveTo>
                  <a:pt x="0" y="447675"/>
                </a:moveTo>
                <a:lnTo>
                  <a:pt x="1438275" y="447675"/>
                </a:lnTo>
                <a:lnTo>
                  <a:pt x="1438275" y="0"/>
                </a:lnTo>
                <a:lnTo>
                  <a:pt x="251460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10181790" y="4663809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691806" y="5092065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7422" y="4963477"/>
            <a:ext cx="56576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Question: Can we </a:t>
            </a:r>
            <a:r>
              <a:rPr lang="en-US" sz="2400" dirty="0" smtClean="0"/>
              <a:t>simply connect </a:t>
            </a:r>
            <a:r>
              <a:rPr lang="en-US" sz="2400" dirty="0"/>
              <a:t>p to q by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n arbitrary </a:t>
            </a:r>
            <a:r>
              <a:rPr lang="en-US" sz="2400" dirty="0" err="1" smtClean="0">
                <a:solidFill>
                  <a:srgbClr val="FF0000"/>
                </a:solidFill>
              </a:rPr>
              <a:t>bicriteria</a:t>
            </a:r>
            <a:r>
              <a:rPr lang="en-US" sz="2400" dirty="0" smtClean="0">
                <a:solidFill>
                  <a:srgbClr val="FF0000"/>
                </a:solidFill>
              </a:rPr>
              <a:t> path </a:t>
            </a:r>
            <a:r>
              <a:rPr lang="en-US" sz="2400" dirty="0" smtClean="0"/>
              <a:t>in the corridor?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73424" y="5745356"/>
            <a:ext cx="955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843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4" grpId="0"/>
      <p:bldP spid="16" grpId="0"/>
      <p:bldP spid="17" grpId="0" animBg="1"/>
      <p:bldP spid="19" grpId="0" animBg="1"/>
      <p:bldP spid="20" grpId="0" animBg="1"/>
      <p:bldP spid="12" grpId="0" animBg="1"/>
      <p:bldP spid="9" grpId="0" animBg="1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corridor-path generating operations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7474697" y="4049610"/>
            <a:ext cx="2486025" cy="2266950"/>
          </a:xfrm>
          <a:custGeom>
            <a:avLst/>
            <a:gdLst>
              <a:gd name="connsiteX0" fmla="*/ 0 w 2486025"/>
              <a:gd name="connsiteY0" fmla="*/ 1038225 h 2266950"/>
              <a:gd name="connsiteX1" fmla="*/ 0 w 2486025"/>
              <a:gd name="connsiteY1" fmla="*/ 1657350 h 2266950"/>
              <a:gd name="connsiteX2" fmla="*/ 371475 w 2486025"/>
              <a:gd name="connsiteY2" fmla="*/ 1657350 h 2266950"/>
              <a:gd name="connsiteX3" fmla="*/ 371475 w 2486025"/>
              <a:gd name="connsiteY3" fmla="*/ 1933575 h 2266950"/>
              <a:gd name="connsiteX4" fmla="*/ 838200 w 2486025"/>
              <a:gd name="connsiteY4" fmla="*/ 1933575 h 2266950"/>
              <a:gd name="connsiteX5" fmla="*/ 838200 w 2486025"/>
              <a:gd name="connsiteY5" fmla="*/ 1724025 h 2266950"/>
              <a:gd name="connsiteX6" fmla="*/ 1466850 w 2486025"/>
              <a:gd name="connsiteY6" fmla="*/ 1724025 h 2266950"/>
              <a:gd name="connsiteX7" fmla="*/ 1466850 w 2486025"/>
              <a:gd name="connsiteY7" fmla="*/ 2266950 h 2266950"/>
              <a:gd name="connsiteX8" fmla="*/ 2381250 w 2486025"/>
              <a:gd name="connsiteY8" fmla="*/ 2266950 h 2266950"/>
              <a:gd name="connsiteX9" fmla="*/ 2381250 w 2486025"/>
              <a:gd name="connsiteY9" fmla="*/ 1247775 h 2266950"/>
              <a:gd name="connsiteX10" fmla="*/ 1924050 w 2486025"/>
              <a:gd name="connsiteY10" fmla="*/ 1247775 h 2266950"/>
              <a:gd name="connsiteX11" fmla="*/ 1924050 w 2486025"/>
              <a:gd name="connsiteY11" fmla="*/ 685800 h 2266950"/>
              <a:gd name="connsiteX12" fmla="*/ 2247900 w 2486025"/>
              <a:gd name="connsiteY12" fmla="*/ 685800 h 2266950"/>
              <a:gd name="connsiteX13" fmla="*/ 2247900 w 2486025"/>
              <a:gd name="connsiteY13" fmla="*/ 923925 h 2266950"/>
              <a:gd name="connsiteX14" fmla="*/ 2486025 w 2486025"/>
              <a:gd name="connsiteY14" fmla="*/ 923925 h 2266950"/>
              <a:gd name="connsiteX15" fmla="*/ 2486025 w 2486025"/>
              <a:gd name="connsiteY15" fmla="*/ 95250 h 2266950"/>
              <a:gd name="connsiteX16" fmla="*/ 1733550 w 2486025"/>
              <a:gd name="connsiteY16" fmla="*/ 95250 h 2266950"/>
              <a:gd name="connsiteX17" fmla="*/ 1733550 w 2486025"/>
              <a:gd name="connsiteY17" fmla="*/ 333375 h 2266950"/>
              <a:gd name="connsiteX18" fmla="*/ 1476375 w 2486025"/>
              <a:gd name="connsiteY18" fmla="*/ 333375 h 2266950"/>
              <a:gd name="connsiteX19" fmla="*/ 1476375 w 2486025"/>
              <a:gd name="connsiteY19" fmla="*/ 0 h 2266950"/>
              <a:gd name="connsiteX20" fmla="*/ 1162050 w 2486025"/>
              <a:gd name="connsiteY20" fmla="*/ 0 h 2266950"/>
              <a:gd name="connsiteX21" fmla="*/ 1162050 w 2486025"/>
              <a:gd name="connsiteY21" fmla="*/ 314325 h 2266950"/>
              <a:gd name="connsiteX22" fmla="*/ 1057275 w 2486025"/>
              <a:gd name="connsiteY22" fmla="*/ 314325 h 2266950"/>
              <a:gd name="connsiteX23" fmla="*/ 1057275 w 2486025"/>
              <a:gd name="connsiteY23" fmla="*/ 990600 h 2266950"/>
              <a:gd name="connsiteX24" fmla="*/ 1219200 w 2486025"/>
              <a:gd name="connsiteY24" fmla="*/ 990600 h 2266950"/>
              <a:gd name="connsiteX25" fmla="*/ 1219200 w 2486025"/>
              <a:gd name="connsiteY25" fmla="*/ 1114425 h 2266950"/>
              <a:gd name="connsiteX26" fmla="*/ 781050 w 2486025"/>
              <a:gd name="connsiteY26" fmla="*/ 1114425 h 2266950"/>
              <a:gd name="connsiteX27" fmla="*/ 781050 w 2486025"/>
              <a:gd name="connsiteY27" fmla="*/ 171450 h 2266950"/>
              <a:gd name="connsiteX28" fmla="*/ 314325 w 2486025"/>
              <a:gd name="connsiteY28" fmla="*/ 171450 h 2266950"/>
              <a:gd name="connsiteX29" fmla="*/ 314325 w 2486025"/>
              <a:gd name="connsiteY29" fmla="*/ 504825 h 2266950"/>
              <a:gd name="connsiteX30" fmla="*/ 619125 w 2486025"/>
              <a:gd name="connsiteY30" fmla="*/ 504825 h 2266950"/>
              <a:gd name="connsiteX31" fmla="*/ 619125 w 2486025"/>
              <a:gd name="connsiteY31" fmla="*/ 790575 h 2266950"/>
              <a:gd name="connsiteX32" fmla="*/ 190500 w 2486025"/>
              <a:gd name="connsiteY32" fmla="*/ 790575 h 2266950"/>
              <a:gd name="connsiteX33" fmla="*/ 190500 w 2486025"/>
              <a:gd name="connsiteY33" fmla="*/ 1028700 h 2266950"/>
              <a:gd name="connsiteX34" fmla="*/ 0 w 2486025"/>
              <a:gd name="connsiteY34" fmla="*/ 1038225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86025" h="2266950">
                <a:moveTo>
                  <a:pt x="0" y="1038225"/>
                </a:moveTo>
                <a:lnTo>
                  <a:pt x="0" y="1657350"/>
                </a:lnTo>
                <a:lnTo>
                  <a:pt x="371475" y="1657350"/>
                </a:lnTo>
                <a:lnTo>
                  <a:pt x="371475" y="1933575"/>
                </a:lnTo>
                <a:lnTo>
                  <a:pt x="838200" y="1933575"/>
                </a:lnTo>
                <a:lnTo>
                  <a:pt x="838200" y="1724025"/>
                </a:lnTo>
                <a:lnTo>
                  <a:pt x="1466850" y="1724025"/>
                </a:lnTo>
                <a:lnTo>
                  <a:pt x="1466850" y="2266950"/>
                </a:lnTo>
                <a:lnTo>
                  <a:pt x="2381250" y="2266950"/>
                </a:lnTo>
                <a:lnTo>
                  <a:pt x="2381250" y="1247775"/>
                </a:lnTo>
                <a:lnTo>
                  <a:pt x="1924050" y="1247775"/>
                </a:lnTo>
                <a:lnTo>
                  <a:pt x="1924050" y="685800"/>
                </a:lnTo>
                <a:lnTo>
                  <a:pt x="2247900" y="685800"/>
                </a:lnTo>
                <a:lnTo>
                  <a:pt x="2247900" y="923925"/>
                </a:lnTo>
                <a:lnTo>
                  <a:pt x="2486025" y="923925"/>
                </a:lnTo>
                <a:lnTo>
                  <a:pt x="2486025" y="95250"/>
                </a:lnTo>
                <a:lnTo>
                  <a:pt x="1733550" y="95250"/>
                </a:lnTo>
                <a:lnTo>
                  <a:pt x="1733550" y="333375"/>
                </a:lnTo>
                <a:lnTo>
                  <a:pt x="1476375" y="333375"/>
                </a:lnTo>
                <a:lnTo>
                  <a:pt x="1476375" y="0"/>
                </a:lnTo>
                <a:lnTo>
                  <a:pt x="1162050" y="0"/>
                </a:lnTo>
                <a:lnTo>
                  <a:pt x="1162050" y="314325"/>
                </a:lnTo>
                <a:lnTo>
                  <a:pt x="1057275" y="314325"/>
                </a:lnTo>
                <a:lnTo>
                  <a:pt x="1057275" y="990600"/>
                </a:lnTo>
                <a:lnTo>
                  <a:pt x="1219200" y="990600"/>
                </a:lnTo>
                <a:lnTo>
                  <a:pt x="1219200" y="1114425"/>
                </a:lnTo>
                <a:lnTo>
                  <a:pt x="781050" y="1114425"/>
                </a:lnTo>
                <a:lnTo>
                  <a:pt x="781050" y="171450"/>
                </a:lnTo>
                <a:lnTo>
                  <a:pt x="314325" y="171450"/>
                </a:lnTo>
                <a:lnTo>
                  <a:pt x="314325" y="504825"/>
                </a:lnTo>
                <a:lnTo>
                  <a:pt x="619125" y="504825"/>
                </a:lnTo>
                <a:lnTo>
                  <a:pt x="619125" y="790575"/>
                </a:lnTo>
                <a:lnTo>
                  <a:pt x="190500" y="790575"/>
                </a:lnTo>
                <a:lnTo>
                  <a:pt x="190500" y="1028700"/>
                </a:lnTo>
                <a:lnTo>
                  <a:pt x="0" y="1038225"/>
                </a:lnTo>
                <a:close/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5" name="Straight Connector 4"/>
          <p:cNvCxnSpPr>
            <a:endCxn id="4" idx="1"/>
          </p:cNvCxnSpPr>
          <p:nvPr/>
        </p:nvCxnSpPr>
        <p:spPr bwMode="auto">
          <a:xfrm>
            <a:off x="7474697" y="5086882"/>
            <a:ext cx="0" cy="620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>
            <a:endCxn id="4" idx="14"/>
          </p:cNvCxnSpPr>
          <p:nvPr/>
        </p:nvCxnSpPr>
        <p:spPr bwMode="auto">
          <a:xfrm>
            <a:off x="9960722" y="4147717"/>
            <a:ext cx="0" cy="8258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674847" y="5164035"/>
            <a:ext cx="732036" cy="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>
            <a:stCxn id="4" idx="25"/>
          </p:cNvCxnSpPr>
          <p:nvPr/>
        </p:nvCxnSpPr>
        <p:spPr bwMode="auto">
          <a:xfrm flipH="1">
            <a:off x="7474694" y="5164035"/>
            <a:ext cx="1219203" cy="19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endCxn id="4" idx="11"/>
          </p:cNvCxnSpPr>
          <p:nvPr/>
        </p:nvCxnSpPr>
        <p:spPr bwMode="auto">
          <a:xfrm flipV="1">
            <a:off x="8518367" y="4735410"/>
            <a:ext cx="880380" cy="173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9398740" y="4736154"/>
            <a:ext cx="561982" cy="8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153894" y="49603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22889" y="440224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06465" y="594722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6200018" y="605988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247030" y="5510745"/>
            <a:ext cx="1228725" cy="600075"/>
          </a:xfrm>
          <a:custGeom>
            <a:avLst/>
            <a:gdLst>
              <a:gd name="connsiteX0" fmla="*/ 0 w 1228725"/>
              <a:gd name="connsiteY0" fmla="*/ 923925 h 923925"/>
              <a:gd name="connsiteX1" fmla="*/ 381000 w 1228725"/>
              <a:gd name="connsiteY1" fmla="*/ 923925 h 923925"/>
              <a:gd name="connsiteX2" fmla="*/ 381000 w 1228725"/>
              <a:gd name="connsiteY2" fmla="*/ 581025 h 923925"/>
              <a:gd name="connsiteX3" fmla="*/ 123825 w 1228725"/>
              <a:gd name="connsiteY3" fmla="*/ 581025 h 923925"/>
              <a:gd name="connsiteX4" fmla="*/ 123825 w 1228725"/>
              <a:gd name="connsiteY4" fmla="*/ 323850 h 923925"/>
              <a:gd name="connsiteX5" fmla="*/ 1228725 w 1228725"/>
              <a:gd name="connsiteY5" fmla="*/ 323850 h 923925"/>
              <a:gd name="connsiteX6" fmla="*/ 1228725 w 1228725"/>
              <a:gd name="connsiteY6" fmla="*/ 0 h 923925"/>
              <a:gd name="connsiteX0" fmla="*/ 0 w 1228725"/>
              <a:gd name="connsiteY0" fmla="*/ 600075 h 600075"/>
              <a:gd name="connsiteX1" fmla="*/ 381000 w 1228725"/>
              <a:gd name="connsiteY1" fmla="*/ 600075 h 600075"/>
              <a:gd name="connsiteX2" fmla="*/ 381000 w 1228725"/>
              <a:gd name="connsiteY2" fmla="*/ 257175 h 600075"/>
              <a:gd name="connsiteX3" fmla="*/ 123825 w 1228725"/>
              <a:gd name="connsiteY3" fmla="*/ 257175 h 600075"/>
              <a:gd name="connsiteX4" fmla="*/ 123825 w 1228725"/>
              <a:gd name="connsiteY4" fmla="*/ 0 h 600075"/>
              <a:gd name="connsiteX5" fmla="*/ 1228725 w 1228725"/>
              <a:gd name="connsiteY5" fmla="*/ 0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8725" h="600075">
                <a:moveTo>
                  <a:pt x="0" y="600075"/>
                </a:moveTo>
                <a:lnTo>
                  <a:pt x="381000" y="600075"/>
                </a:lnTo>
                <a:lnTo>
                  <a:pt x="381000" y="257175"/>
                </a:lnTo>
                <a:lnTo>
                  <a:pt x="123825" y="257175"/>
                </a:lnTo>
                <a:lnTo>
                  <a:pt x="123825" y="0"/>
                </a:lnTo>
                <a:lnTo>
                  <a:pt x="1228725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 bwMode="auto">
          <a:xfrm>
            <a:off x="1915585" y="1490663"/>
            <a:ext cx="2486025" cy="2266950"/>
          </a:xfrm>
          <a:custGeom>
            <a:avLst/>
            <a:gdLst>
              <a:gd name="connsiteX0" fmla="*/ 0 w 2486025"/>
              <a:gd name="connsiteY0" fmla="*/ 1038225 h 2266950"/>
              <a:gd name="connsiteX1" fmla="*/ 0 w 2486025"/>
              <a:gd name="connsiteY1" fmla="*/ 1657350 h 2266950"/>
              <a:gd name="connsiteX2" fmla="*/ 371475 w 2486025"/>
              <a:gd name="connsiteY2" fmla="*/ 1657350 h 2266950"/>
              <a:gd name="connsiteX3" fmla="*/ 371475 w 2486025"/>
              <a:gd name="connsiteY3" fmla="*/ 1933575 h 2266950"/>
              <a:gd name="connsiteX4" fmla="*/ 838200 w 2486025"/>
              <a:gd name="connsiteY4" fmla="*/ 1933575 h 2266950"/>
              <a:gd name="connsiteX5" fmla="*/ 838200 w 2486025"/>
              <a:gd name="connsiteY5" fmla="*/ 1724025 h 2266950"/>
              <a:gd name="connsiteX6" fmla="*/ 1466850 w 2486025"/>
              <a:gd name="connsiteY6" fmla="*/ 1724025 h 2266950"/>
              <a:gd name="connsiteX7" fmla="*/ 1466850 w 2486025"/>
              <a:gd name="connsiteY7" fmla="*/ 2266950 h 2266950"/>
              <a:gd name="connsiteX8" fmla="*/ 2381250 w 2486025"/>
              <a:gd name="connsiteY8" fmla="*/ 2266950 h 2266950"/>
              <a:gd name="connsiteX9" fmla="*/ 2381250 w 2486025"/>
              <a:gd name="connsiteY9" fmla="*/ 1247775 h 2266950"/>
              <a:gd name="connsiteX10" fmla="*/ 1924050 w 2486025"/>
              <a:gd name="connsiteY10" fmla="*/ 1247775 h 2266950"/>
              <a:gd name="connsiteX11" fmla="*/ 1924050 w 2486025"/>
              <a:gd name="connsiteY11" fmla="*/ 685800 h 2266950"/>
              <a:gd name="connsiteX12" fmla="*/ 2247900 w 2486025"/>
              <a:gd name="connsiteY12" fmla="*/ 685800 h 2266950"/>
              <a:gd name="connsiteX13" fmla="*/ 2247900 w 2486025"/>
              <a:gd name="connsiteY13" fmla="*/ 923925 h 2266950"/>
              <a:gd name="connsiteX14" fmla="*/ 2486025 w 2486025"/>
              <a:gd name="connsiteY14" fmla="*/ 923925 h 2266950"/>
              <a:gd name="connsiteX15" fmla="*/ 2486025 w 2486025"/>
              <a:gd name="connsiteY15" fmla="*/ 95250 h 2266950"/>
              <a:gd name="connsiteX16" fmla="*/ 1733550 w 2486025"/>
              <a:gd name="connsiteY16" fmla="*/ 95250 h 2266950"/>
              <a:gd name="connsiteX17" fmla="*/ 1733550 w 2486025"/>
              <a:gd name="connsiteY17" fmla="*/ 333375 h 2266950"/>
              <a:gd name="connsiteX18" fmla="*/ 1476375 w 2486025"/>
              <a:gd name="connsiteY18" fmla="*/ 333375 h 2266950"/>
              <a:gd name="connsiteX19" fmla="*/ 1476375 w 2486025"/>
              <a:gd name="connsiteY19" fmla="*/ 0 h 2266950"/>
              <a:gd name="connsiteX20" fmla="*/ 1162050 w 2486025"/>
              <a:gd name="connsiteY20" fmla="*/ 0 h 2266950"/>
              <a:gd name="connsiteX21" fmla="*/ 1162050 w 2486025"/>
              <a:gd name="connsiteY21" fmla="*/ 314325 h 2266950"/>
              <a:gd name="connsiteX22" fmla="*/ 1057275 w 2486025"/>
              <a:gd name="connsiteY22" fmla="*/ 314325 h 2266950"/>
              <a:gd name="connsiteX23" fmla="*/ 1057275 w 2486025"/>
              <a:gd name="connsiteY23" fmla="*/ 990600 h 2266950"/>
              <a:gd name="connsiteX24" fmla="*/ 1219200 w 2486025"/>
              <a:gd name="connsiteY24" fmla="*/ 990600 h 2266950"/>
              <a:gd name="connsiteX25" fmla="*/ 1219200 w 2486025"/>
              <a:gd name="connsiteY25" fmla="*/ 1114425 h 2266950"/>
              <a:gd name="connsiteX26" fmla="*/ 781050 w 2486025"/>
              <a:gd name="connsiteY26" fmla="*/ 1114425 h 2266950"/>
              <a:gd name="connsiteX27" fmla="*/ 781050 w 2486025"/>
              <a:gd name="connsiteY27" fmla="*/ 171450 h 2266950"/>
              <a:gd name="connsiteX28" fmla="*/ 314325 w 2486025"/>
              <a:gd name="connsiteY28" fmla="*/ 171450 h 2266950"/>
              <a:gd name="connsiteX29" fmla="*/ 314325 w 2486025"/>
              <a:gd name="connsiteY29" fmla="*/ 504825 h 2266950"/>
              <a:gd name="connsiteX30" fmla="*/ 619125 w 2486025"/>
              <a:gd name="connsiteY30" fmla="*/ 504825 h 2266950"/>
              <a:gd name="connsiteX31" fmla="*/ 619125 w 2486025"/>
              <a:gd name="connsiteY31" fmla="*/ 790575 h 2266950"/>
              <a:gd name="connsiteX32" fmla="*/ 190500 w 2486025"/>
              <a:gd name="connsiteY32" fmla="*/ 790575 h 2266950"/>
              <a:gd name="connsiteX33" fmla="*/ 190500 w 2486025"/>
              <a:gd name="connsiteY33" fmla="*/ 1028700 h 2266950"/>
              <a:gd name="connsiteX34" fmla="*/ 0 w 2486025"/>
              <a:gd name="connsiteY34" fmla="*/ 1038225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86025" h="2266950">
                <a:moveTo>
                  <a:pt x="0" y="1038225"/>
                </a:moveTo>
                <a:lnTo>
                  <a:pt x="0" y="1657350"/>
                </a:lnTo>
                <a:lnTo>
                  <a:pt x="371475" y="1657350"/>
                </a:lnTo>
                <a:lnTo>
                  <a:pt x="371475" y="1933575"/>
                </a:lnTo>
                <a:lnTo>
                  <a:pt x="838200" y="1933575"/>
                </a:lnTo>
                <a:lnTo>
                  <a:pt x="838200" y="1724025"/>
                </a:lnTo>
                <a:lnTo>
                  <a:pt x="1466850" y="1724025"/>
                </a:lnTo>
                <a:lnTo>
                  <a:pt x="1466850" y="2266950"/>
                </a:lnTo>
                <a:lnTo>
                  <a:pt x="2381250" y="2266950"/>
                </a:lnTo>
                <a:lnTo>
                  <a:pt x="2381250" y="1247775"/>
                </a:lnTo>
                <a:lnTo>
                  <a:pt x="1924050" y="1247775"/>
                </a:lnTo>
                <a:lnTo>
                  <a:pt x="1924050" y="685800"/>
                </a:lnTo>
                <a:lnTo>
                  <a:pt x="2247900" y="685800"/>
                </a:lnTo>
                <a:lnTo>
                  <a:pt x="2247900" y="923925"/>
                </a:lnTo>
                <a:lnTo>
                  <a:pt x="2486025" y="923925"/>
                </a:lnTo>
                <a:lnTo>
                  <a:pt x="2486025" y="95250"/>
                </a:lnTo>
                <a:lnTo>
                  <a:pt x="1733550" y="95250"/>
                </a:lnTo>
                <a:lnTo>
                  <a:pt x="1733550" y="333375"/>
                </a:lnTo>
                <a:lnTo>
                  <a:pt x="1476375" y="333375"/>
                </a:lnTo>
                <a:lnTo>
                  <a:pt x="1476375" y="0"/>
                </a:lnTo>
                <a:lnTo>
                  <a:pt x="1162050" y="0"/>
                </a:lnTo>
                <a:lnTo>
                  <a:pt x="1162050" y="314325"/>
                </a:lnTo>
                <a:lnTo>
                  <a:pt x="1057275" y="314325"/>
                </a:lnTo>
                <a:lnTo>
                  <a:pt x="1057275" y="990600"/>
                </a:lnTo>
                <a:lnTo>
                  <a:pt x="1219200" y="990600"/>
                </a:lnTo>
                <a:lnTo>
                  <a:pt x="1219200" y="1114425"/>
                </a:lnTo>
                <a:lnTo>
                  <a:pt x="781050" y="1114425"/>
                </a:lnTo>
                <a:lnTo>
                  <a:pt x="781050" y="171450"/>
                </a:lnTo>
                <a:lnTo>
                  <a:pt x="314325" y="171450"/>
                </a:lnTo>
                <a:lnTo>
                  <a:pt x="314325" y="504825"/>
                </a:lnTo>
                <a:lnTo>
                  <a:pt x="619125" y="504825"/>
                </a:lnTo>
                <a:lnTo>
                  <a:pt x="619125" y="790575"/>
                </a:lnTo>
                <a:lnTo>
                  <a:pt x="190500" y="790575"/>
                </a:lnTo>
                <a:lnTo>
                  <a:pt x="190500" y="1028700"/>
                </a:lnTo>
                <a:lnTo>
                  <a:pt x="0" y="1038225"/>
                </a:lnTo>
                <a:close/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>
            <a:endCxn id="18" idx="1"/>
          </p:cNvCxnSpPr>
          <p:nvPr/>
        </p:nvCxnSpPr>
        <p:spPr bwMode="auto">
          <a:xfrm>
            <a:off x="1915585" y="2527935"/>
            <a:ext cx="0" cy="620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endCxn id="18" idx="14"/>
          </p:cNvCxnSpPr>
          <p:nvPr/>
        </p:nvCxnSpPr>
        <p:spPr bwMode="auto">
          <a:xfrm>
            <a:off x="4401610" y="1588770"/>
            <a:ext cx="0" cy="8258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115735" y="2605088"/>
            <a:ext cx="732036" cy="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8" idx="25"/>
          </p:cNvCxnSpPr>
          <p:nvPr/>
        </p:nvCxnSpPr>
        <p:spPr bwMode="auto">
          <a:xfrm flipH="1">
            <a:off x="1915582" y="2605088"/>
            <a:ext cx="1219203" cy="19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18" idx="11"/>
          </p:cNvCxnSpPr>
          <p:nvPr/>
        </p:nvCxnSpPr>
        <p:spPr bwMode="auto">
          <a:xfrm flipV="1">
            <a:off x="2959255" y="2176463"/>
            <a:ext cx="880380" cy="173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3839628" y="2177207"/>
            <a:ext cx="561982" cy="8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4364133" y="2157782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94782" y="24013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363777" y="18433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7353" y="3388281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 bwMode="auto">
          <a:xfrm>
            <a:off x="640906" y="350093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1877752" y="4137873"/>
            <a:ext cx="2486025" cy="2266950"/>
          </a:xfrm>
          <a:custGeom>
            <a:avLst/>
            <a:gdLst>
              <a:gd name="connsiteX0" fmla="*/ 0 w 2486025"/>
              <a:gd name="connsiteY0" fmla="*/ 1038225 h 2266950"/>
              <a:gd name="connsiteX1" fmla="*/ 0 w 2486025"/>
              <a:gd name="connsiteY1" fmla="*/ 1657350 h 2266950"/>
              <a:gd name="connsiteX2" fmla="*/ 371475 w 2486025"/>
              <a:gd name="connsiteY2" fmla="*/ 1657350 h 2266950"/>
              <a:gd name="connsiteX3" fmla="*/ 371475 w 2486025"/>
              <a:gd name="connsiteY3" fmla="*/ 1933575 h 2266950"/>
              <a:gd name="connsiteX4" fmla="*/ 838200 w 2486025"/>
              <a:gd name="connsiteY4" fmla="*/ 1933575 h 2266950"/>
              <a:gd name="connsiteX5" fmla="*/ 838200 w 2486025"/>
              <a:gd name="connsiteY5" fmla="*/ 1724025 h 2266950"/>
              <a:gd name="connsiteX6" fmla="*/ 1466850 w 2486025"/>
              <a:gd name="connsiteY6" fmla="*/ 1724025 h 2266950"/>
              <a:gd name="connsiteX7" fmla="*/ 1466850 w 2486025"/>
              <a:gd name="connsiteY7" fmla="*/ 2266950 h 2266950"/>
              <a:gd name="connsiteX8" fmla="*/ 2381250 w 2486025"/>
              <a:gd name="connsiteY8" fmla="*/ 2266950 h 2266950"/>
              <a:gd name="connsiteX9" fmla="*/ 2381250 w 2486025"/>
              <a:gd name="connsiteY9" fmla="*/ 1247775 h 2266950"/>
              <a:gd name="connsiteX10" fmla="*/ 1924050 w 2486025"/>
              <a:gd name="connsiteY10" fmla="*/ 1247775 h 2266950"/>
              <a:gd name="connsiteX11" fmla="*/ 1924050 w 2486025"/>
              <a:gd name="connsiteY11" fmla="*/ 685800 h 2266950"/>
              <a:gd name="connsiteX12" fmla="*/ 2247900 w 2486025"/>
              <a:gd name="connsiteY12" fmla="*/ 685800 h 2266950"/>
              <a:gd name="connsiteX13" fmla="*/ 2247900 w 2486025"/>
              <a:gd name="connsiteY13" fmla="*/ 923925 h 2266950"/>
              <a:gd name="connsiteX14" fmla="*/ 2486025 w 2486025"/>
              <a:gd name="connsiteY14" fmla="*/ 923925 h 2266950"/>
              <a:gd name="connsiteX15" fmla="*/ 2486025 w 2486025"/>
              <a:gd name="connsiteY15" fmla="*/ 95250 h 2266950"/>
              <a:gd name="connsiteX16" fmla="*/ 1733550 w 2486025"/>
              <a:gd name="connsiteY16" fmla="*/ 95250 h 2266950"/>
              <a:gd name="connsiteX17" fmla="*/ 1733550 w 2486025"/>
              <a:gd name="connsiteY17" fmla="*/ 333375 h 2266950"/>
              <a:gd name="connsiteX18" fmla="*/ 1476375 w 2486025"/>
              <a:gd name="connsiteY18" fmla="*/ 333375 h 2266950"/>
              <a:gd name="connsiteX19" fmla="*/ 1476375 w 2486025"/>
              <a:gd name="connsiteY19" fmla="*/ 0 h 2266950"/>
              <a:gd name="connsiteX20" fmla="*/ 1162050 w 2486025"/>
              <a:gd name="connsiteY20" fmla="*/ 0 h 2266950"/>
              <a:gd name="connsiteX21" fmla="*/ 1162050 w 2486025"/>
              <a:gd name="connsiteY21" fmla="*/ 314325 h 2266950"/>
              <a:gd name="connsiteX22" fmla="*/ 1057275 w 2486025"/>
              <a:gd name="connsiteY22" fmla="*/ 314325 h 2266950"/>
              <a:gd name="connsiteX23" fmla="*/ 1057275 w 2486025"/>
              <a:gd name="connsiteY23" fmla="*/ 990600 h 2266950"/>
              <a:gd name="connsiteX24" fmla="*/ 1219200 w 2486025"/>
              <a:gd name="connsiteY24" fmla="*/ 990600 h 2266950"/>
              <a:gd name="connsiteX25" fmla="*/ 1219200 w 2486025"/>
              <a:gd name="connsiteY25" fmla="*/ 1114425 h 2266950"/>
              <a:gd name="connsiteX26" fmla="*/ 781050 w 2486025"/>
              <a:gd name="connsiteY26" fmla="*/ 1114425 h 2266950"/>
              <a:gd name="connsiteX27" fmla="*/ 781050 w 2486025"/>
              <a:gd name="connsiteY27" fmla="*/ 171450 h 2266950"/>
              <a:gd name="connsiteX28" fmla="*/ 314325 w 2486025"/>
              <a:gd name="connsiteY28" fmla="*/ 171450 h 2266950"/>
              <a:gd name="connsiteX29" fmla="*/ 314325 w 2486025"/>
              <a:gd name="connsiteY29" fmla="*/ 504825 h 2266950"/>
              <a:gd name="connsiteX30" fmla="*/ 619125 w 2486025"/>
              <a:gd name="connsiteY30" fmla="*/ 504825 h 2266950"/>
              <a:gd name="connsiteX31" fmla="*/ 619125 w 2486025"/>
              <a:gd name="connsiteY31" fmla="*/ 790575 h 2266950"/>
              <a:gd name="connsiteX32" fmla="*/ 190500 w 2486025"/>
              <a:gd name="connsiteY32" fmla="*/ 790575 h 2266950"/>
              <a:gd name="connsiteX33" fmla="*/ 190500 w 2486025"/>
              <a:gd name="connsiteY33" fmla="*/ 1028700 h 2266950"/>
              <a:gd name="connsiteX34" fmla="*/ 0 w 2486025"/>
              <a:gd name="connsiteY34" fmla="*/ 1038225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86025" h="2266950">
                <a:moveTo>
                  <a:pt x="0" y="1038225"/>
                </a:moveTo>
                <a:lnTo>
                  <a:pt x="0" y="1657350"/>
                </a:lnTo>
                <a:lnTo>
                  <a:pt x="371475" y="1657350"/>
                </a:lnTo>
                <a:lnTo>
                  <a:pt x="371475" y="1933575"/>
                </a:lnTo>
                <a:lnTo>
                  <a:pt x="838200" y="1933575"/>
                </a:lnTo>
                <a:lnTo>
                  <a:pt x="838200" y="1724025"/>
                </a:lnTo>
                <a:lnTo>
                  <a:pt x="1466850" y="1724025"/>
                </a:lnTo>
                <a:lnTo>
                  <a:pt x="1466850" y="2266950"/>
                </a:lnTo>
                <a:lnTo>
                  <a:pt x="2381250" y="2266950"/>
                </a:lnTo>
                <a:lnTo>
                  <a:pt x="2381250" y="1247775"/>
                </a:lnTo>
                <a:lnTo>
                  <a:pt x="1924050" y="1247775"/>
                </a:lnTo>
                <a:lnTo>
                  <a:pt x="1924050" y="685800"/>
                </a:lnTo>
                <a:lnTo>
                  <a:pt x="2247900" y="685800"/>
                </a:lnTo>
                <a:lnTo>
                  <a:pt x="2247900" y="923925"/>
                </a:lnTo>
                <a:lnTo>
                  <a:pt x="2486025" y="923925"/>
                </a:lnTo>
                <a:lnTo>
                  <a:pt x="2486025" y="95250"/>
                </a:lnTo>
                <a:lnTo>
                  <a:pt x="1733550" y="95250"/>
                </a:lnTo>
                <a:lnTo>
                  <a:pt x="1733550" y="333375"/>
                </a:lnTo>
                <a:lnTo>
                  <a:pt x="1476375" y="333375"/>
                </a:lnTo>
                <a:lnTo>
                  <a:pt x="1476375" y="0"/>
                </a:lnTo>
                <a:lnTo>
                  <a:pt x="1162050" y="0"/>
                </a:lnTo>
                <a:lnTo>
                  <a:pt x="1162050" y="314325"/>
                </a:lnTo>
                <a:lnTo>
                  <a:pt x="1057275" y="314325"/>
                </a:lnTo>
                <a:lnTo>
                  <a:pt x="1057275" y="990600"/>
                </a:lnTo>
                <a:lnTo>
                  <a:pt x="1219200" y="990600"/>
                </a:lnTo>
                <a:lnTo>
                  <a:pt x="1219200" y="1114425"/>
                </a:lnTo>
                <a:lnTo>
                  <a:pt x="781050" y="1114425"/>
                </a:lnTo>
                <a:lnTo>
                  <a:pt x="781050" y="171450"/>
                </a:lnTo>
                <a:lnTo>
                  <a:pt x="314325" y="171450"/>
                </a:lnTo>
                <a:lnTo>
                  <a:pt x="314325" y="504825"/>
                </a:lnTo>
                <a:lnTo>
                  <a:pt x="619125" y="504825"/>
                </a:lnTo>
                <a:lnTo>
                  <a:pt x="619125" y="790575"/>
                </a:lnTo>
                <a:lnTo>
                  <a:pt x="190500" y="790575"/>
                </a:lnTo>
                <a:lnTo>
                  <a:pt x="190500" y="1028700"/>
                </a:lnTo>
                <a:lnTo>
                  <a:pt x="0" y="1038225"/>
                </a:lnTo>
                <a:close/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endCxn id="32" idx="1"/>
          </p:cNvCxnSpPr>
          <p:nvPr/>
        </p:nvCxnSpPr>
        <p:spPr bwMode="auto">
          <a:xfrm>
            <a:off x="1877752" y="5175145"/>
            <a:ext cx="0" cy="620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endCxn id="32" idx="14"/>
          </p:cNvCxnSpPr>
          <p:nvPr/>
        </p:nvCxnSpPr>
        <p:spPr bwMode="auto">
          <a:xfrm>
            <a:off x="4363777" y="4235980"/>
            <a:ext cx="0" cy="8258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077902" y="5252298"/>
            <a:ext cx="732036" cy="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32" idx="25"/>
          </p:cNvCxnSpPr>
          <p:nvPr/>
        </p:nvCxnSpPr>
        <p:spPr bwMode="auto">
          <a:xfrm flipH="1">
            <a:off x="1877749" y="5252298"/>
            <a:ext cx="1219203" cy="19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32" idx="11"/>
          </p:cNvCxnSpPr>
          <p:nvPr/>
        </p:nvCxnSpPr>
        <p:spPr bwMode="auto">
          <a:xfrm flipV="1">
            <a:off x="2921422" y="4823673"/>
            <a:ext cx="880380" cy="173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3801795" y="4824417"/>
            <a:ext cx="561982" cy="8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4326300" y="4804992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556949" y="50485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325944" y="44905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9520" y="6035491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 bwMode="auto">
          <a:xfrm>
            <a:off x="603073" y="614814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7517560" y="1448753"/>
            <a:ext cx="2486025" cy="2266950"/>
          </a:xfrm>
          <a:custGeom>
            <a:avLst/>
            <a:gdLst>
              <a:gd name="connsiteX0" fmla="*/ 0 w 2486025"/>
              <a:gd name="connsiteY0" fmla="*/ 1038225 h 2266950"/>
              <a:gd name="connsiteX1" fmla="*/ 0 w 2486025"/>
              <a:gd name="connsiteY1" fmla="*/ 1657350 h 2266950"/>
              <a:gd name="connsiteX2" fmla="*/ 371475 w 2486025"/>
              <a:gd name="connsiteY2" fmla="*/ 1657350 h 2266950"/>
              <a:gd name="connsiteX3" fmla="*/ 371475 w 2486025"/>
              <a:gd name="connsiteY3" fmla="*/ 1933575 h 2266950"/>
              <a:gd name="connsiteX4" fmla="*/ 838200 w 2486025"/>
              <a:gd name="connsiteY4" fmla="*/ 1933575 h 2266950"/>
              <a:gd name="connsiteX5" fmla="*/ 838200 w 2486025"/>
              <a:gd name="connsiteY5" fmla="*/ 1724025 h 2266950"/>
              <a:gd name="connsiteX6" fmla="*/ 1466850 w 2486025"/>
              <a:gd name="connsiteY6" fmla="*/ 1724025 h 2266950"/>
              <a:gd name="connsiteX7" fmla="*/ 1466850 w 2486025"/>
              <a:gd name="connsiteY7" fmla="*/ 2266950 h 2266950"/>
              <a:gd name="connsiteX8" fmla="*/ 2381250 w 2486025"/>
              <a:gd name="connsiteY8" fmla="*/ 2266950 h 2266950"/>
              <a:gd name="connsiteX9" fmla="*/ 2381250 w 2486025"/>
              <a:gd name="connsiteY9" fmla="*/ 1247775 h 2266950"/>
              <a:gd name="connsiteX10" fmla="*/ 1924050 w 2486025"/>
              <a:gd name="connsiteY10" fmla="*/ 1247775 h 2266950"/>
              <a:gd name="connsiteX11" fmla="*/ 1924050 w 2486025"/>
              <a:gd name="connsiteY11" fmla="*/ 685800 h 2266950"/>
              <a:gd name="connsiteX12" fmla="*/ 2247900 w 2486025"/>
              <a:gd name="connsiteY12" fmla="*/ 685800 h 2266950"/>
              <a:gd name="connsiteX13" fmla="*/ 2247900 w 2486025"/>
              <a:gd name="connsiteY13" fmla="*/ 923925 h 2266950"/>
              <a:gd name="connsiteX14" fmla="*/ 2486025 w 2486025"/>
              <a:gd name="connsiteY14" fmla="*/ 923925 h 2266950"/>
              <a:gd name="connsiteX15" fmla="*/ 2486025 w 2486025"/>
              <a:gd name="connsiteY15" fmla="*/ 95250 h 2266950"/>
              <a:gd name="connsiteX16" fmla="*/ 1733550 w 2486025"/>
              <a:gd name="connsiteY16" fmla="*/ 95250 h 2266950"/>
              <a:gd name="connsiteX17" fmla="*/ 1733550 w 2486025"/>
              <a:gd name="connsiteY17" fmla="*/ 333375 h 2266950"/>
              <a:gd name="connsiteX18" fmla="*/ 1476375 w 2486025"/>
              <a:gd name="connsiteY18" fmla="*/ 333375 h 2266950"/>
              <a:gd name="connsiteX19" fmla="*/ 1476375 w 2486025"/>
              <a:gd name="connsiteY19" fmla="*/ 0 h 2266950"/>
              <a:gd name="connsiteX20" fmla="*/ 1162050 w 2486025"/>
              <a:gd name="connsiteY20" fmla="*/ 0 h 2266950"/>
              <a:gd name="connsiteX21" fmla="*/ 1162050 w 2486025"/>
              <a:gd name="connsiteY21" fmla="*/ 314325 h 2266950"/>
              <a:gd name="connsiteX22" fmla="*/ 1057275 w 2486025"/>
              <a:gd name="connsiteY22" fmla="*/ 314325 h 2266950"/>
              <a:gd name="connsiteX23" fmla="*/ 1057275 w 2486025"/>
              <a:gd name="connsiteY23" fmla="*/ 990600 h 2266950"/>
              <a:gd name="connsiteX24" fmla="*/ 1219200 w 2486025"/>
              <a:gd name="connsiteY24" fmla="*/ 990600 h 2266950"/>
              <a:gd name="connsiteX25" fmla="*/ 1219200 w 2486025"/>
              <a:gd name="connsiteY25" fmla="*/ 1114425 h 2266950"/>
              <a:gd name="connsiteX26" fmla="*/ 781050 w 2486025"/>
              <a:gd name="connsiteY26" fmla="*/ 1114425 h 2266950"/>
              <a:gd name="connsiteX27" fmla="*/ 781050 w 2486025"/>
              <a:gd name="connsiteY27" fmla="*/ 171450 h 2266950"/>
              <a:gd name="connsiteX28" fmla="*/ 314325 w 2486025"/>
              <a:gd name="connsiteY28" fmla="*/ 171450 h 2266950"/>
              <a:gd name="connsiteX29" fmla="*/ 314325 w 2486025"/>
              <a:gd name="connsiteY29" fmla="*/ 504825 h 2266950"/>
              <a:gd name="connsiteX30" fmla="*/ 619125 w 2486025"/>
              <a:gd name="connsiteY30" fmla="*/ 504825 h 2266950"/>
              <a:gd name="connsiteX31" fmla="*/ 619125 w 2486025"/>
              <a:gd name="connsiteY31" fmla="*/ 790575 h 2266950"/>
              <a:gd name="connsiteX32" fmla="*/ 190500 w 2486025"/>
              <a:gd name="connsiteY32" fmla="*/ 790575 h 2266950"/>
              <a:gd name="connsiteX33" fmla="*/ 190500 w 2486025"/>
              <a:gd name="connsiteY33" fmla="*/ 1028700 h 2266950"/>
              <a:gd name="connsiteX34" fmla="*/ 0 w 2486025"/>
              <a:gd name="connsiteY34" fmla="*/ 1038225 h 226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86025" h="2266950">
                <a:moveTo>
                  <a:pt x="0" y="1038225"/>
                </a:moveTo>
                <a:lnTo>
                  <a:pt x="0" y="1657350"/>
                </a:lnTo>
                <a:lnTo>
                  <a:pt x="371475" y="1657350"/>
                </a:lnTo>
                <a:lnTo>
                  <a:pt x="371475" y="1933575"/>
                </a:lnTo>
                <a:lnTo>
                  <a:pt x="838200" y="1933575"/>
                </a:lnTo>
                <a:lnTo>
                  <a:pt x="838200" y="1724025"/>
                </a:lnTo>
                <a:lnTo>
                  <a:pt x="1466850" y="1724025"/>
                </a:lnTo>
                <a:lnTo>
                  <a:pt x="1466850" y="2266950"/>
                </a:lnTo>
                <a:lnTo>
                  <a:pt x="2381250" y="2266950"/>
                </a:lnTo>
                <a:lnTo>
                  <a:pt x="2381250" y="1247775"/>
                </a:lnTo>
                <a:lnTo>
                  <a:pt x="1924050" y="1247775"/>
                </a:lnTo>
                <a:lnTo>
                  <a:pt x="1924050" y="685800"/>
                </a:lnTo>
                <a:lnTo>
                  <a:pt x="2247900" y="685800"/>
                </a:lnTo>
                <a:lnTo>
                  <a:pt x="2247900" y="923925"/>
                </a:lnTo>
                <a:lnTo>
                  <a:pt x="2486025" y="923925"/>
                </a:lnTo>
                <a:lnTo>
                  <a:pt x="2486025" y="95250"/>
                </a:lnTo>
                <a:lnTo>
                  <a:pt x="1733550" y="95250"/>
                </a:lnTo>
                <a:lnTo>
                  <a:pt x="1733550" y="333375"/>
                </a:lnTo>
                <a:lnTo>
                  <a:pt x="1476375" y="333375"/>
                </a:lnTo>
                <a:lnTo>
                  <a:pt x="1476375" y="0"/>
                </a:lnTo>
                <a:lnTo>
                  <a:pt x="1162050" y="0"/>
                </a:lnTo>
                <a:lnTo>
                  <a:pt x="1162050" y="314325"/>
                </a:lnTo>
                <a:lnTo>
                  <a:pt x="1057275" y="314325"/>
                </a:lnTo>
                <a:lnTo>
                  <a:pt x="1057275" y="990600"/>
                </a:lnTo>
                <a:lnTo>
                  <a:pt x="1219200" y="990600"/>
                </a:lnTo>
                <a:lnTo>
                  <a:pt x="1219200" y="1114425"/>
                </a:lnTo>
                <a:lnTo>
                  <a:pt x="781050" y="1114425"/>
                </a:lnTo>
                <a:lnTo>
                  <a:pt x="781050" y="171450"/>
                </a:lnTo>
                <a:lnTo>
                  <a:pt x="314325" y="171450"/>
                </a:lnTo>
                <a:lnTo>
                  <a:pt x="314325" y="504825"/>
                </a:lnTo>
                <a:lnTo>
                  <a:pt x="619125" y="504825"/>
                </a:lnTo>
                <a:lnTo>
                  <a:pt x="619125" y="790575"/>
                </a:lnTo>
                <a:lnTo>
                  <a:pt x="190500" y="790575"/>
                </a:lnTo>
                <a:lnTo>
                  <a:pt x="190500" y="1028700"/>
                </a:lnTo>
                <a:lnTo>
                  <a:pt x="0" y="1038225"/>
                </a:lnTo>
                <a:close/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endCxn id="46" idx="1"/>
          </p:cNvCxnSpPr>
          <p:nvPr/>
        </p:nvCxnSpPr>
        <p:spPr bwMode="auto">
          <a:xfrm>
            <a:off x="7517560" y="2486025"/>
            <a:ext cx="0" cy="62007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endCxn id="46" idx="14"/>
          </p:cNvCxnSpPr>
          <p:nvPr/>
        </p:nvCxnSpPr>
        <p:spPr bwMode="auto">
          <a:xfrm>
            <a:off x="10003585" y="1546860"/>
            <a:ext cx="0" cy="8258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8717710" y="2563178"/>
            <a:ext cx="732036" cy="11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46" idx="25"/>
          </p:cNvCxnSpPr>
          <p:nvPr/>
        </p:nvCxnSpPr>
        <p:spPr bwMode="auto">
          <a:xfrm flipH="1">
            <a:off x="7517557" y="2563178"/>
            <a:ext cx="1219203" cy="190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endCxn id="46" idx="11"/>
          </p:cNvCxnSpPr>
          <p:nvPr/>
        </p:nvCxnSpPr>
        <p:spPr bwMode="auto">
          <a:xfrm flipV="1">
            <a:off x="8561230" y="2134553"/>
            <a:ext cx="880380" cy="173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9441603" y="2135297"/>
            <a:ext cx="561982" cy="87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9966108" y="2115872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965752" y="18013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49328" y="3346371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 bwMode="auto">
          <a:xfrm>
            <a:off x="6242881" y="345902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676275" y="2266950"/>
            <a:ext cx="1238250" cy="1266825"/>
          </a:xfrm>
          <a:custGeom>
            <a:avLst/>
            <a:gdLst>
              <a:gd name="connsiteX0" fmla="*/ 0 w 1238250"/>
              <a:gd name="connsiteY0" fmla="*/ 1266825 h 1266825"/>
              <a:gd name="connsiteX1" fmla="*/ 409575 w 1238250"/>
              <a:gd name="connsiteY1" fmla="*/ 1266825 h 1266825"/>
              <a:gd name="connsiteX2" fmla="*/ 409575 w 1238250"/>
              <a:gd name="connsiteY2" fmla="*/ 819150 h 1266825"/>
              <a:gd name="connsiteX3" fmla="*/ 104775 w 1238250"/>
              <a:gd name="connsiteY3" fmla="*/ 819150 h 1266825"/>
              <a:gd name="connsiteX4" fmla="*/ 104775 w 1238250"/>
              <a:gd name="connsiteY4" fmla="*/ 390525 h 1266825"/>
              <a:gd name="connsiteX5" fmla="*/ 695325 w 1238250"/>
              <a:gd name="connsiteY5" fmla="*/ 390525 h 1266825"/>
              <a:gd name="connsiteX6" fmla="*/ 695325 w 1238250"/>
              <a:gd name="connsiteY6" fmla="*/ 0 h 1266825"/>
              <a:gd name="connsiteX7" fmla="*/ 1238250 w 1238250"/>
              <a:gd name="connsiteY7" fmla="*/ 0 h 1266825"/>
              <a:gd name="connsiteX8" fmla="*/ 1238250 w 1238250"/>
              <a:gd name="connsiteY8" fmla="*/ 371475 h 12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8250" h="1266825">
                <a:moveTo>
                  <a:pt x="0" y="1266825"/>
                </a:moveTo>
                <a:lnTo>
                  <a:pt x="409575" y="1266825"/>
                </a:lnTo>
                <a:lnTo>
                  <a:pt x="409575" y="819150"/>
                </a:lnTo>
                <a:lnTo>
                  <a:pt x="104775" y="819150"/>
                </a:lnTo>
                <a:lnTo>
                  <a:pt x="104775" y="390525"/>
                </a:lnTo>
                <a:lnTo>
                  <a:pt x="695325" y="390525"/>
                </a:lnTo>
                <a:lnTo>
                  <a:pt x="695325" y="0"/>
                </a:lnTo>
                <a:lnTo>
                  <a:pt x="1238250" y="0"/>
                </a:lnTo>
                <a:lnTo>
                  <a:pt x="1238250" y="37147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 bwMode="auto">
          <a:xfrm>
            <a:off x="1879578" y="2232996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737585" y="191465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3" name="Freeform 62"/>
          <p:cNvSpPr/>
          <p:nvPr/>
        </p:nvSpPr>
        <p:spPr bwMode="auto">
          <a:xfrm>
            <a:off x="1905000" y="2171700"/>
            <a:ext cx="2495550" cy="457200"/>
          </a:xfrm>
          <a:custGeom>
            <a:avLst/>
            <a:gdLst>
              <a:gd name="connsiteX0" fmla="*/ 0 w 2495550"/>
              <a:gd name="connsiteY0" fmla="*/ 457200 h 457200"/>
              <a:gd name="connsiteX1" fmla="*/ 1933575 w 2495550"/>
              <a:gd name="connsiteY1" fmla="*/ 457200 h 457200"/>
              <a:gd name="connsiteX2" fmla="*/ 1933575 w 2495550"/>
              <a:gd name="connsiteY2" fmla="*/ 0 h 457200"/>
              <a:gd name="connsiteX3" fmla="*/ 2495550 w 249555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550" h="457200">
                <a:moveTo>
                  <a:pt x="0" y="457200"/>
                </a:moveTo>
                <a:lnTo>
                  <a:pt x="1933575" y="457200"/>
                </a:lnTo>
                <a:lnTo>
                  <a:pt x="1933575" y="0"/>
                </a:lnTo>
                <a:lnTo>
                  <a:pt x="249555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6267450" y="2600325"/>
            <a:ext cx="1257300" cy="904875"/>
          </a:xfrm>
          <a:custGeom>
            <a:avLst/>
            <a:gdLst>
              <a:gd name="connsiteX0" fmla="*/ 0 w 1257300"/>
              <a:gd name="connsiteY0" fmla="*/ 904875 h 904875"/>
              <a:gd name="connsiteX1" fmla="*/ 790575 w 1257300"/>
              <a:gd name="connsiteY1" fmla="*/ 904875 h 904875"/>
              <a:gd name="connsiteX2" fmla="*/ 790575 w 1257300"/>
              <a:gd name="connsiteY2" fmla="*/ 533400 h 904875"/>
              <a:gd name="connsiteX3" fmla="*/ 257175 w 1257300"/>
              <a:gd name="connsiteY3" fmla="*/ 533400 h 904875"/>
              <a:gd name="connsiteX4" fmla="*/ 257175 w 1257300"/>
              <a:gd name="connsiteY4" fmla="*/ 0 h 904875"/>
              <a:gd name="connsiteX5" fmla="*/ 1257300 w 1257300"/>
              <a:gd name="connsiteY5" fmla="*/ 0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7300" h="904875">
                <a:moveTo>
                  <a:pt x="0" y="904875"/>
                </a:moveTo>
                <a:lnTo>
                  <a:pt x="790575" y="904875"/>
                </a:lnTo>
                <a:lnTo>
                  <a:pt x="790575" y="533400"/>
                </a:lnTo>
                <a:lnTo>
                  <a:pt x="257175" y="533400"/>
                </a:lnTo>
                <a:lnTo>
                  <a:pt x="257175" y="0"/>
                </a:lnTo>
                <a:lnTo>
                  <a:pt x="125730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 bwMode="auto">
          <a:xfrm>
            <a:off x="1914525" y="2162175"/>
            <a:ext cx="2495550" cy="466725"/>
          </a:xfrm>
          <a:custGeom>
            <a:avLst/>
            <a:gdLst>
              <a:gd name="connsiteX0" fmla="*/ 0 w 2495550"/>
              <a:gd name="connsiteY0" fmla="*/ 428625 h 428625"/>
              <a:gd name="connsiteX1" fmla="*/ 1562100 w 2495550"/>
              <a:gd name="connsiteY1" fmla="*/ 428625 h 428625"/>
              <a:gd name="connsiteX2" fmla="*/ 1562100 w 2495550"/>
              <a:gd name="connsiteY2" fmla="*/ 0 h 428625"/>
              <a:gd name="connsiteX3" fmla="*/ 2495550 w 2495550"/>
              <a:gd name="connsiteY3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550" h="428625">
                <a:moveTo>
                  <a:pt x="0" y="428625"/>
                </a:moveTo>
                <a:lnTo>
                  <a:pt x="1562100" y="428625"/>
                </a:lnTo>
                <a:lnTo>
                  <a:pt x="1562100" y="0"/>
                </a:lnTo>
                <a:lnTo>
                  <a:pt x="249555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 bwMode="auto">
          <a:xfrm>
            <a:off x="1874149" y="2586038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6480833" y="2585289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38840" y="226695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9" name="Freeform 68"/>
          <p:cNvSpPr/>
          <p:nvPr/>
        </p:nvSpPr>
        <p:spPr bwMode="auto">
          <a:xfrm>
            <a:off x="7505269" y="2133682"/>
            <a:ext cx="2495550" cy="457200"/>
          </a:xfrm>
          <a:custGeom>
            <a:avLst/>
            <a:gdLst>
              <a:gd name="connsiteX0" fmla="*/ 0 w 2495550"/>
              <a:gd name="connsiteY0" fmla="*/ 457200 h 457200"/>
              <a:gd name="connsiteX1" fmla="*/ 1933575 w 2495550"/>
              <a:gd name="connsiteY1" fmla="*/ 457200 h 457200"/>
              <a:gd name="connsiteX2" fmla="*/ 1933575 w 2495550"/>
              <a:gd name="connsiteY2" fmla="*/ 0 h 457200"/>
              <a:gd name="connsiteX3" fmla="*/ 2495550 w 249555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550" h="457200">
                <a:moveTo>
                  <a:pt x="0" y="457200"/>
                </a:moveTo>
                <a:lnTo>
                  <a:pt x="1933575" y="457200"/>
                </a:lnTo>
                <a:lnTo>
                  <a:pt x="1933575" y="0"/>
                </a:lnTo>
                <a:lnTo>
                  <a:pt x="249555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7476124" y="2544128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96757" y="23594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0" name="Freeform 69"/>
          <p:cNvSpPr/>
          <p:nvPr/>
        </p:nvSpPr>
        <p:spPr bwMode="auto">
          <a:xfrm>
            <a:off x="647700" y="5295900"/>
            <a:ext cx="1219200" cy="1152525"/>
          </a:xfrm>
          <a:custGeom>
            <a:avLst/>
            <a:gdLst>
              <a:gd name="connsiteX0" fmla="*/ 0 w 1219200"/>
              <a:gd name="connsiteY0" fmla="*/ 895350 h 1152525"/>
              <a:gd name="connsiteX1" fmla="*/ 0 w 1219200"/>
              <a:gd name="connsiteY1" fmla="*/ 571500 h 1152525"/>
              <a:gd name="connsiteX2" fmla="*/ 200025 w 1219200"/>
              <a:gd name="connsiteY2" fmla="*/ 571500 h 1152525"/>
              <a:gd name="connsiteX3" fmla="*/ 200025 w 1219200"/>
              <a:gd name="connsiteY3" fmla="*/ 95250 h 1152525"/>
              <a:gd name="connsiteX4" fmla="*/ 609600 w 1219200"/>
              <a:gd name="connsiteY4" fmla="*/ 95250 h 1152525"/>
              <a:gd name="connsiteX5" fmla="*/ 609600 w 1219200"/>
              <a:gd name="connsiteY5" fmla="*/ 1152525 h 1152525"/>
              <a:gd name="connsiteX6" fmla="*/ 828675 w 1219200"/>
              <a:gd name="connsiteY6" fmla="*/ 1152525 h 1152525"/>
              <a:gd name="connsiteX7" fmla="*/ 828675 w 1219200"/>
              <a:gd name="connsiteY7" fmla="*/ 733425 h 1152525"/>
              <a:gd name="connsiteX8" fmla="*/ 1219200 w 1219200"/>
              <a:gd name="connsiteY8" fmla="*/ 733425 h 1152525"/>
              <a:gd name="connsiteX9" fmla="*/ 1219200 w 1219200"/>
              <a:gd name="connsiteY9" fmla="*/ 0 h 1152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" h="1152525">
                <a:moveTo>
                  <a:pt x="0" y="895350"/>
                </a:moveTo>
                <a:lnTo>
                  <a:pt x="0" y="571500"/>
                </a:lnTo>
                <a:lnTo>
                  <a:pt x="200025" y="571500"/>
                </a:lnTo>
                <a:lnTo>
                  <a:pt x="200025" y="95250"/>
                </a:lnTo>
                <a:lnTo>
                  <a:pt x="609600" y="95250"/>
                </a:lnTo>
                <a:lnTo>
                  <a:pt x="609600" y="1152525"/>
                </a:lnTo>
                <a:lnTo>
                  <a:pt x="828675" y="1152525"/>
                </a:lnTo>
                <a:lnTo>
                  <a:pt x="828675" y="733425"/>
                </a:lnTo>
                <a:lnTo>
                  <a:pt x="1219200" y="733425"/>
                </a:lnTo>
                <a:lnTo>
                  <a:pt x="121920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 bwMode="auto">
          <a:xfrm>
            <a:off x="1810787" y="596439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668794" y="5646055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3" name="Freeform 72"/>
          <p:cNvSpPr/>
          <p:nvPr/>
        </p:nvSpPr>
        <p:spPr bwMode="auto">
          <a:xfrm>
            <a:off x="1866900" y="4810610"/>
            <a:ext cx="2495550" cy="457200"/>
          </a:xfrm>
          <a:custGeom>
            <a:avLst/>
            <a:gdLst>
              <a:gd name="connsiteX0" fmla="*/ 0 w 2495550"/>
              <a:gd name="connsiteY0" fmla="*/ 457200 h 457200"/>
              <a:gd name="connsiteX1" fmla="*/ 1933575 w 2495550"/>
              <a:gd name="connsiteY1" fmla="*/ 457200 h 457200"/>
              <a:gd name="connsiteX2" fmla="*/ 1933575 w 2495550"/>
              <a:gd name="connsiteY2" fmla="*/ 0 h 457200"/>
              <a:gd name="connsiteX3" fmla="*/ 2495550 w 249555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5550" h="457200">
                <a:moveTo>
                  <a:pt x="0" y="457200"/>
                </a:moveTo>
                <a:lnTo>
                  <a:pt x="1933575" y="457200"/>
                </a:lnTo>
                <a:lnTo>
                  <a:pt x="1933575" y="0"/>
                </a:lnTo>
                <a:lnTo>
                  <a:pt x="2495550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 bwMode="auto">
          <a:xfrm>
            <a:off x="1836316" y="5233248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433261" y="5144985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9" name="Freeform 78"/>
          <p:cNvSpPr/>
          <p:nvPr/>
        </p:nvSpPr>
        <p:spPr bwMode="auto">
          <a:xfrm>
            <a:off x="7458075" y="5200650"/>
            <a:ext cx="9525" cy="304800"/>
          </a:xfrm>
          <a:custGeom>
            <a:avLst/>
            <a:gdLst>
              <a:gd name="connsiteX0" fmla="*/ 0 w 9525"/>
              <a:gd name="connsiteY0" fmla="*/ 304800 h 304800"/>
              <a:gd name="connsiteX1" fmla="*/ 9525 w 9525"/>
              <a:gd name="connsiteY1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25" h="304800">
                <a:moveTo>
                  <a:pt x="0" y="304800"/>
                </a:moveTo>
                <a:lnTo>
                  <a:pt x="9525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240317" y="540972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0" name="Freeform 79"/>
          <p:cNvSpPr/>
          <p:nvPr/>
        </p:nvSpPr>
        <p:spPr bwMode="auto">
          <a:xfrm>
            <a:off x="7469265" y="4724768"/>
            <a:ext cx="2505075" cy="762000"/>
          </a:xfrm>
          <a:custGeom>
            <a:avLst/>
            <a:gdLst>
              <a:gd name="connsiteX0" fmla="*/ 0 w 2505075"/>
              <a:gd name="connsiteY0" fmla="*/ 762000 h 762000"/>
              <a:gd name="connsiteX1" fmla="*/ 1933575 w 2505075"/>
              <a:gd name="connsiteY1" fmla="*/ 762000 h 762000"/>
              <a:gd name="connsiteX2" fmla="*/ 1933575 w 2505075"/>
              <a:gd name="connsiteY2" fmla="*/ 0 h 762000"/>
              <a:gd name="connsiteX3" fmla="*/ 2505075 w 2505075"/>
              <a:gd name="connsiteY3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5075" h="762000">
                <a:moveTo>
                  <a:pt x="0" y="762000"/>
                </a:moveTo>
                <a:lnTo>
                  <a:pt x="1933575" y="762000"/>
                </a:lnTo>
                <a:lnTo>
                  <a:pt x="1933575" y="0"/>
                </a:lnTo>
                <a:lnTo>
                  <a:pt x="2505075" y="0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auto">
          <a:xfrm>
            <a:off x="9923245" y="4716729"/>
            <a:ext cx="72008" cy="72008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427840" y="546332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82689" y="1639015"/>
            <a:ext cx="1274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is above p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266699" y="1561458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is to the </a:t>
            </a:r>
          </a:p>
          <a:p>
            <a:r>
              <a:rPr lang="en-US" dirty="0" smtClean="0"/>
              <a:t>left of p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41867" y="6420695"/>
            <a:ext cx="3252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is below p but not on the door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670717" y="6392016"/>
            <a:ext cx="309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is below p and is on the door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rectilinear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shortest</a:t>
            </a:r>
            <a:r>
              <a:rPr lang="en-US" dirty="0" smtClean="0"/>
              <a:t> path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25" y="1437033"/>
            <a:ext cx="9359787" cy="1965960"/>
          </a:xfrm>
        </p:spPr>
        <p:txBody>
          <a:bodyPr/>
          <a:lstStyle/>
          <a:p>
            <a:r>
              <a:rPr lang="en-US" dirty="0"/>
              <a:t>Input: a </a:t>
            </a:r>
            <a:r>
              <a:rPr lang="en-US" dirty="0">
                <a:solidFill>
                  <a:srgbClr val="FF0000"/>
                </a:solidFill>
              </a:rPr>
              <a:t>rectilinear </a:t>
            </a:r>
            <a:r>
              <a:rPr lang="en-US" dirty="0" smtClean="0">
                <a:solidFill>
                  <a:srgbClr val="FF0000"/>
                </a:solidFill>
              </a:rPr>
              <a:t>domain </a:t>
            </a:r>
            <a:r>
              <a:rPr lang="en-US" dirty="0"/>
              <a:t>P of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 vertices and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/>
              <a:t> holes, and two points s and t</a:t>
            </a:r>
          </a:p>
          <a:p>
            <a:r>
              <a:rPr lang="en-US" dirty="0" smtClean="0"/>
              <a:t>Output: a </a:t>
            </a:r>
            <a:r>
              <a:rPr lang="en-US" dirty="0"/>
              <a:t>rectilinear shortest </a:t>
            </a:r>
            <a:r>
              <a:rPr lang="en-US" dirty="0" smtClean="0"/>
              <a:t>s-t path 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3359696" y="3140968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3706483" y="3407433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4776158" y="4994695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5198853" y="4218317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608168" y="602128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7844996" y="624660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65186" y="327925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69" name="Oval 68"/>
          <p:cNvSpPr/>
          <p:nvPr/>
        </p:nvSpPr>
        <p:spPr bwMode="auto">
          <a:xfrm>
            <a:off x="6646591" y="3269370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1" name="Freeform 70"/>
          <p:cNvSpPr/>
          <p:nvPr/>
        </p:nvSpPr>
        <p:spPr bwMode="auto">
          <a:xfrm>
            <a:off x="6699857" y="3300657"/>
            <a:ext cx="1485355" cy="2982403"/>
          </a:xfrm>
          <a:custGeom>
            <a:avLst/>
            <a:gdLst>
              <a:gd name="connsiteX0" fmla="*/ 0 w 1820174"/>
              <a:gd name="connsiteY0" fmla="*/ 0 h 2570672"/>
              <a:gd name="connsiteX1" fmla="*/ 1820174 w 1820174"/>
              <a:gd name="connsiteY1" fmla="*/ 0 h 2570672"/>
              <a:gd name="connsiteX2" fmla="*/ 1820174 w 1820174"/>
              <a:gd name="connsiteY2" fmla="*/ 2570672 h 2570672"/>
              <a:gd name="connsiteX3" fmla="*/ 1216325 w 1820174"/>
              <a:gd name="connsiteY3" fmla="*/ 2570672 h 2570672"/>
              <a:gd name="connsiteX0" fmla="*/ 0 w 1820174"/>
              <a:gd name="connsiteY0" fmla="*/ 399495 h 2970167"/>
              <a:gd name="connsiteX1" fmla="*/ 1820174 w 1820174"/>
              <a:gd name="connsiteY1" fmla="*/ 0 h 2970167"/>
              <a:gd name="connsiteX2" fmla="*/ 1820174 w 1820174"/>
              <a:gd name="connsiteY2" fmla="*/ 2970167 h 2970167"/>
              <a:gd name="connsiteX3" fmla="*/ 1216325 w 1820174"/>
              <a:gd name="connsiteY3" fmla="*/ 2970167 h 2970167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766908 w 1766908"/>
              <a:gd name="connsiteY2" fmla="*/ 2979045 h 2979045"/>
              <a:gd name="connsiteX3" fmla="*/ 1163059 w 1766908"/>
              <a:gd name="connsiteY3" fmla="*/ 2979045 h 2979045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509456 w 1766908"/>
              <a:gd name="connsiteY2" fmla="*/ 2961290 h 2979045"/>
              <a:gd name="connsiteX3" fmla="*/ 1163059 w 1766908"/>
              <a:gd name="connsiteY3" fmla="*/ 2979045 h 2979045"/>
              <a:gd name="connsiteX0" fmla="*/ 0 w 1509456"/>
              <a:gd name="connsiteY0" fmla="*/ 0 h 2979045"/>
              <a:gd name="connsiteX1" fmla="*/ 1465067 w 1509456"/>
              <a:gd name="connsiteY1" fmla="*/ 17756 h 2979045"/>
              <a:gd name="connsiteX2" fmla="*/ 1509456 w 1509456"/>
              <a:gd name="connsiteY2" fmla="*/ 2961290 h 2979045"/>
              <a:gd name="connsiteX3" fmla="*/ 1163059 w 1509456"/>
              <a:gd name="connsiteY3" fmla="*/ 2979045 h 2979045"/>
              <a:gd name="connsiteX0" fmla="*/ 0 w 1482823"/>
              <a:gd name="connsiteY0" fmla="*/ 0 h 3014556"/>
              <a:gd name="connsiteX1" fmla="*/ 1465067 w 1482823"/>
              <a:gd name="connsiteY1" fmla="*/ 17756 h 3014556"/>
              <a:gd name="connsiteX2" fmla="*/ 1482823 w 1482823"/>
              <a:gd name="connsiteY2" fmla="*/ 3014556 h 3014556"/>
              <a:gd name="connsiteX3" fmla="*/ 1163059 w 1482823"/>
              <a:gd name="connsiteY3" fmla="*/ 2979045 h 3014556"/>
              <a:gd name="connsiteX0" fmla="*/ 0 w 1482823"/>
              <a:gd name="connsiteY0" fmla="*/ 0 h 2979045"/>
              <a:gd name="connsiteX1" fmla="*/ 1465067 w 1482823"/>
              <a:gd name="connsiteY1" fmla="*/ 17756 h 2979045"/>
              <a:gd name="connsiteX2" fmla="*/ 1482823 w 1482823"/>
              <a:gd name="connsiteY2" fmla="*/ 2961350 h 2979045"/>
              <a:gd name="connsiteX3" fmla="*/ 1163059 w 1482823"/>
              <a:gd name="connsiteY3" fmla="*/ 2979045 h 2979045"/>
              <a:gd name="connsiteX0" fmla="*/ 0 w 1482823"/>
              <a:gd name="connsiteY0" fmla="*/ 0 h 2987953"/>
              <a:gd name="connsiteX1" fmla="*/ 1465067 w 1482823"/>
              <a:gd name="connsiteY1" fmla="*/ 17756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82823"/>
              <a:gd name="connsiteY0" fmla="*/ 0 h 2987953"/>
              <a:gd name="connsiteX1" fmla="*/ 1447114 w 1482823"/>
              <a:gd name="connsiteY1" fmla="*/ 21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91799"/>
              <a:gd name="connsiteY0" fmla="*/ 0 h 2979045"/>
              <a:gd name="connsiteX1" fmla="*/ 1447114 w 1491799"/>
              <a:gd name="connsiteY1" fmla="*/ 21 h 2979045"/>
              <a:gd name="connsiteX2" fmla="*/ 1491799 w 1491799"/>
              <a:gd name="connsiteY2" fmla="*/ 2970218 h 2979045"/>
              <a:gd name="connsiteX3" fmla="*/ 1163059 w 1491799"/>
              <a:gd name="connsiteY3" fmla="*/ 2979045 h 29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799" h="2979045">
                <a:moveTo>
                  <a:pt x="0" y="0"/>
                </a:moveTo>
                <a:lnTo>
                  <a:pt x="1447114" y="21"/>
                </a:lnTo>
                <a:lnTo>
                  <a:pt x="1491799" y="2970218"/>
                </a:lnTo>
                <a:lnTo>
                  <a:pt x="1163059" y="2979045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Bicriteria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shortest</a:t>
            </a:r>
            <a:r>
              <a:rPr lang="en-US" dirty="0" smtClean="0"/>
              <a:t> minimum-link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25" y="1437033"/>
            <a:ext cx="8147248" cy="1965960"/>
          </a:xfrm>
        </p:spPr>
        <p:txBody>
          <a:bodyPr/>
          <a:lstStyle/>
          <a:p>
            <a:r>
              <a:rPr lang="en-US" dirty="0" smtClean="0"/>
              <a:t>The shortest path among all minimum-link paths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3359696" y="3140968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3706483" y="3407433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4776158" y="4994695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5198853" y="4218317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7608168" y="602128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3488924" y="3311370"/>
            <a:ext cx="4358936" cy="2982897"/>
          </a:xfrm>
          <a:custGeom>
            <a:avLst/>
            <a:gdLst>
              <a:gd name="connsiteX0" fmla="*/ 3169328 w 4350058"/>
              <a:gd name="connsiteY0" fmla="*/ 0 h 3009530"/>
              <a:gd name="connsiteX1" fmla="*/ 0 w 4350058"/>
              <a:gd name="connsiteY1" fmla="*/ 0 h 3009530"/>
              <a:gd name="connsiteX2" fmla="*/ 0 w 4350058"/>
              <a:gd name="connsiteY2" fmla="*/ 3009530 h 3009530"/>
              <a:gd name="connsiteX3" fmla="*/ 4350058 w 4350058"/>
              <a:gd name="connsiteY3" fmla="*/ 2982897 h 3009530"/>
              <a:gd name="connsiteX4" fmla="*/ 4350058 w 4350058"/>
              <a:gd name="connsiteY4" fmla="*/ 2982897 h 3009530"/>
              <a:gd name="connsiteX0" fmla="*/ 3178206 w 4358936"/>
              <a:gd name="connsiteY0" fmla="*/ 0 h 2982897"/>
              <a:gd name="connsiteX1" fmla="*/ 8878 w 4358936"/>
              <a:gd name="connsiteY1" fmla="*/ 0 h 2982897"/>
              <a:gd name="connsiteX2" fmla="*/ 0 w 4358936"/>
              <a:gd name="connsiteY2" fmla="*/ 2982897 h 2982897"/>
              <a:gd name="connsiteX3" fmla="*/ 4358936 w 4358936"/>
              <a:gd name="connsiteY3" fmla="*/ 2982897 h 2982897"/>
              <a:gd name="connsiteX4" fmla="*/ 4358936 w 4358936"/>
              <a:gd name="connsiteY4" fmla="*/ 2982897 h 2982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8936" h="2982897">
                <a:moveTo>
                  <a:pt x="3178206" y="0"/>
                </a:moveTo>
                <a:lnTo>
                  <a:pt x="8878" y="0"/>
                </a:lnTo>
                <a:cubicBezTo>
                  <a:pt x="5919" y="994299"/>
                  <a:pt x="2959" y="1988598"/>
                  <a:pt x="0" y="2982897"/>
                </a:cubicBezTo>
                <a:lnTo>
                  <a:pt x="4358936" y="2982897"/>
                </a:lnTo>
                <a:lnTo>
                  <a:pt x="4358936" y="2982897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 bwMode="auto">
          <a:xfrm>
            <a:off x="6710209" y="3302131"/>
            <a:ext cx="1679189" cy="2982403"/>
          </a:xfrm>
          <a:custGeom>
            <a:avLst/>
            <a:gdLst>
              <a:gd name="connsiteX0" fmla="*/ 0 w 1820174"/>
              <a:gd name="connsiteY0" fmla="*/ 0 h 2570672"/>
              <a:gd name="connsiteX1" fmla="*/ 1820174 w 1820174"/>
              <a:gd name="connsiteY1" fmla="*/ 0 h 2570672"/>
              <a:gd name="connsiteX2" fmla="*/ 1820174 w 1820174"/>
              <a:gd name="connsiteY2" fmla="*/ 2570672 h 2570672"/>
              <a:gd name="connsiteX3" fmla="*/ 1216325 w 1820174"/>
              <a:gd name="connsiteY3" fmla="*/ 2570672 h 2570672"/>
              <a:gd name="connsiteX0" fmla="*/ 0 w 1820174"/>
              <a:gd name="connsiteY0" fmla="*/ 399495 h 2970167"/>
              <a:gd name="connsiteX1" fmla="*/ 1820174 w 1820174"/>
              <a:gd name="connsiteY1" fmla="*/ 0 h 2970167"/>
              <a:gd name="connsiteX2" fmla="*/ 1820174 w 1820174"/>
              <a:gd name="connsiteY2" fmla="*/ 2970167 h 2970167"/>
              <a:gd name="connsiteX3" fmla="*/ 1216325 w 1820174"/>
              <a:gd name="connsiteY3" fmla="*/ 2970167 h 2970167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766908 w 1766908"/>
              <a:gd name="connsiteY2" fmla="*/ 2979045 h 2979045"/>
              <a:gd name="connsiteX3" fmla="*/ 1163059 w 1766908"/>
              <a:gd name="connsiteY3" fmla="*/ 2979045 h 2979045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509456 w 1766908"/>
              <a:gd name="connsiteY2" fmla="*/ 2961290 h 2979045"/>
              <a:gd name="connsiteX3" fmla="*/ 1163059 w 1766908"/>
              <a:gd name="connsiteY3" fmla="*/ 2979045 h 2979045"/>
              <a:gd name="connsiteX0" fmla="*/ 0 w 1509456"/>
              <a:gd name="connsiteY0" fmla="*/ 0 h 2979045"/>
              <a:gd name="connsiteX1" fmla="*/ 1465067 w 1509456"/>
              <a:gd name="connsiteY1" fmla="*/ 17756 h 2979045"/>
              <a:gd name="connsiteX2" fmla="*/ 1509456 w 1509456"/>
              <a:gd name="connsiteY2" fmla="*/ 2961290 h 2979045"/>
              <a:gd name="connsiteX3" fmla="*/ 1163059 w 1509456"/>
              <a:gd name="connsiteY3" fmla="*/ 2979045 h 2979045"/>
              <a:gd name="connsiteX0" fmla="*/ 0 w 1482823"/>
              <a:gd name="connsiteY0" fmla="*/ 0 h 3014556"/>
              <a:gd name="connsiteX1" fmla="*/ 1465067 w 1482823"/>
              <a:gd name="connsiteY1" fmla="*/ 17756 h 3014556"/>
              <a:gd name="connsiteX2" fmla="*/ 1482823 w 1482823"/>
              <a:gd name="connsiteY2" fmla="*/ 3014556 h 3014556"/>
              <a:gd name="connsiteX3" fmla="*/ 1163059 w 1482823"/>
              <a:gd name="connsiteY3" fmla="*/ 2979045 h 3014556"/>
              <a:gd name="connsiteX0" fmla="*/ 0 w 1482823"/>
              <a:gd name="connsiteY0" fmla="*/ 0 h 2979045"/>
              <a:gd name="connsiteX1" fmla="*/ 1465067 w 1482823"/>
              <a:gd name="connsiteY1" fmla="*/ 17756 h 2979045"/>
              <a:gd name="connsiteX2" fmla="*/ 1482823 w 1482823"/>
              <a:gd name="connsiteY2" fmla="*/ 2961350 h 2979045"/>
              <a:gd name="connsiteX3" fmla="*/ 1163059 w 1482823"/>
              <a:gd name="connsiteY3" fmla="*/ 2979045 h 2979045"/>
              <a:gd name="connsiteX0" fmla="*/ 0 w 1482823"/>
              <a:gd name="connsiteY0" fmla="*/ 0 h 2987953"/>
              <a:gd name="connsiteX1" fmla="*/ 1465067 w 1482823"/>
              <a:gd name="connsiteY1" fmla="*/ 17756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82823"/>
              <a:gd name="connsiteY0" fmla="*/ 0 h 2987953"/>
              <a:gd name="connsiteX1" fmla="*/ 1447114 w 1482823"/>
              <a:gd name="connsiteY1" fmla="*/ 21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91799"/>
              <a:gd name="connsiteY0" fmla="*/ 0 h 2979045"/>
              <a:gd name="connsiteX1" fmla="*/ 1447114 w 1491799"/>
              <a:gd name="connsiteY1" fmla="*/ 21 h 2979045"/>
              <a:gd name="connsiteX2" fmla="*/ 1491799 w 1491799"/>
              <a:gd name="connsiteY2" fmla="*/ 2970218 h 2979045"/>
              <a:gd name="connsiteX3" fmla="*/ 1163059 w 1491799"/>
              <a:gd name="connsiteY3" fmla="*/ 2979045 h 29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799" h="2979045">
                <a:moveTo>
                  <a:pt x="0" y="0"/>
                </a:moveTo>
                <a:lnTo>
                  <a:pt x="1447114" y="21"/>
                </a:lnTo>
                <a:lnTo>
                  <a:pt x="1491799" y="2970218"/>
                </a:lnTo>
                <a:lnTo>
                  <a:pt x="1163059" y="2979045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 14"/>
          <p:cNvSpPr/>
          <p:nvPr/>
        </p:nvSpPr>
        <p:spPr bwMode="auto">
          <a:xfrm>
            <a:off x="6711688" y="3303605"/>
            <a:ext cx="1988429" cy="2982403"/>
          </a:xfrm>
          <a:custGeom>
            <a:avLst/>
            <a:gdLst>
              <a:gd name="connsiteX0" fmla="*/ 0 w 1820174"/>
              <a:gd name="connsiteY0" fmla="*/ 0 h 2570672"/>
              <a:gd name="connsiteX1" fmla="*/ 1820174 w 1820174"/>
              <a:gd name="connsiteY1" fmla="*/ 0 h 2570672"/>
              <a:gd name="connsiteX2" fmla="*/ 1820174 w 1820174"/>
              <a:gd name="connsiteY2" fmla="*/ 2570672 h 2570672"/>
              <a:gd name="connsiteX3" fmla="*/ 1216325 w 1820174"/>
              <a:gd name="connsiteY3" fmla="*/ 2570672 h 2570672"/>
              <a:gd name="connsiteX0" fmla="*/ 0 w 1820174"/>
              <a:gd name="connsiteY0" fmla="*/ 399495 h 2970167"/>
              <a:gd name="connsiteX1" fmla="*/ 1820174 w 1820174"/>
              <a:gd name="connsiteY1" fmla="*/ 0 h 2970167"/>
              <a:gd name="connsiteX2" fmla="*/ 1820174 w 1820174"/>
              <a:gd name="connsiteY2" fmla="*/ 2970167 h 2970167"/>
              <a:gd name="connsiteX3" fmla="*/ 1216325 w 1820174"/>
              <a:gd name="connsiteY3" fmla="*/ 2970167 h 2970167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766908 w 1766908"/>
              <a:gd name="connsiteY2" fmla="*/ 2979045 h 2979045"/>
              <a:gd name="connsiteX3" fmla="*/ 1163059 w 1766908"/>
              <a:gd name="connsiteY3" fmla="*/ 2979045 h 2979045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509456 w 1766908"/>
              <a:gd name="connsiteY2" fmla="*/ 2961290 h 2979045"/>
              <a:gd name="connsiteX3" fmla="*/ 1163059 w 1766908"/>
              <a:gd name="connsiteY3" fmla="*/ 2979045 h 2979045"/>
              <a:gd name="connsiteX0" fmla="*/ 0 w 1509456"/>
              <a:gd name="connsiteY0" fmla="*/ 0 h 2979045"/>
              <a:gd name="connsiteX1" fmla="*/ 1465067 w 1509456"/>
              <a:gd name="connsiteY1" fmla="*/ 17756 h 2979045"/>
              <a:gd name="connsiteX2" fmla="*/ 1509456 w 1509456"/>
              <a:gd name="connsiteY2" fmla="*/ 2961290 h 2979045"/>
              <a:gd name="connsiteX3" fmla="*/ 1163059 w 1509456"/>
              <a:gd name="connsiteY3" fmla="*/ 2979045 h 2979045"/>
              <a:gd name="connsiteX0" fmla="*/ 0 w 1482823"/>
              <a:gd name="connsiteY0" fmla="*/ 0 h 3014556"/>
              <a:gd name="connsiteX1" fmla="*/ 1465067 w 1482823"/>
              <a:gd name="connsiteY1" fmla="*/ 17756 h 3014556"/>
              <a:gd name="connsiteX2" fmla="*/ 1482823 w 1482823"/>
              <a:gd name="connsiteY2" fmla="*/ 3014556 h 3014556"/>
              <a:gd name="connsiteX3" fmla="*/ 1163059 w 1482823"/>
              <a:gd name="connsiteY3" fmla="*/ 2979045 h 3014556"/>
              <a:gd name="connsiteX0" fmla="*/ 0 w 1482823"/>
              <a:gd name="connsiteY0" fmla="*/ 0 h 2979045"/>
              <a:gd name="connsiteX1" fmla="*/ 1465067 w 1482823"/>
              <a:gd name="connsiteY1" fmla="*/ 17756 h 2979045"/>
              <a:gd name="connsiteX2" fmla="*/ 1482823 w 1482823"/>
              <a:gd name="connsiteY2" fmla="*/ 2961350 h 2979045"/>
              <a:gd name="connsiteX3" fmla="*/ 1163059 w 1482823"/>
              <a:gd name="connsiteY3" fmla="*/ 2979045 h 2979045"/>
              <a:gd name="connsiteX0" fmla="*/ 0 w 1482823"/>
              <a:gd name="connsiteY0" fmla="*/ 0 h 2987953"/>
              <a:gd name="connsiteX1" fmla="*/ 1465067 w 1482823"/>
              <a:gd name="connsiteY1" fmla="*/ 17756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82823"/>
              <a:gd name="connsiteY0" fmla="*/ 0 h 2987953"/>
              <a:gd name="connsiteX1" fmla="*/ 1447114 w 1482823"/>
              <a:gd name="connsiteY1" fmla="*/ 21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91799"/>
              <a:gd name="connsiteY0" fmla="*/ 0 h 2979045"/>
              <a:gd name="connsiteX1" fmla="*/ 1447114 w 1491799"/>
              <a:gd name="connsiteY1" fmla="*/ 21 h 2979045"/>
              <a:gd name="connsiteX2" fmla="*/ 1491799 w 1491799"/>
              <a:gd name="connsiteY2" fmla="*/ 2970218 h 2979045"/>
              <a:gd name="connsiteX3" fmla="*/ 1163059 w 1491799"/>
              <a:gd name="connsiteY3" fmla="*/ 2979045 h 29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799" h="2979045">
                <a:moveTo>
                  <a:pt x="0" y="0"/>
                </a:moveTo>
                <a:lnTo>
                  <a:pt x="1447114" y="21"/>
                </a:lnTo>
                <a:lnTo>
                  <a:pt x="1491799" y="2970218"/>
                </a:lnTo>
                <a:lnTo>
                  <a:pt x="1163059" y="2979045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Freeform 70"/>
          <p:cNvSpPr/>
          <p:nvPr/>
        </p:nvSpPr>
        <p:spPr bwMode="auto">
          <a:xfrm>
            <a:off x="6699857" y="3300657"/>
            <a:ext cx="1485355" cy="2982403"/>
          </a:xfrm>
          <a:custGeom>
            <a:avLst/>
            <a:gdLst>
              <a:gd name="connsiteX0" fmla="*/ 0 w 1820174"/>
              <a:gd name="connsiteY0" fmla="*/ 0 h 2570672"/>
              <a:gd name="connsiteX1" fmla="*/ 1820174 w 1820174"/>
              <a:gd name="connsiteY1" fmla="*/ 0 h 2570672"/>
              <a:gd name="connsiteX2" fmla="*/ 1820174 w 1820174"/>
              <a:gd name="connsiteY2" fmla="*/ 2570672 h 2570672"/>
              <a:gd name="connsiteX3" fmla="*/ 1216325 w 1820174"/>
              <a:gd name="connsiteY3" fmla="*/ 2570672 h 2570672"/>
              <a:gd name="connsiteX0" fmla="*/ 0 w 1820174"/>
              <a:gd name="connsiteY0" fmla="*/ 399495 h 2970167"/>
              <a:gd name="connsiteX1" fmla="*/ 1820174 w 1820174"/>
              <a:gd name="connsiteY1" fmla="*/ 0 h 2970167"/>
              <a:gd name="connsiteX2" fmla="*/ 1820174 w 1820174"/>
              <a:gd name="connsiteY2" fmla="*/ 2970167 h 2970167"/>
              <a:gd name="connsiteX3" fmla="*/ 1216325 w 1820174"/>
              <a:gd name="connsiteY3" fmla="*/ 2970167 h 2970167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766908 w 1766908"/>
              <a:gd name="connsiteY2" fmla="*/ 2979045 h 2979045"/>
              <a:gd name="connsiteX3" fmla="*/ 1163059 w 1766908"/>
              <a:gd name="connsiteY3" fmla="*/ 2979045 h 2979045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509456 w 1766908"/>
              <a:gd name="connsiteY2" fmla="*/ 2961290 h 2979045"/>
              <a:gd name="connsiteX3" fmla="*/ 1163059 w 1766908"/>
              <a:gd name="connsiteY3" fmla="*/ 2979045 h 2979045"/>
              <a:gd name="connsiteX0" fmla="*/ 0 w 1509456"/>
              <a:gd name="connsiteY0" fmla="*/ 0 h 2979045"/>
              <a:gd name="connsiteX1" fmla="*/ 1465067 w 1509456"/>
              <a:gd name="connsiteY1" fmla="*/ 17756 h 2979045"/>
              <a:gd name="connsiteX2" fmla="*/ 1509456 w 1509456"/>
              <a:gd name="connsiteY2" fmla="*/ 2961290 h 2979045"/>
              <a:gd name="connsiteX3" fmla="*/ 1163059 w 1509456"/>
              <a:gd name="connsiteY3" fmla="*/ 2979045 h 2979045"/>
              <a:gd name="connsiteX0" fmla="*/ 0 w 1482823"/>
              <a:gd name="connsiteY0" fmla="*/ 0 h 3014556"/>
              <a:gd name="connsiteX1" fmla="*/ 1465067 w 1482823"/>
              <a:gd name="connsiteY1" fmla="*/ 17756 h 3014556"/>
              <a:gd name="connsiteX2" fmla="*/ 1482823 w 1482823"/>
              <a:gd name="connsiteY2" fmla="*/ 3014556 h 3014556"/>
              <a:gd name="connsiteX3" fmla="*/ 1163059 w 1482823"/>
              <a:gd name="connsiteY3" fmla="*/ 2979045 h 3014556"/>
              <a:gd name="connsiteX0" fmla="*/ 0 w 1482823"/>
              <a:gd name="connsiteY0" fmla="*/ 0 h 2979045"/>
              <a:gd name="connsiteX1" fmla="*/ 1465067 w 1482823"/>
              <a:gd name="connsiteY1" fmla="*/ 17756 h 2979045"/>
              <a:gd name="connsiteX2" fmla="*/ 1482823 w 1482823"/>
              <a:gd name="connsiteY2" fmla="*/ 2961350 h 2979045"/>
              <a:gd name="connsiteX3" fmla="*/ 1163059 w 1482823"/>
              <a:gd name="connsiteY3" fmla="*/ 2979045 h 2979045"/>
              <a:gd name="connsiteX0" fmla="*/ 0 w 1482823"/>
              <a:gd name="connsiteY0" fmla="*/ 0 h 2987953"/>
              <a:gd name="connsiteX1" fmla="*/ 1465067 w 1482823"/>
              <a:gd name="connsiteY1" fmla="*/ 17756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82823"/>
              <a:gd name="connsiteY0" fmla="*/ 0 h 2987953"/>
              <a:gd name="connsiteX1" fmla="*/ 1447114 w 1482823"/>
              <a:gd name="connsiteY1" fmla="*/ 21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91799"/>
              <a:gd name="connsiteY0" fmla="*/ 0 h 2979045"/>
              <a:gd name="connsiteX1" fmla="*/ 1447114 w 1491799"/>
              <a:gd name="connsiteY1" fmla="*/ 21 h 2979045"/>
              <a:gd name="connsiteX2" fmla="*/ 1491799 w 1491799"/>
              <a:gd name="connsiteY2" fmla="*/ 2970218 h 2979045"/>
              <a:gd name="connsiteX3" fmla="*/ 1163059 w 1491799"/>
              <a:gd name="connsiteY3" fmla="*/ 2979045 h 2979045"/>
              <a:gd name="connsiteX0" fmla="*/ 0 w 1491799"/>
              <a:gd name="connsiteY0" fmla="*/ 0 h 2979045"/>
              <a:gd name="connsiteX1" fmla="*/ 1464607 w 1491799"/>
              <a:gd name="connsiteY1" fmla="*/ 8719 h 2979045"/>
              <a:gd name="connsiteX2" fmla="*/ 1491799 w 1491799"/>
              <a:gd name="connsiteY2" fmla="*/ 2970218 h 2979045"/>
              <a:gd name="connsiteX3" fmla="*/ 1163059 w 1491799"/>
              <a:gd name="connsiteY3" fmla="*/ 2979045 h 29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799" h="2979045">
                <a:moveTo>
                  <a:pt x="0" y="0"/>
                </a:moveTo>
                <a:lnTo>
                  <a:pt x="1464607" y="8719"/>
                </a:lnTo>
                <a:lnTo>
                  <a:pt x="1491799" y="2970218"/>
                </a:lnTo>
                <a:lnTo>
                  <a:pt x="1163059" y="2979045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 bwMode="auto">
          <a:xfrm>
            <a:off x="7844996" y="624660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565186" y="327925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69" name="Oval 68"/>
          <p:cNvSpPr/>
          <p:nvPr/>
        </p:nvSpPr>
        <p:spPr bwMode="auto">
          <a:xfrm>
            <a:off x="6646591" y="3269370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3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71" grpId="0" animBg="1"/>
      <p:bldP spid="7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Bicriteria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minimum-link</a:t>
            </a:r>
            <a:r>
              <a:rPr lang="en-US" dirty="0" smtClean="0"/>
              <a:t> </a:t>
            </a:r>
            <a:r>
              <a:rPr lang="en-US" dirty="0"/>
              <a:t>shortest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25" y="1437033"/>
            <a:ext cx="8147248" cy="1965960"/>
          </a:xfrm>
        </p:spPr>
        <p:txBody>
          <a:bodyPr/>
          <a:lstStyle/>
          <a:p>
            <a:r>
              <a:rPr lang="en-US" dirty="0" smtClean="0"/>
              <a:t>The minimum-link path among all shortest paths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3359696" y="3140968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" name="Freeform 62"/>
          <p:cNvSpPr/>
          <p:nvPr/>
        </p:nvSpPr>
        <p:spPr bwMode="auto">
          <a:xfrm>
            <a:off x="3706483" y="3407433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 bwMode="auto">
          <a:xfrm>
            <a:off x="4776158" y="4994695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>
            <a:off x="5198853" y="4218317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 bwMode="auto">
          <a:xfrm>
            <a:off x="6699857" y="3300657"/>
            <a:ext cx="1485355" cy="2982403"/>
          </a:xfrm>
          <a:custGeom>
            <a:avLst/>
            <a:gdLst>
              <a:gd name="connsiteX0" fmla="*/ 0 w 1820174"/>
              <a:gd name="connsiteY0" fmla="*/ 0 h 2570672"/>
              <a:gd name="connsiteX1" fmla="*/ 1820174 w 1820174"/>
              <a:gd name="connsiteY1" fmla="*/ 0 h 2570672"/>
              <a:gd name="connsiteX2" fmla="*/ 1820174 w 1820174"/>
              <a:gd name="connsiteY2" fmla="*/ 2570672 h 2570672"/>
              <a:gd name="connsiteX3" fmla="*/ 1216325 w 1820174"/>
              <a:gd name="connsiteY3" fmla="*/ 2570672 h 2570672"/>
              <a:gd name="connsiteX0" fmla="*/ 0 w 1820174"/>
              <a:gd name="connsiteY0" fmla="*/ 399495 h 2970167"/>
              <a:gd name="connsiteX1" fmla="*/ 1820174 w 1820174"/>
              <a:gd name="connsiteY1" fmla="*/ 0 h 2970167"/>
              <a:gd name="connsiteX2" fmla="*/ 1820174 w 1820174"/>
              <a:gd name="connsiteY2" fmla="*/ 2970167 h 2970167"/>
              <a:gd name="connsiteX3" fmla="*/ 1216325 w 1820174"/>
              <a:gd name="connsiteY3" fmla="*/ 2970167 h 2970167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766908 w 1766908"/>
              <a:gd name="connsiteY2" fmla="*/ 2979045 h 2979045"/>
              <a:gd name="connsiteX3" fmla="*/ 1163059 w 1766908"/>
              <a:gd name="connsiteY3" fmla="*/ 2979045 h 2979045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509456 w 1766908"/>
              <a:gd name="connsiteY2" fmla="*/ 2961290 h 2979045"/>
              <a:gd name="connsiteX3" fmla="*/ 1163059 w 1766908"/>
              <a:gd name="connsiteY3" fmla="*/ 2979045 h 2979045"/>
              <a:gd name="connsiteX0" fmla="*/ 0 w 1509456"/>
              <a:gd name="connsiteY0" fmla="*/ 0 h 2979045"/>
              <a:gd name="connsiteX1" fmla="*/ 1465067 w 1509456"/>
              <a:gd name="connsiteY1" fmla="*/ 17756 h 2979045"/>
              <a:gd name="connsiteX2" fmla="*/ 1509456 w 1509456"/>
              <a:gd name="connsiteY2" fmla="*/ 2961290 h 2979045"/>
              <a:gd name="connsiteX3" fmla="*/ 1163059 w 1509456"/>
              <a:gd name="connsiteY3" fmla="*/ 2979045 h 2979045"/>
              <a:gd name="connsiteX0" fmla="*/ 0 w 1482823"/>
              <a:gd name="connsiteY0" fmla="*/ 0 h 3014556"/>
              <a:gd name="connsiteX1" fmla="*/ 1465067 w 1482823"/>
              <a:gd name="connsiteY1" fmla="*/ 17756 h 3014556"/>
              <a:gd name="connsiteX2" fmla="*/ 1482823 w 1482823"/>
              <a:gd name="connsiteY2" fmla="*/ 3014556 h 3014556"/>
              <a:gd name="connsiteX3" fmla="*/ 1163059 w 1482823"/>
              <a:gd name="connsiteY3" fmla="*/ 2979045 h 3014556"/>
              <a:gd name="connsiteX0" fmla="*/ 0 w 1482823"/>
              <a:gd name="connsiteY0" fmla="*/ 0 h 2979045"/>
              <a:gd name="connsiteX1" fmla="*/ 1465067 w 1482823"/>
              <a:gd name="connsiteY1" fmla="*/ 17756 h 2979045"/>
              <a:gd name="connsiteX2" fmla="*/ 1482823 w 1482823"/>
              <a:gd name="connsiteY2" fmla="*/ 2961350 h 2979045"/>
              <a:gd name="connsiteX3" fmla="*/ 1163059 w 1482823"/>
              <a:gd name="connsiteY3" fmla="*/ 2979045 h 2979045"/>
              <a:gd name="connsiteX0" fmla="*/ 0 w 1482823"/>
              <a:gd name="connsiteY0" fmla="*/ 0 h 2987953"/>
              <a:gd name="connsiteX1" fmla="*/ 1465067 w 1482823"/>
              <a:gd name="connsiteY1" fmla="*/ 17756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82823"/>
              <a:gd name="connsiteY0" fmla="*/ 0 h 2987953"/>
              <a:gd name="connsiteX1" fmla="*/ 1447114 w 1482823"/>
              <a:gd name="connsiteY1" fmla="*/ 21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91799"/>
              <a:gd name="connsiteY0" fmla="*/ 0 h 2979045"/>
              <a:gd name="connsiteX1" fmla="*/ 1447114 w 1491799"/>
              <a:gd name="connsiteY1" fmla="*/ 21 h 2979045"/>
              <a:gd name="connsiteX2" fmla="*/ 1491799 w 1491799"/>
              <a:gd name="connsiteY2" fmla="*/ 2970218 h 2979045"/>
              <a:gd name="connsiteX3" fmla="*/ 1163059 w 1491799"/>
              <a:gd name="connsiteY3" fmla="*/ 2979045 h 29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799" h="2979045">
                <a:moveTo>
                  <a:pt x="0" y="0"/>
                </a:moveTo>
                <a:lnTo>
                  <a:pt x="1447114" y="21"/>
                </a:lnTo>
                <a:lnTo>
                  <a:pt x="1491799" y="2970218"/>
                </a:lnTo>
                <a:lnTo>
                  <a:pt x="1163059" y="2979045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5"/>
          <p:cNvSpPr/>
          <p:nvPr/>
        </p:nvSpPr>
        <p:spPr bwMode="auto">
          <a:xfrm>
            <a:off x="6693763" y="3311371"/>
            <a:ext cx="1447060" cy="310718"/>
          </a:xfrm>
          <a:custGeom>
            <a:avLst/>
            <a:gdLst>
              <a:gd name="connsiteX0" fmla="*/ 0 w 1447060"/>
              <a:gd name="connsiteY0" fmla="*/ 0 h 310718"/>
              <a:gd name="connsiteX1" fmla="*/ 8878 w 1447060"/>
              <a:gd name="connsiteY1" fmla="*/ 310718 h 310718"/>
              <a:gd name="connsiteX2" fmla="*/ 1447060 w 1447060"/>
              <a:gd name="connsiteY2" fmla="*/ 301841 h 310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47060" h="310718">
                <a:moveTo>
                  <a:pt x="0" y="0"/>
                </a:moveTo>
                <a:lnTo>
                  <a:pt x="8878" y="310718"/>
                </a:lnTo>
                <a:lnTo>
                  <a:pt x="1447060" y="301841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684885" y="3311371"/>
            <a:ext cx="1464816" cy="541538"/>
          </a:xfrm>
          <a:custGeom>
            <a:avLst/>
            <a:gdLst>
              <a:gd name="connsiteX0" fmla="*/ 0 w 1464816"/>
              <a:gd name="connsiteY0" fmla="*/ 0 h 541538"/>
              <a:gd name="connsiteX1" fmla="*/ 0 w 1464816"/>
              <a:gd name="connsiteY1" fmla="*/ 523782 h 541538"/>
              <a:gd name="connsiteX2" fmla="*/ 1464816 w 1464816"/>
              <a:gd name="connsiteY2" fmla="*/ 541538 h 54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4816" h="541538">
                <a:moveTo>
                  <a:pt x="0" y="0"/>
                </a:moveTo>
                <a:lnTo>
                  <a:pt x="0" y="523782"/>
                </a:lnTo>
                <a:lnTo>
                  <a:pt x="1464816" y="541538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 bwMode="auto">
          <a:xfrm>
            <a:off x="6692453" y="3302131"/>
            <a:ext cx="1485355" cy="2982403"/>
          </a:xfrm>
          <a:custGeom>
            <a:avLst/>
            <a:gdLst>
              <a:gd name="connsiteX0" fmla="*/ 0 w 1820174"/>
              <a:gd name="connsiteY0" fmla="*/ 0 h 2570672"/>
              <a:gd name="connsiteX1" fmla="*/ 1820174 w 1820174"/>
              <a:gd name="connsiteY1" fmla="*/ 0 h 2570672"/>
              <a:gd name="connsiteX2" fmla="*/ 1820174 w 1820174"/>
              <a:gd name="connsiteY2" fmla="*/ 2570672 h 2570672"/>
              <a:gd name="connsiteX3" fmla="*/ 1216325 w 1820174"/>
              <a:gd name="connsiteY3" fmla="*/ 2570672 h 2570672"/>
              <a:gd name="connsiteX0" fmla="*/ 0 w 1820174"/>
              <a:gd name="connsiteY0" fmla="*/ 399495 h 2970167"/>
              <a:gd name="connsiteX1" fmla="*/ 1820174 w 1820174"/>
              <a:gd name="connsiteY1" fmla="*/ 0 h 2970167"/>
              <a:gd name="connsiteX2" fmla="*/ 1820174 w 1820174"/>
              <a:gd name="connsiteY2" fmla="*/ 2970167 h 2970167"/>
              <a:gd name="connsiteX3" fmla="*/ 1216325 w 1820174"/>
              <a:gd name="connsiteY3" fmla="*/ 2970167 h 2970167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766908 w 1766908"/>
              <a:gd name="connsiteY2" fmla="*/ 2979045 h 2979045"/>
              <a:gd name="connsiteX3" fmla="*/ 1163059 w 1766908"/>
              <a:gd name="connsiteY3" fmla="*/ 2979045 h 2979045"/>
              <a:gd name="connsiteX0" fmla="*/ 0 w 1766908"/>
              <a:gd name="connsiteY0" fmla="*/ 0 h 2979045"/>
              <a:gd name="connsiteX1" fmla="*/ 1766908 w 1766908"/>
              <a:gd name="connsiteY1" fmla="*/ 8878 h 2979045"/>
              <a:gd name="connsiteX2" fmla="*/ 1509456 w 1766908"/>
              <a:gd name="connsiteY2" fmla="*/ 2961290 h 2979045"/>
              <a:gd name="connsiteX3" fmla="*/ 1163059 w 1766908"/>
              <a:gd name="connsiteY3" fmla="*/ 2979045 h 2979045"/>
              <a:gd name="connsiteX0" fmla="*/ 0 w 1509456"/>
              <a:gd name="connsiteY0" fmla="*/ 0 h 2979045"/>
              <a:gd name="connsiteX1" fmla="*/ 1465067 w 1509456"/>
              <a:gd name="connsiteY1" fmla="*/ 17756 h 2979045"/>
              <a:gd name="connsiteX2" fmla="*/ 1509456 w 1509456"/>
              <a:gd name="connsiteY2" fmla="*/ 2961290 h 2979045"/>
              <a:gd name="connsiteX3" fmla="*/ 1163059 w 1509456"/>
              <a:gd name="connsiteY3" fmla="*/ 2979045 h 2979045"/>
              <a:gd name="connsiteX0" fmla="*/ 0 w 1482823"/>
              <a:gd name="connsiteY0" fmla="*/ 0 h 3014556"/>
              <a:gd name="connsiteX1" fmla="*/ 1465067 w 1482823"/>
              <a:gd name="connsiteY1" fmla="*/ 17756 h 3014556"/>
              <a:gd name="connsiteX2" fmla="*/ 1482823 w 1482823"/>
              <a:gd name="connsiteY2" fmla="*/ 3014556 h 3014556"/>
              <a:gd name="connsiteX3" fmla="*/ 1163059 w 1482823"/>
              <a:gd name="connsiteY3" fmla="*/ 2979045 h 3014556"/>
              <a:gd name="connsiteX0" fmla="*/ 0 w 1482823"/>
              <a:gd name="connsiteY0" fmla="*/ 0 h 2979045"/>
              <a:gd name="connsiteX1" fmla="*/ 1465067 w 1482823"/>
              <a:gd name="connsiteY1" fmla="*/ 17756 h 2979045"/>
              <a:gd name="connsiteX2" fmla="*/ 1482823 w 1482823"/>
              <a:gd name="connsiteY2" fmla="*/ 2961350 h 2979045"/>
              <a:gd name="connsiteX3" fmla="*/ 1163059 w 1482823"/>
              <a:gd name="connsiteY3" fmla="*/ 2979045 h 2979045"/>
              <a:gd name="connsiteX0" fmla="*/ 0 w 1482823"/>
              <a:gd name="connsiteY0" fmla="*/ 0 h 2987953"/>
              <a:gd name="connsiteX1" fmla="*/ 1465067 w 1482823"/>
              <a:gd name="connsiteY1" fmla="*/ 17756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82823"/>
              <a:gd name="connsiteY0" fmla="*/ 0 h 2987953"/>
              <a:gd name="connsiteX1" fmla="*/ 1447114 w 1482823"/>
              <a:gd name="connsiteY1" fmla="*/ 21 h 2987953"/>
              <a:gd name="connsiteX2" fmla="*/ 1482823 w 1482823"/>
              <a:gd name="connsiteY2" fmla="*/ 2987953 h 2987953"/>
              <a:gd name="connsiteX3" fmla="*/ 1163059 w 1482823"/>
              <a:gd name="connsiteY3" fmla="*/ 2979045 h 2987953"/>
              <a:gd name="connsiteX0" fmla="*/ 0 w 1491799"/>
              <a:gd name="connsiteY0" fmla="*/ 0 h 2979045"/>
              <a:gd name="connsiteX1" fmla="*/ 1447114 w 1491799"/>
              <a:gd name="connsiteY1" fmla="*/ 21 h 2979045"/>
              <a:gd name="connsiteX2" fmla="*/ 1491799 w 1491799"/>
              <a:gd name="connsiteY2" fmla="*/ 2970218 h 2979045"/>
              <a:gd name="connsiteX3" fmla="*/ 1163059 w 1491799"/>
              <a:gd name="connsiteY3" fmla="*/ 2979045 h 29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1799" h="2979045">
                <a:moveTo>
                  <a:pt x="0" y="0"/>
                </a:moveTo>
                <a:lnTo>
                  <a:pt x="1447114" y="21"/>
                </a:lnTo>
                <a:lnTo>
                  <a:pt x="1491799" y="2970218"/>
                </a:lnTo>
                <a:lnTo>
                  <a:pt x="1163059" y="2979045"/>
                </a:lnTo>
              </a:path>
            </a:pathLst>
          </a:custGeom>
          <a:noFill/>
          <a:ln w="28575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430843" y="31259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69" name="Oval 68"/>
          <p:cNvSpPr/>
          <p:nvPr/>
        </p:nvSpPr>
        <p:spPr bwMode="auto">
          <a:xfrm>
            <a:off x="6646591" y="3269370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08168" y="6021288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7844996" y="6246604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0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6" grpId="0" animBg="1"/>
      <p:bldP spid="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3694"/>
            <a:ext cx="11754636" cy="1143000"/>
          </a:xfrm>
        </p:spPr>
        <p:txBody>
          <a:bodyPr/>
          <a:lstStyle/>
          <a:p>
            <a:r>
              <a:rPr lang="en-US" sz="3200" dirty="0"/>
              <a:t>Question: Does there always exists a path that is both a shortest min-link path and a min-link shortest path?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63040"/>
            <a:ext cx="10780450" cy="1590878"/>
          </a:xfrm>
        </p:spPr>
        <p:txBody>
          <a:bodyPr/>
          <a:lstStyle/>
          <a:p>
            <a:r>
              <a:rPr lang="en-US" dirty="0"/>
              <a:t>Simple rectilinear polygons (no holes): Yes!</a:t>
            </a:r>
          </a:p>
          <a:p>
            <a:r>
              <a:rPr lang="en-US" dirty="0"/>
              <a:t>With holes: No!</a:t>
            </a:r>
          </a:p>
        </p:txBody>
      </p:sp>
      <p:sp>
        <p:nvSpPr>
          <p:cNvPr id="4" name="Freeform 3"/>
          <p:cNvSpPr/>
          <p:nvPr/>
        </p:nvSpPr>
        <p:spPr bwMode="auto">
          <a:xfrm>
            <a:off x="2636668" y="3950562"/>
            <a:ext cx="3000653" cy="1500327"/>
          </a:xfrm>
          <a:custGeom>
            <a:avLst/>
            <a:gdLst>
              <a:gd name="connsiteX0" fmla="*/ 17756 w 3000653"/>
              <a:gd name="connsiteY0" fmla="*/ 0 h 1491449"/>
              <a:gd name="connsiteX1" fmla="*/ 2459115 w 3000653"/>
              <a:gd name="connsiteY1" fmla="*/ 0 h 1491449"/>
              <a:gd name="connsiteX2" fmla="*/ 2459115 w 3000653"/>
              <a:gd name="connsiteY2" fmla="*/ 372863 h 1491449"/>
              <a:gd name="connsiteX3" fmla="*/ 3000653 w 3000653"/>
              <a:gd name="connsiteY3" fmla="*/ 372863 h 1491449"/>
              <a:gd name="connsiteX4" fmla="*/ 3000653 w 3000653"/>
              <a:gd name="connsiteY4" fmla="*/ 932156 h 1491449"/>
              <a:gd name="connsiteX5" fmla="*/ 2219418 w 3000653"/>
              <a:gd name="connsiteY5" fmla="*/ 932156 h 1491449"/>
              <a:gd name="connsiteX6" fmla="*/ 2219418 w 3000653"/>
              <a:gd name="connsiteY6" fmla="*/ 1491449 h 1491449"/>
              <a:gd name="connsiteX7" fmla="*/ 0 w 3000653"/>
              <a:gd name="connsiteY7" fmla="*/ 1491449 h 1491449"/>
              <a:gd name="connsiteX8" fmla="*/ 17756 w 3000653"/>
              <a:gd name="connsiteY8" fmla="*/ 0 h 1491449"/>
              <a:gd name="connsiteX0" fmla="*/ 1 w 3000653"/>
              <a:gd name="connsiteY0" fmla="*/ 0 h 1500327"/>
              <a:gd name="connsiteX1" fmla="*/ 2459115 w 3000653"/>
              <a:gd name="connsiteY1" fmla="*/ 8878 h 1500327"/>
              <a:gd name="connsiteX2" fmla="*/ 2459115 w 3000653"/>
              <a:gd name="connsiteY2" fmla="*/ 381741 h 1500327"/>
              <a:gd name="connsiteX3" fmla="*/ 3000653 w 3000653"/>
              <a:gd name="connsiteY3" fmla="*/ 381741 h 1500327"/>
              <a:gd name="connsiteX4" fmla="*/ 3000653 w 3000653"/>
              <a:gd name="connsiteY4" fmla="*/ 941034 h 1500327"/>
              <a:gd name="connsiteX5" fmla="*/ 2219418 w 3000653"/>
              <a:gd name="connsiteY5" fmla="*/ 941034 h 1500327"/>
              <a:gd name="connsiteX6" fmla="*/ 2219418 w 3000653"/>
              <a:gd name="connsiteY6" fmla="*/ 1500327 h 1500327"/>
              <a:gd name="connsiteX7" fmla="*/ 0 w 3000653"/>
              <a:gd name="connsiteY7" fmla="*/ 1500327 h 1500327"/>
              <a:gd name="connsiteX8" fmla="*/ 1 w 3000653"/>
              <a:gd name="connsiteY8" fmla="*/ 0 h 1500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0653" h="1500327">
                <a:moveTo>
                  <a:pt x="1" y="0"/>
                </a:moveTo>
                <a:lnTo>
                  <a:pt x="2459115" y="8878"/>
                </a:lnTo>
                <a:lnTo>
                  <a:pt x="2459115" y="381741"/>
                </a:lnTo>
                <a:lnTo>
                  <a:pt x="3000653" y="381741"/>
                </a:lnTo>
                <a:lnTo>
                  <a:pt x="3000653" y="941034"/>
                </a:lnTo>
                <a:lnTo>
                  <a:pt x="2219418" y="941034"/>
                </a:lnTo>
                <a:lnTo>
                  <a:pt x="2219418" y="1500327"/>
                </a:lnTo>
                <a:lnTo>
                  <a:pt x="0" y="1500327"/>
                </a:lnTo>
                <a:cubicBezTo>
                  <a:pt x="0" y="1000218"/>
                  <a:pt x="1" y="500109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5220070" y="3755254"/>
            <a:ext cx="3098307" cy="1997476"/>
          </a:xfrm>
          <a:custGeom>
            <a:avLst/>
            <a:gdLst>
              <a:gd name="connsiteX0" fmla="*/ 0 w 3098307"/>
              <a:gd name="connsiteY0" fmla="*/ 1944210 h 1997476"/>
              <a:gd name="connsiteX1" fmla="*/ 0 w 3098307"/>
              <a:gd name="connsiteY1" fmla="*/ 1340529 h 1997476"/>
              <a:gd name="connsiteX2" fmla="*/ 639192 w 3098307"/>
              <a:gd name="connsiteY2" fmla="*/ 1340529 h 1997476"/>
              <a:gd name="connsiteX3" fmla="*/ 639192 w 3098307"/>
              <a:gd name="connsiteY3" fmla="*/ 452762 h 1997476"/>
              <a:gd name="connsiteX4" fmla="*/ 133165 w 3098307"/>
              <a:gd name="connsiteY4" fmla="*/ 452762 h 1997476"/>
              <a:gd name="connsiteX5" fmla="*/ 133165 w 3098307"/>
              <a:gd name="connsiteY5" fmla="*/ 0 h 1997476"/>
              <a:gd name="connsiteX6" fmla="*/ 3098307 w 3098307"/>
              <a:gd name="connsiteY6" fmla="*/ 0 h 1997476"/>
              <a:gd name="connsiteX7" fmla="*/ 3098307 w 3098307"/>
              <a:gd name="connsiteY7" fmla="*/ 1997476 h 1997476"/>
              <a:gd name="connsiteX8" fmla="*/ 0 w 3098307"/>
              <a:gd name="connsiteY8" fmla="*/ 1944210 h 1997476"/>
              <a:gd name="connsiteX0" fmla="*/ 0 w 3098307"/>
              <a:gd name="connsiteY0" fmla="*/ 1970843 h 1997476"/>
              <a:gd name="connsiteX1" fmla="*/ 0 w 3098307"/>
              <a:gd name="connsiteY1" fmla="*/ 1340529 h 1997476"/>
              <a:gd name="connsiteX2" fmla="*/ 639192 w 3098307"/>
              <a:gd name="connsiteY2" fmla="*/ 1340529 h 1997476"/>
              <a:gd name="connsiteX3" fmla="*/ 639192 w 3098307"/>
              <a:gd name="connsiteY3" fmla="*/ 452762 h 1997476"/>
              <a:gd name="connsiteX4" fmla="*/ 133165 w 3098307"/>
              <a:gd name="connsiteY4" fmla="*/ 452762 h 1997476"/>
              <a:gd name="connsiteX5" fmla="*/ 133165 w 3098307"/>
              <a:gd name="connsiteY5" fmla="*/ 0 h 1997476"/>
              <a:gd name="connsiteX6" fmla="*/ 3098307 w 3098307"/>
              <a:gd name="connsiteY6" fmla="*/ 0 h 1997476"/>
              <a:gd name="connsiteX7" fmla="*/ 3098307 w 3098307"/>
              <a:gd name="connsiteY7" fmla="*/ 1997476 h 1997476"/>
              <a:gd name="connsiteX8" fmla="*/ 0 w 3098307"/>
              <a:gd name="connsiteY8" fmla="*/ 1970843 h 1997476"/>
              <a:gd name="connsiteX0" fmla="*/ 0 w 3098307"/>
              <a:gd name="connsiteY0" fmla="*/ 1970843 h 1997476"/>
              <a:gd name="connsiteX1" fmla="*/ 0 w 3098307"/>
              <a:gd name="connsiteY1" fmla="*/ 1340529 h 1997476"/>
              <a:gd name="connsiteX2" fmla="*/ 639192 w 3098307"/>
              <a:gd name="connsiteY2" fmla="*/ 1340529 h 1997476"/>
              <a:gd name="connsiteX3" fmla="*/ 639192 w 3098307"/>
              <a:gd name="connsiteY3" fmla="*/ 452762 h 1997476"/>
              <a:gd name="connsiteX4" fmla="*/ 133165 w 3098307"/>
              <a:gd name="connsiteY4" fmla="*/ 452762 h 1997476"/>
              <a:gd name="connsiteX5" fmla="*/ 133165 w 3098307"/>
              <a:gd name="connsiteY5" fmla="*/ 0 h 1997476"/>
              <a:gd name="connsiteX6" fmla="*/ 3098307 w 3098307"/>
              <a:gd name="connsiteY6" fmla="*/ 0 h 1997476"/>
              <a:gd name="connsiteX7" fmla="*/ 3087907 w 3098307"/>
              <a:gd name="connsiteY7" fmla="*/ 990917 h 1997476"/>
              <a:gd name="connsiteX8" fmla="*/ 3098307 w 3098307"/>
              <a:gd name="connsiteY8" fmla="*/ 1997476 h 1997476"/>
              <a:gd name="connsiteX9" fmla="*/ 0 w 3098307"/>
              <a:gd name="connsiteY9" fmla="*/ 1970843 h 1997476"/>
              <a:gd name="connsiteX0" fmla="*/ 0 w 3098307"/>
              <a:gd name="connsiteY0" fmla="*/ 1970843 h 1997476"/>
              <a:gd name="connsiteX1" fmla="*/ 0 w 3098307"/>
              <a:gd name="connsiteY1" fmla="*/ 1340529 h 1997476"/>
              <a:gd name="connsiteX2" fmla="*/ 639192 w 3098307"/>
              <a:gd name="connsiteY2" fmla="*/ 1340529 h 1997476"/>
              <a:gd name="connsiteX3" fmla="*/ 639192 w 3098307"/>
              <a:gd name="connsiteY3" fmla="*/ 452762 h 1997476"/>
              <a:gd name="connsiteX4" fmla="*/ 133165 w 3098307"/>
              <a:gd name="connsiteY4" fmla="*/ 452762 h 1997476"/>
              <a:gd name="connsiteX5" fmla="*/ 133165 w 3098307"/>
              <a:gd name="connsiteY5" fmla="*/ 0 h 1997476"/>
              <a:gd name="connsiteX6" fmla="*/ 3098307 w 3098307"/>
              <a:gd name="connsiteY6" fmla="*/ 0 h 1997476"/>
              <a:gd name="connsiteX7" fmla="*/ 3098307 w 3098307"/>
              <a:gd name="connsiteY7" fmla="*/ 1997476 h 1997476"/>
              <a:gd name="connsiteX8" fmla="*/ 0 w 3098307"/>
              <a:gd name="connsiteY8" fmla="*/ 1970843 h 1997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98307" h="1997476">
                <a:moveTo>
                  <a:pt x="0" y="1970843"/>
                </a:moveTo>
                <a:lnTo>
                  <a:pt x="0" y="1340529"/>
                </a:lnTo>
                <a:lnTo>
                  <a:pt x="639192" y="1340529"/>
                </a:lnTo>
                <a:lnTo>
                  <a:pt x="639192" y="452762"/>
                </a:lnTo>
                <a:lnTo>
                  <a:pt x="133165" y="452762"/>
                </a:lnTo>
                <a:lnTo>
                  <a:pt x="133165" y="0"/>
                </a:lnTo>
                <a:lnTo>
                  <a:pt x="3098307" y="0"/>
                </a:lnTo>
                <a:lnTo>
                  <a:pt x="3098307" y="1997476"/>
                </a:lnTo>
                <a:lnTo>
                  <a:pt x="0" y="1970843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5342" y="3367672"/>
            <a:ext cx="272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6" name="Freeform 5"/>
          <p:cNvSpPr/>
          <p:nvPr/>
        </p:nvSpPr>
        <p:spPr bwMode="auto">
          <a:xfrm>
            <a:off x="4980373" y="3586579"/>
            <a:ext cx="656947" cy="1970842"/>
          </a:xfrm>
          <a:custGeom>
            <a:avLst/>
            <a:gdLst>
              <a:gd name="connsiteX0" fmla="*/ 204186 w 656947"/>
              <a:gd name="connsiteY0" fmla="*/ 0 h 1970842"/>
              <a:gd name="connsiteX1" fmla="*/ 204186 w 656947"/>
              <a:gd name="connsiteY1" fmla="*/ 692458 h 1970842"/>
              <a:gd name="connsiteX2" fmla="*/ 656947 w 656947"/>
              <a:gd name="connsiteY2" fmla="*/ 692458 h 1970842"/>
              <a:gd name="connsiteX3" fmla="*/ 656947 w 656947"/>
              <a:gd name="connsiteY3" fmla="*/ 1411549 h 1970842"/>
              <a:gd name="connsiteX4" fmla="*/ 0 w 656947"/>
              <a:gd name="connsiteY4" fmla="*/ 1411549 h 1970842"/>
              <a:gd name="connsiteX5" fmla="*/ 0 w 656947"/>
              <a:gd name="connsiteY5" fmla="*/ 1970842 h 197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947" h="1970842">
                <a:moveTo>
                  <a:pt x="204186" y="0"/>
                </a:moveTo>
                <a:lnTo>
                  <a:pt x="204186" y="692458"/>
                </a:lnTo>
                <a:lnTo>
                  <a:pt x="656947" y="692458"/>
                </a:lnTo>
                <a:lnTo>
                  <a:pt x="656947" y="1411549"/>
                </a:lnTo>
                <a:lnTo>
                  <a:pt x="0" y="1411549"/>
                </a:lnTo>
                <a:lnTo>
                  <a:pt x="0" y="1970842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2627790" y="3568823"/>
            <a:ext cx="2556769" cy="2032987"/>
          </a:xfrm>
          <a:custGeom>
            <a:avLst/>
            <a:gdLst>
              <a:gd name="connsiteX0" fmla="*/ 2849732 w 2849732"/>
              <a:gd name="connsiteY0" fmla="*/ 0 h 2006353"/>
              <a:gd name="connsiteX1" fmla="*/ 0 w 2849732"/>
              <a:gd name="connsiteY1" fmla="*/ 0 h 2006353"/>
              <a:gd name="connsiteX2" fmla="*/ 0 w 2849732"/>
              <a:gd name="connsiteY2" fmla="*/ 2006353 h 2006353"/>
              <a:gd name="connsiteX3" fmla="*/ 2654423 w 2849732"/>
              <a:gd name="connsiteY3" fmla="*/ 2006353 h 2006353"/>
              <a:gd name="connsiteX0" fmla="*/ 2849732 w 2849732"/>
              <a:gd name="connsiteY0" fmla="*/ 17756 h 2024109"/>
              <a:gd name="connsiteX1" fmla="*/ 355106 w 2849732"/>
              <a:gd name="connsiteY1" fmla="*/ 0 h 2024109"/>
              <a:gd name="connsiteX2" fmla="*/ 0 w 2849732"/>
              <a:gd name="connsiteY2" fmla="*/ 2024109 h 2024109"/>
              <a:gd name="connsiteX3" fmla="*/ 2654423 w 2849732"/>
              <a:gd name="connsiteY3" fmla="*/ 2024109 h 2024109"/>
              <a:gd name="connsiteX0" fmla="*/ 2556769 w 2556769"/>
              <a:gd name="connsiteY0" fmla="*/ 17756 h 2032987"/>
              <a:gd name="connsiteX1" fmla="*/ 62143 w 2556769"/>
              <a:gd name="connsiteY1" fmla="*/ 0 h 2032987"/>
              <a:gd name="connsiteX2" fmla="*/ 0 w 2556769"/>
              <a:gd name="connsiteY2" fmla="*/ 2032987 h 2032987"/>
              <a:gd name="connsiteX3" fmla="*/ 2361460 w 2556769"/>
              <a:gd name="connsiteY3" fmla="*/ 2024109 h 2032987"/>
              <a:gd name="connsiteX0" fmla="*/ 2556769 w 2556769"/>
              <a:gd name="connsiteY0" fmla="*/ 17756 h 2032987"/>
              <a:gd name="connsiteX1" fmla="*/ 0 w 2556769"/>
              <a:gd name="connsiteY1" fmla="*/ 0 h 2032987"/>
              <a:gd name="connsiteX2" fmla="*/ 0 w 2556769"/>
              <a:gd name="connsiteY2" fmla="*/ 2032987 h 2032987"/>
              <a:gd name="connsiteX3" fmla="*/ 2361460 w 2556769"/>
              <a:gd name="connsiteY3" fmla="*/ 2024109 h 203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6769" h="2032987">
                <a:moveTo>
                  <a:pt x="2556769" y="17756"/>
                </a:moveTo>
                <a:lnTo>
                  <a:pt x="0" y="0"/>
                </a:lnTo>
                <a:lnTo>
                  <a:pt x="0" y="2032987"/>
                </a:lnTo>
                <a:lnTo>
                  <a:pt x="2361460" y="2024109"/>
                </a:ln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>
            <a:off x="5148062" y="3552338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43089" y="5512047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943501" y="5512047"/>
            <a:ext cx="72008" cy="72008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15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/>
      <p:bldP spid="6" grpId="0" animBg="1"/>
      <p:bldP spid="7" grpId="0" animBg="1"/>
      <p:bldP spid="15" grpId="0" animBg="1"/>
      <p:bldP spid="16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</a:t>
            </a:r>
            <a:r>
              <a:rPr lang="en-US" dirty="0" err="1" smtClean="0"/>
              <a:t>bicriteria</a:t>
            </a:r>
            <a:r>
              <a:rPr lang="en-US" dirty="0" smtClean="0"/>
              <a:t>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Min-link shortest paths</a:t>
            </a:r>
          </a:p>
          <a:p>
            <a:r>
              <a:rPr lang="en-US" dirty="0" smtClean="0"/>
              <a:t>Shortest min-link paths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Minimum-cost</a:t>
            </a:r>
            <a:r>
              <a:rPr lang="en-US" dirty="0" smtClean="0"/>
              <a:t> paths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of a path: a </a:t>
            </a:r>
            <a:r>
              <a:rPr lang="en-US" dirty="0" smtClean="0">
                <a:solidFill>
                  <a:srgbClr val="FF0000"/>
                </a:solidFill>
              </a:rPr>
              <a:t>non-decreasing function </a:t>
            </a:r>
            <a:r>
              <a:rPr lang="en-US" dirty="0" smtClean="0"/>
              <a:t>of both the length and the number of edges of the path</a:t>
            </a:r>
          </a:p>
          <a:p>
            <a:endParaRPr lang="en-US" dirty="0" smtClean="0"/>
          </a:p>
          <a:p>
            <a:r>
              <a:rPr lang="en-US" dirty="0" smtClean="0"/>
              <a:t>One-point queries</a:t>
            </a:r>
          </a:p>
          <a:p>
            <a:pPr lvl="1"/>
            <a:r>
              <a:rPr lang="en-US" dirty="0" smtClean="0"/>
              <a:t>s is given in the input, and t is a query point</a:t>
            </a:r>
          </a:p>
          <a:p>
            <a:r>
              <a:rPr lang="en-US" dirty="0" smtClean="0"/>
              <a:t>Two-point queries</a:t>
            </a:r>
          </a:p>
          <a:p>
            <a:pPr lvl="1"/>
            <a:r>
              <a:rPr lang="en-US" dirty="0" smtClean="0"/>
              <a:t>Both s and t are query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work: for all three types of </a:t>
            </a:r>
            <a:r>
              <a:rPr lang="en-US" dirty="0" err="1"/>
              <a:t>bicriteria</a:t>
            </a:r>
            <a:r>
              <a:rPr lang="en-US" dirty="0"/>
              <a:t>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single path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time, Yang et al., 1992</a:t>
            </a:r>
          </a:p>
          <a:p>
            <a:pPr lvl="1"/>
            <a:r>
              <a:rPr lang="en-US" dirty="0" smtClean="0"/>
              <a:t>O(n log</a:t>
            </a:r>
            <a:r>
              <a:rPr lang="en-US" baseline="30000" dirty="0" smtClean="0"/>
              <a:t>2</a:t>
            </a:r>
            <a:r>
              <a:rPr lang="en-US" dirty="0" smtClean="0"/>
              <a:t>n) time and O(n log n) space, Yang et al., 1995</a:t>
            </a:r>
          </a:p>
          <a:p>
            <a:pPr lvl="1"/>
            <a:r>
              <a:rPr lang="en-US" dirty="0"/>
              <a:t>O(n </a:t>
            </a:r>
            <a:r>
              <a:rPr lang="en-US" dirty="0" smtClean="0"/>
              <a:t>log</a:t>
            </a:r>
            <a:r>
              <a:rPr lang="en-US" baseline="30000" dirty="0" smtClean="0"/>
              <a:t>1.5</a:t>
            </a:r>
            <a:r>
              <a:rPr lang="en-US" dirty="0" smtClean="0"/>
              <a:t>n</a:t>
            </a:r>
            <a:r>
              <a:rPr lang="en-US" dirty="0"/>
              <a:t>) time and </a:t>
            </a:r>
            <a:r>
              <a:rPr lang="en-US" dirty="0" smtClean="0"/>
              <a:t>space</a:t>
            </a:r>
            <a:r>
              <a:rPr lang="en-US" dirty="0"/>
              <a:t>, Yang et al., 1995</a:t>
            </a:r>
          </a:p>
          <a:p>
            <a:pPr lvl="1"/>
            <a:r>
              <a:rPr lang="en-US" dirty="0"/>
              <a:t>O(n log</a:t>
            </a:r>
            <a:r>
              <a:rPr lang="en-US" baseline="30000" dirty="0"/>
              <a:t>1.5</a:t>
            </a:r>
            <a:r>
              <a:rPr lang="en-US" dirty="0"/>
              <a:t>n) </a:t>
            </a:r>
            <a:r>
              <a:rPr lang="en-US" dirty="0" smtClean="0"/>
              <a:t>time and </a:t>
            </a:r>
            <a:r>
              <a:rPr lang="en-US" dirty="0"/>
              <a:t>O(n log n</a:t>
            </a:r>
            <a:r>
              <a:rPr lang="en-US" dirty="0" smtClean="0"/>
              <a:t>) space, Chen et al., 2001</a:t>
            </a:r>
          </a:p>
          <a:p>
            <a:r>
              <a:rPr lang="en-US" dirty="0" smtClean="0"/>
              <a:t>One-point queries, Chen et al., 2001</a:t>
            </a:r>
          </a:p>
          <a:p>
            <a:pPr lvl="1"/>
            <a:r>
              <a:rPr lang="en-US" dirty="0" smtClean="0"/>
              <a:t>Preprocessing: </a:t>
            </a:r>
            <a:r>
              <a:rPr lang="en-US" dirty="0"/>
              <a:t>O(n log</a:t>
            </a:r>
            <a:r>
              <a:rPr lang="en-US" baseline="30000" dirty="0"/>
              <a:t>1.5</a:t>
            </a:r>
            <a:r>
              <a:rPr lang="en-US" dirty="0"/>
              <a:t>n) time and O(n log n)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Query: O(log n) time</a:t>
            </a:r>
          </a:p>
          <a:p>
            <a:r>
              <a:rPr lang="en-US" dirty="0" smtClean="0"/>
              <a:t>Two-point </a:t>
            </a:r>
            <a:r>
              <a:rPr lang="en-US" dirty="0"/>
              <a:t>queries, Chen et al., 2001</a:t>
            </a:r>
          </a:p>
          <a:p>
            <a:pPr lvl="1"/>
            <a:r>
              <a:rPr lang="en-US" dirty="0"/>
              <a:t>Preprocessing: </a:t>
            </a: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 log</a:t>
            </a:r>
            <a:r>
              <a:rPr lang="en-US" baseline="30000" dirty="0" smtClean="0"/>
              <a:t>2</a:t>
            </a:r>
            <a:r>
              <a:rPr lang="en-US" dirty="0" smtClean="0"/>
              <a:t>n</a:t>
            </a:r>
            <a:r>
              <a:rPr lang="en-US" dirty="0"/>
              <a:t>) time and </a:t>
            </a:r>
            <a:r>
              <a:rPr lang="en-US" dirty="0" smtClean="0"/>
              <a:t>space</a:t>
            </a:r>
            <a:endParaRPr lang="en-US" dirty="0"/>
          </a:p>
          <a:p>
            <a:pPr lvl="1"/>
            <a:r>
              <a:rPr lang="en-US" dirty="0"/>
              <a:t>Query: </a:t>
            </a:r>
            <a:r>
              <a:rPr lang="en-US" dirty="0" smtClean="0"/>
              <a:t>O(log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n) time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68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rectilinear domain of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vertices and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 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25" y="1437033"/>
            <a:ext cx="8147248" cy="1965960"/>
          </a:xfrm>
        </p:spPr>
        <p:txBody>
          <a:bodyPr/>
          <a:lstStyle/>
          <a:p>
            <a:r>
              <a:rPr lang="en-US" dirty="0" smtClean="0"/>
              <a:t>h could be much smaller than n</a:t>
            </a:r>
          </a:p>
          <a:p>
            <a:r>
              <a:rPr lang="en-US" dirty="0" smtClean="0"/>
              <a:t>Complexities better measured by h instead of by n</a:t>
            </a:r>
          </a:p>
          <a:p>
            <a:pPr lvl="1"/>
            <a:r>
              <a:rPr lang="en-US" dirty="0" smtClean="0"/>
              <a:t>e.g., O(n</a:t>
            </a:r>
            <a:r>
              <a:rPr lang="en-US" baseline="30000" dirty="0" smtClean="0"/>
              <a:t>2</a:t>
            </a:r>
            <a:r>
              <a:rPr lang="en-US" dirty="0" smtClean="0"/>
              <a:t>)  vs. O(n + h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359696" y="3140968"/>
            <a:ext cx="5760640" cy="3456384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3706483" y="3407433"/>
            <a:ext cx="1259457" cy="810884"/>
          </a:xfrm>
          <a:custGeom>
            <a:avLst/>
            <a:gdLst>
              <a:gd name="connsiteX0" fmla="*/ 0 w 1250831"/>
              <a:gd name="connsiteY0" fmla="*/ 241540 h 810884"/>
              <a:gd name="connsiteX1" fmla="*/ 0 w 1250831"/>
              <a:gd name="connsiteY1" fmla="*/ 552091 h 810884"/>
              <a:gd name="connsiteX2" fmla="*/ 586597 w 1250831"/>
              <a:gd name="connsiteY2" fmla="*/ 552091 h 810884"/>
              <a:gd name="connsiteX3" fmla="*/ 586597 w 1250831"/>
              <a:gd name="connsiteY3" fmla="*/ 810884 h 810884"/>
              <a:gd name="connsiteX4" fmla="*/ 1250831 w 1250831"/>
              <a:gd name="connsiteY4" fmla="*/ 810884 h 810884"/>
              <a:gd name="connsiteX5" fmla="*/ 1250831 w 1250831"/>
              <a:gd name="connsiteY5" fmla="*/ 0 h 810884"/>
              <a:gd name="connsiteX6" fmla="*/ 1130061 w 1250831"/>
              <a:gd name="connsiteY6" fmla="*/ 0 h 810884"/>
              <a:gd name="connsiteX7" fmla="*/ 1130061 w 1250831"/>
              <a:gd name="connsiteY7" fmla="*/ 362310 h 810884"/>
              <a:gd name="connsiteX8" fmla="*/ 828136 w 1250831"/>
              <a:gd name="connsiteY8" fmla="*/ 362310 h 810884"/>
              <a:gd name="connsiteX9" fmla="*/ 828136 w 1250831"/>
              <a:gd name="connsiteY9" fmla="*/ 146650 h 810884"/>
              <a:gd name="connsiteX10" fmla="*/ 232914 w 1250831"/>
              <a:gd name="connsiteY10" fmla="*/ 146650 h 810884"/>
              <a:gd name="connsiteX11" fmla="*/ 232914 w 1250831"/>
              <a:gd name="connsiteY11" fmla="*/ 414068 h 810884"/>
              <a:gd name="connsiteX12" fmla="*/ 8627 w 1250831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7253 w 1259457"/>
              <a:gd name="connsiteY12" fmla="*/ 414068 h 810884"/>
              <a:gd name="connsiteX0" fmla="*/ 0 w 1259457"/>
              <a:gd name="connsiteY0" fmla="*/ 396815 h 810884"/>
              <a:gd name="connsiteX1" fmla="*/ 8626 w 1259457"/>
              <a:gd name="connsiteY1" fmla="*/ 552091 h 810884"/>
              <a:gd name="connsiteX2" fmla="*/ 595223 w 1259457"/>
              <a:gd name="connsiteY2" fmla="*/ 552091 h 810884"/>
              <a:gd name="connsiteX3" fmla="*/ 595223 w 1259457"/>
              <a:gd name="connsiteY3" fmla="*/ 810884 h 810884"/>
              <a:gd name="connsiteX4" fmla="*/ 1259457 w 1259457"/>
              <a:gd name="connsiteY4" fmla="*/ 810884 h 810884"/>
              <a:gd name="connsiteX5" fmla="*/ 1259457 w 1259457"/>
              <a:gd name="connsiteY5" fmla="*/ 0 h 810884"/>
              <a:gd name="connsiteX6" fmla="*/ 1138687 w 1259457"/>
              <a:gd name="connsiteY6" fmla="*/ 0 h 810884"/>
              <a:gd name="connsiteX7" fmla="*/ 1138687 w 1259457"/>
              <a:gd name="connsiteY7" fmla="*/ 362310 h 810884"/>
              <a:gd name="connsiteX8" fmla="*/ 836762 w 1259457"/>
              <a:gd name="connsiteY8" fmla="*/ 362310 h 810884"/>
              <a:gd name="connsiteX9" fmla="*/ 836762 w 1259457"/>
              <a:gd name="connsiteY9" fmla="*/ 146650 h 810884"/>
              <a:gd name="connsiteX10" fmla="*/ 241540 w 1259457"/>
              <a:gd name="connsiteY10" fmla="*/ 146650 h 810884"/>
              <a:gd name="connsiteX11" fmla="*/ 241540 w 1259457"/>
              <a:gd name="connsiteY11" fmla="*/ 414068 h 810884"/>
              <a:gd name="connsiteX12" fmla="*/ 1 w 1259457"/>
              <a:gd name="connsiteY12" fmla="*/ 414068 h 81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9457" h="810884">
                <a:moveTo>
                  <a:pt x="0" y="396815"/>
                </a:moveTo>
                <a:lnTo>
                  <a:pt x="8626" y="552091"/>
                </a:lnTo>
                <a:lnTo>
                  <a:pt x="595223" y="552091"/>
                </a:lnTo>
                <a:lnTo>
                  <a:pt x="595223" y="810884"/>
                </a:lnTo>
                <a:lnTo>
                  <a:pt x="1259457" y="810884"/>
                </a:lnTo>
                <a:lnTo>
                  <a:pt x="1259457" y="0"/>
                </a:lnTo>
                <a:lnTo>
                  <a:pt x="1138687" y="0"/>
                </a:lnTo>
                <a:lnTo>
                  <a:pt x="1138687" y="362310"/>
                </a:lnTo>
                <a:lnTo>
                  <a:pt x="836762" y="362310"/>
                </a:lnTo>
                <a:lnTo>
                  <a:pt x="836762" y="146650"/>
                </a:lnTo>
                <a:lnTo>
                  <a:pt x="241540" y="146650"/>
                </a:lnTo>
                <a:lnTo>
                  <a:pt x="241540" y="414068"/>
                </a:lnTo>
                <a:lnTo>
                  <a:pt x="1" y="414068"/>
                </a:ln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4776158" y="4994695"/>
            <a:ext cx="1526877" cy="483079"/>
          </a:xfrm>
          <a:custGeom>
            <a:avLst/>
            <a:gdLst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793630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793630"/>
              <a:gd name="connsiteX1" fmla="*/ 1173193 w 1552755"/>
              <a:gd name="connsiteY1" fmla="*/ 0 h 793630"/>
              <a:gd name="connsiteX2" fmla="*/ 1173193 w 1552755"/>
              <a:gd name="connsiteY2" fmla="*/ 345056 h 793630"/>
              <a:gd name="connsiteX3" fmla="*/ 1552755 w 1552755"/>
              <a:gd name="connsiteY3" fmla="*/ 345056 h 793630"/>
              <a:gd name="connsiteX4" fmla="*/ 1552755 w 1552755"/>
              <a:gd name="connsiteY4" fmla="*/ 646981 h 793630"/>
              <a:gd name="connsiteX5" fmla="*/ 34506 w 1552755"/>
              <a:gd name="connsiteY5" fmla="*/ 793630 h 793630"/>
              <a:gd name="connsiteX6" fmla="*/ 0 w 1552755"/>
              <a:gd name="connsiteY6" fmla="*/ 0 h 793630"/>
              <a:gd name="connsiteX0" fmla="*/ 0 w 1552755"/>
              <a:gd name="connsiteY0" fmla="*/ 0 h 698739"/>
              <a:gd name="connsiteX1" fmla="*/ 1173193 w 1552755"/>
              <a:gd name="connsiteY1" fmla="*/ 0 h 698739"/>
              <a:gd name="connsiteX2" fmla="*/ 1173193 w 1552755"/>
              <a:gd name="connsiteY2" fmla="*/ 345056 h 698739"/>
              <a:gd name="connsiteX3" fmla="*/ 1552755 w 1552755"/>
              <a:gd name="connsiteY3" fmla="*/ 345056 h 698739"/>
              <a:gd name="connsiteX4" fmla="*/ 1552755 w 1552755"/>
              <a:gd name="connsiteY4" fmla="*/ 646981 h 698739"/>
              <a:gd name="connsiteX5" fmla="*/ 43132 w 1552755"/>
              <a:gd name="connsiteY5" fmla="*/ 698739 h 698739"/>
              <a:gd name="connsiteX6" fmla="*/ 0 w 1552755"/>
              <a:gd name="connsiteY6" fmla="*/ 0 h 698739"/>
              <a:gd name="connsiteX0" fmla="*/ 0 w 1552755"/>
              <a:gd name="connsiteY0" fmla="*/ 0 h 664233"/>
              <a:gd name="connsiteX1" fmla="*/ 1173193 w 1552755"/>
              <a:gd name="connsiteY1" fmla="*/ 0 h 664233"/>
              <a:gd name="connsiteX2" fmla="*/ 1173193 w 1552755"/>
              <a:gd name="connsiteY2" fmla="*/ 345056 h 664233"/>
              <a:gd name="connsiteX3" fmla="*/ 1552755 w 1552755"/>
              <a:gd name="connsiteY3" fmla="*/ 345056 h 664233"/>
              <a:gd name="connsiteX4" fmla="*/ 1552755 w 1552755"/>
              <a:gd name="connsiteY4" fmla="*/ 646981 h 664233"/>
              <a:gd name="connsiteX5" fmla="*/ 17252 w 1552755"/>
              <a:gd name="connsiteY5" fmla="*/ 664233 h 664233"/>
              <a:gd name="connsiteX6" fmla="*/ 0 w 1552755"/>
              <a:gd name="connsiteY6" fmla="*/ 0 h 664233"/>
              <a:gd name="connsiteX0" fmla="*/ 8627 w 1561382"/>
              <a:gd name="connsiteY0" fmla="*/ 0 h 646981"/>
              <a:gd name="connsiteX1" fmla="*/ 1181820 w 1561382"/>
              <a:gd name="connsiteY1" fmla="*/ 0 h 646981"/>
              <a:gd name="connsiteX2" fmla="*/ 1181820 w 1561382"/>
              <a:gd name="connsiteY2" fmla="*/ 345056 h 646981"/>
              <a:gd name="connsiteX3" fmla="*/ 1561382 w 1561382"/>
              <a:gd name="connsiteY3" fmla="*/ 345056 h 646981"/>
              <a:gd name="connsiteX4" fmla="*/ 1561382 w 1561382"/>
              <a:gd name="connsiteY4" fmla="*/ 646981 h 646981"/>
              <a:gd name="connsiteX5" fmla="*/ 0 w 1561382"/>
              <a:gd name="connsiteY5" fmla="*/ 646980 h 646981"/>
              <a:gd name="connsiteX6" fmla="*/ 8627 w 1561382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638353 h 646981"/>
              <a:gd name="connsiteX6" fmla="*/ 0 w 1552755"/>
              <a:gd name="connsiteY6" fmla="*/ 0 h 646981"/>
              <a:gd name="connsiteX0" fmla="*/ 1 w 1552756"/>
              <a:gd name="connsiteY0" fmla="*/ 0 h 646981"/>
              <a:gd name="connsiteX1" fmla="*/ 1173194 w 1552756"/>
              <a:gd name="connsiteY1" fmla="*/ 0 h 646981"/>
              <a:gd name="connsiteX2" fmla="*/ 1173194 w 1552756"/>
              <a:gd name="connsiteY2" fmla="*/ 345056 h 646981"/>
              <a:gd name="connsiteX3" fmla="*/ 1552756 w 1552756"/>
              <a:gd name="connsiteY3" fmla="*/ 345056 h 646981"/>
              <a:gd name="connsiteX4" fmla="*/ 1552756 w 1552756"/>
              <a:gd name="connsiteY4" fmla="*/ 646981 h 646981"/>
              <a:gd name="connsiteX5" fmla="*/ 0 w 1552756"/>
              <a:gd name="connsiteY5" fmla="*/ 621100 h 646981"/>
              <a:gd name="connsiteX6" fmla="*/ 1 w 1552756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8625 w 1552755"/>
              <a:gd name="connsiteY5" fmla="*/ 646980 h 646981"/>
              <a:gd name="connsiteX6" fmla="*/ 0 w 1552755"/>
              <a:gd name="connsiteY6" fmla="*/ 0 h 646981"/>
              <a:gd name="connsiteX0" fmla="*/ 0 w 1552755"/>
              <a:gd name="connsiteY0" fmla="*/ 0 h 646981"/>
              <a:gd name="connsiteX1" fmla="*/ 1173193 w 1552755"/>
              <a:gd name="connsiteY1" fmla="*/ 0 h 646981"/>
              <a:gd name="connsiteX2" fmla="*/ 1173193 w 1552755"/>
              <a:gd name="connsiteY2" fmla="*/ 345056 h 646981"/>
              <a:gd name="connsiteX3" fmla="*/ 1552755 w 1552755"/>
              <a:gd name="connsiteY3" fmla="*/ 345056 h 646981"/>
              <a:gd name="connsiteX4" fmla="*/ 1552755 w 1552755"/>
              <a:gd name="connsiteY4" fmla="*/ 646981 h 646981"/>
              <a:gd name="connsiteX5" fmla="*/ 25878 w 1552755"/>
              <a:gd name="connsiteY5" fmla="*/ 577969 h 646981"/>
              <a:gd name="connsiteX6" fmla="*/ 0 w 1552755"/>
              <a:gd name="connsiteY6" fmla="*/ 0 h 646981"/>
              <a:gd name="connsiteX0" fmla="*/ 0 w 1552755"/>
              <a:gd name="connsiteY0" fmla="*/ 0 h 577970"/>
              <a:gd name="connsiteX1" fmla="*/ 1173193 w 1552755"/>
              <a:gd name="connsiteY1" fmla="*/ 0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77970"/>
              <a:gd name="connsiteX1" fmla="*/ 1155940 w 1552755"/>
              <a:gd name="connsiteY1" fmla="*/ 77638 h 577970"/>
              <a:gd name="connsiteX2" fmla="*/ 1173193 w 1552755"/>
              <a:gd name="connsiteY2" fmla="*/ 345056 h 577970"/>
              <a:gd name="connsiteX3" fmla="*/ 1552755 w 1552755"/>
              <a:gd name="connsiteY3" fmla="*/ 345056 h 577970"/>
              <a:gd name="connsiteX4" fmla="*/ 1552755 w 1552755"/>
              <a:gd name="connsiteY4" fmla="*/ 577970 h 577970"/>
              <a:gd name="connsiteX5" fmla="*/ 25878 w 1552755"/>
              <a:gd name="connsiteY5" fmla="*/ 577969 h 577970"/>
              <a:gd name="connsiteX6" fmla="*/ 0 w 1552755"/>
              <a:gd name="connsiteY6" fmla="*/ 0 h 577970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7254 w 1526877"/>
              <a:gd name="connsiteY0" fmla="*/ 0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7254 w 1526877"/>
              <a:gd name="connsiteY6" fmla="*/ 0 h 500332"/>
              <a:gd name="connsiteX0" fmla="*/ 0 w 1552755"/>
              <a:gd name="connsiteY0" fmla="*/ 0 h 500332"/>
              <a:gd name="connsiteX1" fmla="*/ 1155940 w 1552755"/>
              <a:gd name="connsiteY1" fmla="*/ 0 h 500332"/>
              <a:gd name="connsiteX2" fmla="*/ 1173193 w 1552755"/>
              <a:gd name="connsiteY2" fmla="*/ 267418 h 500332"/>
              <a:gd name="connsiteX3" fmla="*/ 1552755 w 1552755"/>
              <a:gd name="connsiteY3" fmla="*/ 267418 h 500332"/>
              <a:gd name="connsiteX4" fmla="*/ 1552755 w 1552755"/>
              <a:gd name="connsiteY4" fmla="*/ 500332 h 500332"/>
              <a:gd name="connsiteX5" fmla="*/ 25878 w 1552755"/>
              <a:gd name="connsiteY5" fmla="*/ 500331 h 500332"/>
              <a:gd name="connsiteX6" fmla="*/ 0 w 1552755"/>
              <a:gd name="connsiteY6" fmla="*/ 0 h 500332"/>
              <a:gd name="connsiteX0" fmla="*/ 1 w 1526877"/>
              <a:gd name="connsiteY0" fmla="*/ 17253 h 500332"/>
              <a:gd name="connsiteX1" fmla="*/ 1130062 w 1526877"/>
              <a:gd name="connsiteY1" fmla="*/ 0 h 500332"/>
              <a:gd name="connsiteX2" fmla="*/ 1147315 w 1526877"/>
              <a:gd name="connsiteY2" fmla="*/ 267418 h 500332"/>
              <a:gd name="connsiteX3" fmla="*/ 1526877 w 1526877"/>
              <a:gd name="connsiteY3" fmla="*/ 267418 h 500332"/>
              <a:gd name="connsiteX4" fmla="*/ 1526877 w 1526877"/>
              <a:gd name="connsiteY4" fmla="*/ 500332 h 500332"/>
              <a:gd name="connsiteX5" fmla="*/ 0 w 1526877"/>
              <a:gd name="connsiteY5" fmla="*/ 500331 h 500332"/>
              <a:gd name="connsiteX6" fmla="*/ 1 w 1526877"/>
              <a:gd name="connsiteY6" fmla="*/ 17253 h 500332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47315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  <a:gd name="connsiteX0" fmla="*/ 1 w 1526877"/>
              <a:gd name="connsiteY0" fmla="*/ 0 h 483079"/>
              <a:gd name="connsiteX1" fmla="*/ 1121436 w 1526877"/>
              <a:gd name="connsiteY1" fmla="*/ 17253 h 483079"/>
              <a:gd name="connsiteX2" fmla="*/ 1121436 w 1526877"/>
              <a:gd name="connsiteY2" fmla="*/ 250165 h 483079"/>
              <a:gd name="connsiteX3" fmla="*/ 1526877 w 1526877"/>
              <a:gd name="connsiteY3" fmla="*/ 250165 h 483079"/>
              <a:gd name="connsiteX4" fmla="*/ 1526877 w 1526877"/>
              <a:gd name="connsiteY4" fmla="*/ 483079 h 483079"/>
              <a:gd name="connsiteX5" fmla="*/ 0 w 1526877"/>
              <a:gd name="connsiteY5" fmla="*/ 483078 h 483079"/>
              <a:gd name="connsiteX6" fmla="*/ 1 w 1526877"/>
              <a:gd name="connsiteY6" fmla="*/ 0 h 483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877" h="483079">
                <a:moveTo>
                  <a:pt x="1" y="0"/>
                </a:moveTo>
                <a:lnTo>
                  <a:pt x="1121436" y="17253"/>
                </a:lnTo>
                <a:lnTo>
                  <a:pt x="1121436" y="250165"/>
                </a:lnTo>
                <a:lnTo>
                  <a:pt x="1526877" y="250165"/>
                </a:lnTo>
                <a:lnTo>
                  <a:pt x="1526877" y="483079"/>
                </a:lnTo>
                <a:lnTo>
                  <a:pt x="0" y="483078"/>
                </a:lnTo>
                <a:cubicBezTo>
                  <a:pt x="0" y="276045"/>
                  <a:pt x="1" y="207033"/>
                  <a:pt x="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5198853" y="4218317"/>
            <a:ext cx="2967487" cy="1906438"/>
          </a:xfrm>
          <a:custGeom>
            <a:avLst/>
            <a:gdLst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17253 w 2691442"/>
              <a:gd name="connsiteY19" fmla="*/ 47445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60385 w 2691442"/>
              <a:gd name="connsiteY19" fmla="*/ 448573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7 w 2691442"/>
              <a:gd name="connsiteY18" fmla="*/ 258792 h 1906438"/>
              <a:gd name="connsiteX19" fmla="*/ 25879 w 2691442"/>
              <a:gd name="connsiteY19" fmla="*/ 448573 h 1906438"/>
              <a:gd name="connsiteX0" fmla="*/ 17253 w 2708695"/>
              <a:gd name="connsiteY0" fmla="*/ 353683 h 1906438"/>
              <a:gd name="connsiteX1" fmla="*/ 17253 w 2708695"/>
              <a:gd name="connsiteY1" fmla="*/ 500332 h 1906438"/>
              <a:gd name="connsiteX2" fmla="*/ 1337095 w 2708695"/>
              <a:gd name="connsiteY2" fmla="*/ 500332 h 1906438"/>
              <a:gd name="connsiteX3" fmla="*/ 1337095 w 2708695"/>
              <a:gd name="connsiteY3" fmla="*/ 767751 h 1906438"/>
              <a:gd name="connsiteX4" fmla="*/ 2208363 w 2708695"/>
              <a:gd name="connsiteY4" fmla="*/ 767751 h 1906438"/>
              <a:gd name="connsiteX5" fmla="*/ 2208363 w 2708695"/>
              <a:gd name="connsiteY5" fmla="*/ 1224951 h 1906438"/>
              <a:gd name="connsiteX6" fmla="*/ 2009955 w 2708695"/>
              <a:gd name="connsiteY6" fmla="*/ 1224951 h 1906438"/>
              <a:gd name="connsiteX7" fmla="*/ 2009955 w 2708695"/>
              <a:gd name="connsiteY7" fmla="*/ 1000664 h 1906438"/>
              <a:gd name="connsiteX8" fmla="*/ 1682151 w 2708695"/>
              <a:gd name="connsiteY8" fmla="*/ 1000664 h 1906438"/>
              <a:gd name="connsiteX9" fmla="*/ 1682151 w 2708695"/>
              <a:gd name="connsiteY9" fmla="*/ 1526875 h 1906438"/>
              <a:gd name="connsiteX10" fmla="*/ 836763 w 2708695"/>
              <a:gd name="connsiteY10" fmla="*/ 1526875 h 1906438"/>
              <a:gd name="connsiteX11" fmla="*/ 836763 w 2708695"/>
              <a:gd name="connsiteY11" fmla="*/ 1906438 h 1906438"/>
              <a:gd name="connsiteX12" fmla="*/ 1949570 w 2708695"/>
              <a:gd name="connsiteY12" fmla="*/ 1906438 h 1906438"/>
              <a:gd name="connsiteX13" fmla="*/ 1949570 w 2708695"/>
              <a:gd name="connsiteY13" fmla="*/ 1544128 h 1906438"/>
              <a:gd name="connsiteX14" fmla="*/ 2708695 w 2708695"/>
              <a:gd name="connsiteY14" fmla="*/ 1544128 h 1906438"/>
              <a:gd name="connsiteX15" fmla="*/ 2708695 w 2708695"/>
              <a:gd name="connsiteY15" fmla="*/ 0 h 1906438"/>
              <a:gd name="connsiteX16" fmla="*/ 2346385 w 2708695"/>
              <a:gd name="connsiteY16" fmla="*/ 0 h 1906438"/>
              <a:gd name="connsiteX17" fmla="*/ 2346385 w 2708695"/>
              <a:gd name="connsiteY17" fmla="*/ 258792 h 1906438"/>
              <a:gd name="connsiteX18" fmla="*/ 0 w 2708695"/>
              <a:gd name="connsiteY18" fmla="*/ 258792 h 1906438"/>
              <a:gd name="connsiteX19" fmla="*/ 43132 w 2708695"/>
              <a:gd name="connsiteY19" fmla="*/ 448573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8626 w 2717321"/>
              <a:gd name="connsiteY18" fmla="*/ 258792 h 1906438"/>
              <a:gd name="connsiteX19" fmla="*/ 0 w 2717321"/>
              <a:gd name="connsiteY19" fmla="*/ 457199 h 1906438"/>
              <a:gd name="connsiteX0" fmla="*/ 25879 w 2717321"/>
              <a:gd name="connsiteY0" fmla="*/ 353683 h 1906438"/>
              <a:gd name="connsiteX1" fmla="*/ 25879 w 2717321"/>
              <a:gd name="connsiteY1" fmla="*/ 500332 h 1906438"/>
              <a:gd name="connsiteX2" fmla="*/ 1345721 w 2717321"/>
              <a:gd name="connsiteY2" fmla="*/ 500332 h 1906438"/>
              <a:gd name="connsiteX3" fmla="*/ 1345721 w 2717321"/>
              <a:gd name="connsiteY3" fmla="*/ 767751 h 1906438"/>
              <a:gd name="connsiteX4" fmla="*/ 2216989 w 2717321"/>
              <a:gd name="connsiteY4" fmla="*/ 767751 h 1906438"/>
              <a:gd name="connsiteX5" fmla="*/ 2216989 w 2717321"/>
              <a:gd name="connsiteY5" fmla="*/ 1224951 h 1906438"/>
              <a:gd name="connsiteX6" fmla="*/ 2018581 w 2717321"/>
              <a:gd name="connsiteY6" fmla="*/ 1224951 h 1906438"/>
              <a:gd name="connsiteX7" fmla="*/ 2018581 w 2717321"/>
              <a:gd name="connsiteY7" fmla="*/ 1000664 h 1906438"/>
              <a:gd name="connsiteX8" fmla="*/ 1690777 w 2717321"/>
              <a:gd name="connsiteY8" fmla="*/ 1000664 h 1906438"/>
              <a:gd name="connsiteX9" fmla="*/ 1690777 w 2717321"/>
              <a:gd name="connsiteY9" fmla="*/ 1526875 h 1906438"/>
              <a:gd name="connsiteX10" fmla="*/ 845389 w 2717321"/>
              <a:gd name="connsiteY10" fmla="*/ 1526875 h 1906438"/>
              <a:gd name="connsiteX11" fmla="*/ 845389 w 2717321"/>
              <a:gd name="connsiteY11" fmla="*/ 1906438 h 1906438"/>
              <a:gd name="connsiteX12" fmla="*/ 1958196 w 2717321"/>
              <a:gd name="connsiteY12" fmla="*/ 1906438 h 1906438"/>
              <a:gd name="connsiteX13" fmla="*/ 1958196 w 2717321"/>
              <a:gd name="connsiteY13" fmla="*/ 1544128 h 1906438"/>
              <a:gd name="connsiteX14" fmla="*/ 2717321 w 2717321"/>
              <a:gd name="connsiteY14" fmla="*/ 1544128 h 1906438"/>
              <a:gd name="connsiteX15" fmla="*/ 2717321 w 2717321"/>
              <a:gd name="connsiteY15" fmla="*/ 0 h 1906438"/>
              <a:gd name="connsiteX16" fmla="*/ 2355011 w 2717321"/>
              <a:gd name="connsiteY16" fmla="*/ 0 h 1906438"/>
              <a:gd name="connsiteX17" fmla="*/ 2355011 w 2717321"/>
              <a:gd name="connsiteY17" fmla="*/ 258792 h 1906438"/>
              <a:gd name="connsiteX18" fmla="*/ 34505 w 2717321"/>
              <a:gd name="connsiteY18" fmla="*/ 258792 h 1906438"/>
              <a:gd name="connsiteX19" fmla="*/ 0 w 2717321"/>
              <a:gd name="connsiteY19" fmla="*/ 457199 h 1906438"/>
              <a:gd name="connsiteX0" fmla="*/ 0 w 2691442"/>
              <a:gd name="connsiteY0" fmla="*/ 353683 h 1906438"/>
              <a:gd name="connsiteX1" fmla="*/ 0 w 2691442"/>
              <a:gd name="connsiteY1" fmla="*/ 500332 h 1906438"/>
              <a:gd name="connsiteX2" fmla="*/ 1319842 w 2691442"/>
              <a:gd name="connsiteY2" fmla="*/ 500332 h 1906438"/>
              <a:gd name="connsiteX3" fmla="*/ 1319842 w 2691442"/>
              <a:gd name="connsiteY3" fmla="*/ 767751 h 1906438"/>
              <a:gd name="connsiteX4" fmla="*/ 2191110 w 2691442"/>
              <a:gd name="connsiteY4" fmla="*/ 767751 h 1906438"/>
              <a:gd name="connsiteX5" fmla="*/ 2191110 w 2691442"/>
              <a:gd name="connsiteY5" fmla="*/ 1224951 h 1906438"/>
              <a:gd name="connsiteX6" fmla="*/ 1992702 w 2691442"/>
              <a:gd name="connsiteY6" fmla="*/ 1224951 h 1906438"/>
              <a:gd name="connsiteX7" fmla="*/ 1992702 w 2691442"/>
              <a:gd name="connsiteY7" fmla="*/ 1000664 h 1906438"/>
              <a:gd name="connsiteX8" fmla="*/ 1664898 w 2691442"/>
              <a:gd name="connsiteY8" fmla="*/ 1000664 h 1906438"/>
              <a:gd name="connsiteX9" fmla="*/ 1664898 w 2691442"/>
              <a:gd name="connsiteY9" fmla="*/ 1526875 h 1906438"/>
              <a:gd name="connsiteX10" fmla="*/ 819510 w 2691442"/>
              <a:gd name="connsiteY10" fmla="*/ 1526875 h 1906438"/>
              <a:gd name="connsiteX11" fmla="*/ 819510 w 2691442"/>
              <a:gd name="connsiteY11" fmla="*/ 1906438 h 1906438"/>
              <a:gd name="connsiteX12" fmla="*/ 1932317 w 2691442"/>
              <a:gd name="connsiteY12" fmla="*/ 1906438 h 1906438"/>
              <a:gd name="connsiteX13" fmla="*/ 1932317 w 2691442"/>
              <a:gd name="connsiteY13" fmla="*/ 1544128 h 1906438"/>
              <a:gd name="connsiteX14" fmla="*/ 2691442 w 2691442"/>
              <a:gd name="connsiteY14" fmla="*/ 1544128 h 1906438"/>
              <a:gd name="connsiteX15" fmla="*/ 2691442 w 2691442"/>
              <a:gd name="connsiteY15" fmla="*/ 0 h 1906438"/>
              <a:gd name="connsiteX16" fmla="*/ 2329132 w 2691442"/>
              <a:gd name="connsiteY16" fmla="*/ 0 h 1906438"/>
              <a:gd name="connsiteX17" fmla="*/ 2329132 w 2691442"/>
              <a:gd name="connsiteY17" fmla="*/ 258792 h 1906438"/>
              <a:gd name="connsiteX18" fmla="*/ 8626 w 2691442"/>
              <a:gd name="connsiteY18" fmla="*/ 258792 h 1906438"/>
              <a:gd name="connsiteX19" fmla="*/ 8627 w 2691442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1095555 w 2967487"/>
              <a:gd name="connsiteY11" fmla="*/ 1906438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  <a:gd name="connsiteX0" fmla="*/ 276045 w 2967487"/>
              <a:gd name="connsiteY0" fmla="*/ 353683 h 1906438"/>
              <a:gd name="connsiteX1" fmla="*/ 276045 w 2967487"/>
              <a:gd name="connsiteY1" fmla="*/ 500332 h 1906438"/>
              <a:gd name="connsiteX2" fmla="*/ 1595887 w 2967487"/>
              <a:gd name="connsiteY2" fmla="*/ 500332 h 1906438"/>
              <a:gd name="connsiteX3" fmla="*/ 1595887 w 2967487"/>
              <a:gd name="connsiteY3" fmla="*/ 767751 h 1906438"/>
              <a:gd name="connsiteX4" fmla="*/ 2467155 w 2967487"/>
              <a:gd name="connsiteY4" fmla="*/ 767751 h 1906438"/>
              <a:gd name="connsiteX5" fmla="*/ 2467155 w 2967487"/>
              <a:gd name="connsiteY5" fmla="*/ 1224951 h 1906438"/>
              <a:gd name="connsiteX6" fmla="*/ 2268747 w 2967487"/>
              <a:gd name="connsiteY6" fmla="*/ 1224951 h 1906438"/>
              <a:gd name="connsiteX7" fmla="*/ 2268747 w 2967487"/>
              <a:gd name="connsiteY7" fmla="*/ 1000664 h 1906438"/>
              <a:gd name="connsiteX8" fmla="*/ 1940943 w 2967487"/>
              <a:gd name="connsiteY8" fmla="*/ 1000664 h 1906438"/>
              <a:gd name="connsiteX9" fmla="*/ 1940943 w 2967487"/>
              <a:gd name="connsiteY9" fmla="*/ 1526875 h 1906438"/>
              <a:gd name="connsiteX10" fmla="*/ 0 w 2967487"/>
              <a:gd name="connsiteY10" fmla="*/ 1518248 h 1906438"/>
              <a:gd name="connsiteX11" fmla="*/ 8627 w 2967487"/>
              <a:gd name="connsiteY11" fmla="*/ 1897812 h 1906438"/>
              <a:gd name="connsiteX12" fmla="*/ 2208362 w 2967487"/>
              <a:gd name="connsiteY12" fmla="*/ 1906438 h 1906438"/>
              <a:gd name="connsiteX13" fmla="*/ 2208362 w 2967487"/>
              <a:gd name="connsiteY13" fmla="*/ 1544128 h 1906438"/>
              <a:gd name="connsiteX14" fmla="*/ 2967487 w 2967487"/>
              <a:gd name="connsiteY14" fmla="*/ 1544128 h 1906438"/>
              <a:gd name="connsiteX15" fmla="*/ 2967487 w 2967487"/>
              <a:gd name="connsiteY15" fmla="*/ 0 h 1906438"/>
              <a:gd name="connsiteX16" fmla="*/ 2605177 w 2967487"/>
              <a:gd name="connsiteY16" fmla="*/ 0 h 1906438"/>
              <a:gd name="connsiteX17" fmla="*/ 2605177 w 2967487"/>
              <a:gd name="connsiteY17" fmla="*/ 258792 h 1906438"/>
              <a:gd name="connsiteX18" fmla="*/ 284671 w 2967487"/>
              <a:gd name="connsiteY18" fmla="*/ 258792 h 1906438"/>
              <a:gd name="connsiteX19" fmla="*/ 284672 w 2967487"/>
              <a:gd name="connsiteY19" fmla="*/ 526210 h 190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67487" h="1906438">
                <a:moveTo>
                  <a:pt x="276045" y="353683"/>
                </a:moveTo>
                <a:lnTo>
                  <a:pt x="276045" y="500332"/>
                </a:lnTo>
                <a:lnTo>
                  <a:pt x="1595887" y="500332"/>
                </a:lnTo>
                <a:lnTo>
                  <a:pt x="1595887" y="767751"/>
                </a:lnTo>
                <a:lnTo>
                  <a:pt x="2467155" y="767751"/>
                </a:lnTo>
                <a:lnTo>
                  <a:pt x="2467155" y="1224951"/>
                </a:lnTo>
                <a:lnTo>
                  <a:pt x="2268747" y="1224951"/>
                </a:lnTo>
                <a:lnTo>
                  <a:pt x="2268747" y="1000664"/>
                </a:lnTo>
                <a:lnTo>
                  <a:pt x="1940943" y="1000664"/>
                </a:lnTo>
                <a:lnTo>
                  <a:pt x="1940943" y="1526875"/>
                </a:lnTo>
                <a:lnTo>
                  <a:pt x="0" y="1518248"/>
                </a:lnTo>
                <a:lnTo>
                  <a:pt x="8627" y="1897812"/>
                </a:lnTo>
                <a:lnTo>
                  <a:pt x="2208362" y="1906438"/>
                </a:lnTo>
                <a:lnTo>
                  <a:pt x="2208362" y="1544128"/>
                </a:lnTo>
                <a:lnTo>
                  <a:pt x="2967487" y="1544128"/>
                </a:lnTo>
                <a:lnTo>
                  <a:pt x="2967487" y="0"/>
                </a:lnTo>
                <a:lnTo>
                  <a:pt x="2605177" y="0"/>
                </a:lnTo>
                <a:lnTo>
                  <a:pt x="2605177" y="258792"/>
                </a:lnTo>
                <a:lnTo>
                  <a:pt x="284671" y="258792"/>
                </a:lnTo>
                <a:cubicBezTo>
                  <a:pt x="284671" y="347931"/>
                  <a:pt x="284672" y="437071"/>
                  <a:pt x="284672" y="526210"/>
                </a:cubicBezTo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7528" y="4581128"/>
            <a:ext cx="12682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n = 39</a:t>
            </a:r>
          </a:p>
          <a:p>
            <a:r>
              <a:rPr lang="en-US" sz="3200" dirty="0">
                <a:solidFill>
                  <a:srgbClr val="FF0000"/>
                </a:solidFill>
              </a:rPr>
              <a:t>h = 3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3673607" y="391580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673607" y="3789041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921506" y="378041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921509" y="3501009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514825" y="350963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511825" y="370516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814480" y="3717033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820106" y="337424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938244" y="3382871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249671" y="416070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926621" y="4157707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447929" y="4440110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778063" y="4437113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769437" y="4166333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8123848" y="4166333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8120851" y="5719002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7392145" y="5733257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7628418" y="5373217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464153" y="539909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7441272" y="5186071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104113" y="5191697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104113" y="569012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159897" y="571600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5159897" y="6096294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383519" y="607604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447929" y="4670389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6747070" y="467901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744073" y="4941169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619792" y="4941169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6271892" y="5186068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6265895" y="5430970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5874348" y="5183071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5871351" y="4958421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4727849" y="4941169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4756727" y="5448222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333819" y="6565846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3333819" y="3106465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9097456" y="3115091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9094459" y="6542597"/>
            <a:ext cx="69011" cy="69011"/>
          </a:xfrm>
          <a:prstGeom prst="ellipse">
            <a:avLst/>
          </a:prstGeom>
          <a:solidFill>
            <a:srgbClr val="F84EFC"/>
          </a:solidFill>
          <a:ln w="9525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01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56A2F38A-C246-481A-91CD-175ACD8A551B}" vid="{620BED34-B486-439D-B6B4-BACB6ACF8FB7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4554</TotalTime>
  <Words>1271</Words>
  <Application>Microsoft Office PowerPoint</Application>
  <PresentationFormat>Widescreen</PresentationFormat>
  <Paragraphs>187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Theme1</vt:lpstr>
      <vt:lpstr>自定义设计方案</vt:lpstr>
      <vt:lpstr>Bicriteria Rectilinear Shortest Paths among Rectilinear Obstacles in the Plane</vt:lpstr>
      <vt:lpstr>The rectilinear minimum-link path problem</vt:lpstr>
      <vt:lpstr>The rectilinear shortest path problem</vt:lpstr>
      <vt:lpstr>Bicriteria: a shortest minimum-link path</vt:lpstr>
      <vt:lpstr>Bicriteria: a minimum-link shortest path</vt:lpstr>
      <vt:lpstr>Question: Does there always exists a path that is both a shortest min-link path and a min-link shortest path?</vt:lpstr>
      <vt:lpstr>Three types of bicriteria paths</vt:lpstr>
      <vt:lpstr>Previous work: for all three types of bicriteria paths</vt:lpstr>
      <vt:lpstr>A rectilinear domain of n vertices and h holes</vt:lpstr>
      <vt:lpstr>Our results: Finding a single path</vt:lpstr>
      <vt:lpstr>Our results: Queries</vt:lpstr>
      <vt:lpstr>A “path-preserving” graph, Clarkson et al. 87’</vt:lpstr>
      <vt:lpstr>Observations on G(V)</vt:lpstr>
      <vt:lpstr>The algorithm, Yang et al., 96’</vt:lpstr>
      <vt:lpstr>The error</vt:lpstr>
      <vt:lpstr>Further improvement</vt:lpstr>
      <vt:lpstr>The corridor structure of P</vt:lpstr>
      <vt:lpstr>The corridor structure of P</vt:lpstr>
      <vt:lpstr>The corridor structure of P</vt:lpstr>
      <vt:lpstr>The corridor structure of P</vt:lpstr>
      <vt:lpstr>Defining backbone points on corridors</vt:lpstr>
      <vt:lpstr>The reduced path-preserving graph G(B)</vt:lpstr>
      <vt:lpstr>The algorithm </vt:lpstr>
      <vt:lpstr>The corridor-path generating operations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Haitao Wang</dc:creator>
  <cp:lastModifiedBy>Haitao Wang</cp:lastModifiedBy>
  <cp:revision>267</cp:revision>
  <dcterms:created xsi:type="dcterms:W3CDTF">2016-08-10T22:02:35Z</dcterms:created>
  <dcterms:modified xsi:type="dcterms:W3CDTF">2018-05-21T16:50:33Z</dcterms:modified>
</cp:coreProperties>
</file>