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63" r:id="rId2"/>
    <p:sldId id="436" r:id="rId3"/>
    <p:sldId id="447" r:id="rId4"/>
    <p:sldId id="695" r:id="rId5"/>
    <p:sldId id="480" r:id="rId6"/>
    <p:sldId id="704" r:id="rId7"/>
    <p:sldId id="696" r:id="rId8"/>
    <p:sldId id="494" r:id="rId9"/>
    <p:sldId id="496" r:id="rId10"/>
    <p:sldId id="702" r:id="rId11"/>
    <p:sldId id="519" r:id="rId12"/>
    <p:sldId id="505" r:id="rId13"/>
    <p:sldId id="546" r:id="rId14"/>
    <p:sldId id="548" r:id="rId15"/>
    <p:sldId id="520" r:id="rId16"/>
    <p:sldId id="525" r:id="rId17"/>
    <p:sldId id="572" r:id="rId18"/>
    <p:sldId id="562" r:id="rId19"/>
    <p:sldId id="566" r:id="rId20"/>
    <p:sldId id="456" r:id="rId21"/>
    <p:sldId id="459" r:id="rId22"/>
    <p:sldId id="457" r:id="rId23"/>
    <p:sldId id="646" r:id="rId24"/>
    <p:sldId id="676" r:id="rId25"/>
    <p:sldId id="587" r:id="rId26"/>
    <p:sldId id="607" r:id="rId27"/>
    <p:sldId id="598" r:id="rId28"/>
    <p:sldId id="620" r:id="rId29"/>
    <p:sldId id="613" r:id="rId30"/>
    <p:sldId id="700" r:id="rId31"/>
    <p:sldId id="661" r:id="rId32"/>
    <p:sldId id="663" r:id="rId33"/>
    <p:sldId id="678" r:id="rId34"/>
    <p:sldId id="686" r:id="rId35"/>
    <p:sldId id="630" r:id="rId36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65" d="100"/>
          <a:sy n="65" d="100"/>
        </p:scale>
        <p:origin x="1323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DAFE1CC9-F133-4306-B2C4-C0A9E5A060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524A6603-4C1E-495C-ADE2-DF2840D97F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7339610B-2B3A-421F-8B2C-F88504920A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AC1B4B43-F07E-47AD-BE03-D703573EB5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E9D0580-C16B-4559-B710-DAF0BBD5E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3CD5914E-C9C4-4C37-AF5B-C9ED941A48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7C3CD6CF-DDDB-412C-A6D1-FC4751FF6F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41CD8CB-188D-496C-8967-02DD5817E1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08F4B4DD-1AFD-4227-AD40-860EAD3487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866346A6-AB1B-498E-A015-0E7F382742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4917BB77-45C3-4D5F-87C6-BB4D15638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B28129-7E04-4D76-B50D-98CAD906CD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A664850-FEC3-4FE3-9593-C8D7C61E7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CFAC2B-A587-4A1C-928B-58436F99DE5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A9AB2EC-C485-495A-8B54-720086246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2C961E5-3640-437D-BCE9-00B028FC6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A664850-FEC3-4FE3-9593-C8D7C61E7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CFAC2B-A587-4A1C-928B-58436F99DE5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A9AB2EC-C485-495A-8B54-720086246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2C961E5-3640-437D-BCE9-00B028FC6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956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8BC169A7-AD40-4E32-8072-D25224AA0E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0DE6CB-C7B7-455C-ABEB-5BE9CCDEE0E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0E7B6A4-DEC7-466C-821C-35E344C21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74B8434C-8103-476C-A442-9AC1976B7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57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FF4909E-BDD1-42BC-B08B-422AACE1CA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F7653F-E8C2-4CAB-B54E-02D2B00DC68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AC711A4-F8E3-4FCD-A0CF-BA0403A2E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3527827-DC45-44C0-97B2-32A008F18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A2C80CCE-E1A6-4D7E-A274-96603D4BD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142895-CB39-4933-A686-7A427162CD4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F721751-C938-452C-B99C-3B6D38DB4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A288758-D51A-40FE-8C9B-B50B9C558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B252A98-7BAA-4849-981A-6D2BE7DA0D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57FA47-D580-4C68-91D6-B1F91B93255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A067C7D-8ACE-48A7-AD22-AED0C27073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4D903AD-AC84-407B-B7C1-5AB558CC9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FA1B62D9-CF7F-4D94-BDEA-D765E4C8C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90AFD7-5F68-4F58-AD3E-C3EBAAEC853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0D3B98B-0E2D-48BF-BCA1-220D95B94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B8505AC-3778-493D-B5CA-E80A2CAE6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B1D71E8-DAF9-4C01-8032-270FE73BC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213877-4B63-4943-AC1B-0AE8E8E148D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1BC9AB3-815E-4697-B64F-E488087B4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8B7AA27-06BE-4327-88AB-C4F954FCA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DCC4B04-B9D0-42B3-A110-94895768E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323271-45D6-4649-A5DE-EFF3CC63149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4615047-2A23-484F-9446-ABCA360BD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4173ECC-F2C1-4502-9E6F-455F78F50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78E72F9-40E7-45D4-BD17-FA4AF04A3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0099B3-6375-42E8-86D7-AFA2F34542E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79ABDB5-372F-42DD-868D-A3A01CAC7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C482214-8292-4EA8-B9B7-849779040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3B97ED0-3691-4116-98E4-54E7A25410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1A85AB-3F94-4F02-976D-331EDD8DF89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D0F9E93-ED6B-4179-9A53-3908F6744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7D3AF66-26B5-4B40-BC77-2CE707813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384D0EC-5AD0-44CF-B6D6-2C6F1B109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43F423-BA42-4688-AB42-F05F5DA3B0F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B836406-2547-4C5B-9292-18753F5C8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1DCA8C4-C62A-4DC0-A221-1C7458469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AA4A549-806C-489E-B0DD-344EEE6493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57EB06-B6F4-4A20-ACE8-A79A652EF418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B69DBE4-02AF-4D63-854D-2B396AB4A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B772B3C-68A6-4A8B-91D9-D86228DAA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381EC9E-C20C-4896-B4AF-D9AB793A0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47C1A3-7339-49B0-B438-683E161AB2F6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40A8F56-78B4-4814-BD34-3D8FD2EA94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F7A497F-01C0-4C35-B322-580B5D763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53A78DC-62FD-44A4-93CB-898E669893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F79DCD-B7EE-428D-BEA9-A480857C1D8F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7352A8A-A425-494B-AB2B-FDD96ACD6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AEF882B-1272-4268-8FA9-76E44214E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D7322BE-E516-4F53-B310-F59816B78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90D561-24DA-4876-94DE-1CFFF3182610}" type="slidenum">
              <a:rPr lang="en-US" altLang="en-US" sz="1200" u="none"/>
              <a:pPr/>
              <a:t>23</a:t>
            </a:fld>
            <a:endParaRPr lang="en-US" altLang="en-US" sz="1200" u="none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26B4F67-9D01-4B34-83C0-75B47F919B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8D96D09-4796-4394-88F6-4C7FA3DC0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84CDD25-D97D-4913-AB5B-AABA9A285F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CA0444-F24B-4EAE-9DF1-828BC4F58192}" type="slidenum">
              <a:rPr lang="en-US" altLang="en-US" sz="1200" u="none"/>
              <a:pPr/>
              <a:t>24</a:t>
            </a:fld>
            <a:endParaRPr lang="en-US" altLang="en-US" sz="1200" u="non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A1C332B-3F75-4352-89AA-0021E35ECE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41E648C-0EFB-4218-ADA9-43D23A80E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62A774A3-B7C9-4634-B57F-7CC5E8F5B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AC1BDD-3D4D-4EBF-9F7F-80042A6F66C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5F0132B-C1DE-4992-AD41-64AFA12A22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58E27E8-F24B-4BDD-A05E-0BB9E4D22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06DDF7A-05C3-43E1-8CA1-00DF5504C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B0FBCF-2339-49E3-8E34-7AC9139F4CC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A996CF1-96CE-4407-93FD-A35DD12280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828F868-121B-4514-9513-2EBBAD349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1FF2063-D1C4-483A-9275-E1C5ACAC8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A2F244-74B9-49EE-BF59-A550F7D7D50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E150A7E-DDB2-479E-9B9A-D49B0C024B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63F2149-C96A-4DF2-A65E-F809AA1A8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2D88A79-537F-4C8C-AB93-2D507EDE3C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9BACA3-E943-498E-9782-A3440C9B8EF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6C18CA8-296B-4E80-855C-3E0A3DF440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FF604AC-AC47-4E91-8247-2F57801E4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BAA63299-C901-430D-AACB-34D3AAA2F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61A1F5-4248-49AB-8715-35CB25CAC78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1A2BE4B-162D-4E51-867F-69A511D920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EAF9745-61E9-465C-B90F-CDAA29698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27DCFBE-4109-4A88-9981-6517F3E6C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30CDE9-6822-4C38-9396-A320943E537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8E63821-AF17-4CF7-99C0-22118EFDC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776270A-D1C7-4706-931E-6F9394DB0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26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75F7C47-A54F-4C3D-9A70-CD88C31DC7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18F355-68C9-462D-8A27-446B529E4FD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043F9AD-3069-4806-AE6B-F57A4D0CA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EBE81EE-DC4C-407E-8754-826D6545E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832437A-6EA5-41E2-8236-8C7A9A5814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EE55A4-E3E5-4657-ADF0-2C554F33596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B7863C1-D2A5-46C5-B010-388CD05F8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B358524-19E4-47B3-89BA-EC270394D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CAD3BC9-1AFD-47CA-AF81-7DB38A240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BF013F-C134-4982-847E-0D7EE7AE55D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F3CC6F1-B720-44CE-9730-82EA15DA2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705F8C8-24F0-4105-B506-51F66E94C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EC2BDE8-3770-4D7B-A58A-805D51D72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BBB489-FC8F-4253-BE8F-E57E90FDB16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574B08B-FA5D-419A-86A2-63A70B410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CCCD65D-A38F-4072-828D-74E75A558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D4920AE-170C-4D5B-9883-0E3843F7C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E1C98C-83A4-4AD8-8F28-60A2EEF7035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B2E346A8-B12A-4058-B240-408E2C8AD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E93D9C2-A8B4-45DC-9929-40A96ED7D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C70D698-037E-416B-9637-D9D7CC343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DDF99E-A6DA-4FD0-8A60-33FBF5438D2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121F0409-83E1-4399-AFE0-302B3816D2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4163B62A-4F8A-4804-AD2D-DC12CDD03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384D0EC-5AD0-44CF-B6D6-2C6F1B109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43F423-BA42-4688-AB42-F05F5DA3B0F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B836406-2547-4C5B-9292-18753F5C8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1DCA8C4-C62A-4DC0-A221-1C7458469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4CB43CB-DB85-4C66-A7BF-B086E3A77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2EEDDF-9134-4BCA-8A5C-97365B2CA0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D17C9D9-CD8D-496C-858C-932658789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FE5870D-311B-40B4-923D-FCA0A0DD6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47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10BA568-53BC-40F2-A0F0-5C58C00F8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9D526B-394F-41F5-BCCA-F007ADFEAA9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C65383A-7231-4CA7-88BA-67BF382783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3AE53BA-9CE6-4F9A-A240-4F7850ED8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C70D698-037E-416B-9637-D9D7CC343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DDF99E-A6DA-4FD0-8A60-33FBF5438D2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121F0409-83E1-4399-AFE0-302B3816D2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4163B62A-4F8A-4804-AD2D-DC12CDD03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37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4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0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13CA0-24B7-4106-8D96-A25639616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6EEC1A-9A7B-497B-883C-075A03438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649021-8277-4B2B-9C36-538BEA2F1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4F082-10B8-4795-BFD8-0CCC2D4C5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52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ADCD77-D1A2-42ED-85A1-48606EC66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C0957-CC99-4559-8566-3FF32185B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B4B326-268C-4D20-AD95-CC5EAFFC0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67E85-0328-4377-9E60-7EAB833CE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0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1026EB-029D-4E52-B2C3-90FD920068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C31B68-1772-49CC-91A4-88B3FF9B1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CE50BB-FEB7-4F16-BC08-E65E98A84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01CAC-6B1B-48C0-AB8E-E3D51A0B4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AF446-66A2-4396-8595-D17C4D94B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426E6C-3E77-4F19-9A3F-BE2FAA992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A3637B-7201-4FDA-ACA8-83816C8B8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F4679-A58D-49F6-AADF-678AFEF33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35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CA2AC6-CAAE-4B97-8BCC-010E0F1AD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FBA9E0-8C21-4A7D-A252-5F618B5D7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B1D2E8-E2E2-4B99-9E1E-02B5C1BCF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4304A-56E8-4DF7-AA95-069F3E4BF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0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74D15-C42B-473F-BC15-D3A9132ACA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40288-A597-45A0-9538-E6A97A9A36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047622-3038-4709-B642-25EDF2567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CE93D-F293-4E86-BBFB-1DE4F934C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23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798B8F-F03E-41D3-8BF3-8CEACF893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4C5573-6CCE-4FF6-9BD0-660BE11F0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886D64-3A0D-44D7-A956-74E6BA3C6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8E0CF-354E-40D4-89A3-FA5D5AF0B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85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5DCBDF-50AC-4532-9CB1-FE25106CF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CAEEE1-4A9F-447E-A0D2-A5A1290AB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049B3D-3B07-4AF2-943E-DC1C4487D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7CC47-B4D1-4FE9-A56F-C4A99FBF5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09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EE8171-B18E-4DD8-83DC-61D08D6C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FAB474-F2FF-4085-B826-A2B48E2DF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716FBB-3157-4B45-8187-5A1719356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56FB-3212-4365-86B5-E6DEBD825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373CE-7065-46F8-A924-9B6373B10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9C3CE-B568-41B3-805E-2932B7D75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EC538-45B2-47FA-A916-A3B230946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B9612-9914-45FE-97D4-7F0A8B11F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71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DE2DA4-EBF0-488D-BCE3-393D725C5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B97903-C1D1-49B2-8D90-BFA05C8AF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D99DB-0081-47CA-BE51-CC0E15955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FEF4F-C851-4690-9231-8BA0AD38A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18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0DD49F-6039-451E-ADC4-1A56235C0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28DB2D-E7EE-4341-A668-982015E42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37450E-DCF9-4063-BA46-C8FAE58A7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828D60-D450-4E7F-A17D-F15D27F661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83C14F-A46C-4436-86C3-ED49734DF5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13CD7865-6C2A-46C9-8A7F-E8BE95CE49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EB3C0944-BB69-4AEB-A5CB-3A004E03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CEA3D1-AA59-4801-B5FE-67B2A9B5991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FDE91013-7722-4E8F-AA70-2913B0C8A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59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Lecture: Review Session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BDC4651B-6FEF-4F3D-9F8C-2F829C5DD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B701B9AB-3C54-4E76-A72B-95AAB8940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7623754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Datacenters, energy proportionality, GPUs – watch posted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recordings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Final exam details: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Tuesday 12/13, 1pm – 3pm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80%+ on post-midterm material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couple “unseen” problems, a few “short-response” questions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3+3 reference sheets (double sided)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Show steps; calculators allowed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EB3C0944-BB69-4AEB-A5CB-3A004E03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CEA3D1-AA59-4801-B5FE-67B2A9B5991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FDE91013-7722-4E8F-AA70-2913B0C8A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475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OoO</a:t>
            </a: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Timeline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BDC4651B-6FEF-4F3D-9F8C-2F829C5DD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FBA7A70-9E73-4B4E-B636-56B13570D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2"/>
          <a:stretch/>
        </p:blipFill>
        <p:spPr>
          <a:xfrm>
            <a:off x="17206" y="1887656"/>
            <a:ext cx="9144000" cy="4813028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4733F593-5D13-4012-8E7E-CCF6F901F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27" r="46855"/>
          <a:stretch/>
        </p:blipFill>
        <p:spPr>
          <a:xfrm>
            <a:off x="4267200" y="1304351"/>
            <a:ext cx="4859594" cy="7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2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>
            <a:extLst>
              <a:ext uri="{FF2B5EF4-FFF2-40B4-BE49-F238E27FC236}">
                <a16:creationId xmlns:a16="http://schemas.microsoft.com/office/drawing/2014/main" id="{C4789E31-700C-4188-ACFE-65C66AAC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E64856-C5A9-4EAB-90A5-8BBCE2DE00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8AC32B42-9813-4C3D-93E3-6E0F519B0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4</a:t>
            </a:r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42168C56-BB41-4F30-923A-C49F5A9E6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C176BAB2-9F41-48B7-B4AF-85171077A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4955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Consider the following LSQ and when operands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available.  Estimate when the address calculation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memory accesses happen for each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ld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st.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Assume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memory dependence prediction.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Ad. Op  St. Op  </a:t>
            </a:r>
            <a:r>
              <a:rPr lang="en-US" altLang="en-US" sz="24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Ad.Val</a:t>
            </a: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Ad.Cal</a:t>
            </a: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Mem.Acc</a:t>
            </a:r>
            <a:endParaRPr lang="en-US" alt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LD   R1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[R2]          </a:t>
            </a: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3                     </a:t>
            </a:r>
            <a:r>
              <a:rPr lang="en-US" altLang="en-US" sz="24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abcd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LD   R3  [R4]      </a:t>
            </a: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6                     </a:t>
            </a:r>
            <a:r>
              <a:rPr lang="en-US" altLang="en-US" sz="24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adde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   R5  [R6]          </a:t>
            </a: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            7       abba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LD   R7  [R8]       </a:t>
            </a: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2                     </a:t>
            </a:r>
            <a:r>
              <a:rPr lang="en-US" altLang="en-US" sz="24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abce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   R9  [R10]        </a:t>
            </a: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8            3       abba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LD   R11  [R12]      </a:t>
            </a: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                     abba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3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A93FE0F3-1942-4281-8BD5-DEF07E14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6DE78E-F45B-4E20-945F-A4E9D2ECC93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C526F2EE-BF9B-4CC1-9ED0-444D3126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1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CD7C9323-AA56-4DAD-8DE5-8BC742D1E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31534018-C9AD-477D-A13D-98BEA9760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5481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Memory access time:  Assume a program that has cache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access times of 1-cyc (L1), 10-cyc (L2), 30-cyc (L3),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300-cyc (memory), and MPKIs of 20 (L1), 10 (L2), and 5 (L3).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Should you get rid of the L3?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L3: 1000 + 10x20 + 30x10 + 300x5 = 3000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Without L3: 1000 + 10x20 + 10x300 = 4200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E84A7DEA-A920-4539-87B9-0D9DB777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A47BD0-0F17-4C77-990A-B56E8CDDAEB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E7D8BC76-6718-4DFC-9394-4DBA939E1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3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D3E18233-798F-4CE3-95FF-542E1114C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B986FB5D-7FCA-4A37-B466-9753EE82B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015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Assume a 2-way set-associative cache with just 2 sets.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Assume that block A maps to set 0, B to 1, C to 0, D to 1,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 to 0, and so on.  For the following access pattern,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estimate the hits and misses: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 B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 C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D B F A E G C G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 MH M MH MM HM HMM M H M</a:t>
            </a:r>
          </a:p>
        </p:txBody>
      </p:sp>
    </p:spTree>
    <p:extLst>
      <p:ext uri="{BB962C8B-B14F-4D97-AF65-F5344CB8AC3E}">
        <p14:creationId xmlns:p14="http://schemas.microsoft.com/office/powerpoint/2010/main" val="93294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D2841B72-F14D-4686-BEBE-10BE84DF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7BEC9B-1A07-41D7-B327-965A80C94A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8855387-BB94-460A-84A7-CF74809F2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5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B8108C22-E6C0-4EA2-9143-AE1C963E60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11F74591-6E64-4EBE-B682-3EE34E09E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0550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8 KB fully-associative data cache array with 64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byte line sizes, assume a 40-bit address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How many sets (1) ?  How many ways (128) 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How many index bits (0), offset bits (6), tag bits (34) 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How large is the tag array (544 bytes) 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D42F30F-2564-4A58-AA1D-7E107627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549" y="3783179"/>
            <a:ext cx="6874702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Equations: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 array size (cache size) = #sets x #ways x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blocksize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Tag array size = #sets x #ways x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tagsize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Index bits = log</a:t>
            </a:r>
            <a:r>
              <a:rPr lang="en-US" alt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(#sets)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Offset bits = log</a:t>
            </a:r>
            <a:r>
              <a:rPr lang="en-US" alt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blocksize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Tag bits + index bits + offset bits = address width</a:t>
            </a:r>
          </a:p>
        </p:txBody>
      </p:sp>
    </p:spTree>
    <p:extLst>
      <p:ext uri="{BB962C8B-B14F-4D97-AF65-F5344CB8AC3E}">
        <p14:creationId xmlns:p14="http://schemas.microsoft.com/office/powerpoint/2010/main" val="270106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44AAE5C4-F831-42BB-962A-244C9C7E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C5CBC8-7A71-430C-A965-D414797B60A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D096CE8F-0EAA-4BDA-94C5-83C07C974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3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C844A765-23B5-4FF9-8E5C-1842BAA67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1299F769-1762-423C-9407-D336A9489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1371600"/>
            <a:ext cx="767928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Assume that page size is 16KB and cache block size is 32 B.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If I want to implement a virtually indexed physically tagged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L1 cache, what is the largest direct-mapped L1 that I can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implement?  What is the largest 2-way cache that I can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implement?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FD3481FC-B163-4CFB-9F90-8244A464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C8F48A-4E20-40AF-9085-A0CA2D753FE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39D17C2E-76BB-4101-AD4C-B18265419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65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HW 7, Q1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7CF3F86B-878A-46BB-9A0B-8E43B6463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ED27E51-9B25-4FC1-81E1-7024119C3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1371600"/>
            <a:ext cx="8547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Assume a large shared LLC that is tiled and distributed on the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chip. Assume that the OS page size is 16KB. The entire LLC has a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size of 32 MB, uses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-byte blocks, and is 32-way set-associative.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is the maximum number of tiles such that the OS has full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flexibility in placing a page in a tile of its choosing?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4DBBCB63-AE45-44C0-8559-B8BF10FE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118735-E53D-476D-822A-36A4E2DB26E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91CEEEB7-75C0-4C31-A178-125F1A81A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1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10F08A35-A018-4A89-B8D0-D7759488E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3375A812-5A57-403B-A726-54546BCAF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765344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What is the maximum memory capacity supported by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following server: 2 processor sockets, each socket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4 memory channels, each channel supports 2 dual-ranked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DIMMs, and x4 4Gb DRAM chips?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2 sockets x 4 channels x 2 DIMMs x 2 ranks 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16 chips x 4Gb capacity = 256 GB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What is the memory bandwidth available to the server if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each memory channel runs at 800 MHz?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2 sockets x 4 channels x 800M (cycles per second) x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2 (DDR, hence 2 transfers per cycle) x 64 (bits per transfer)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= 102.4 GB/s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D7EBDCF7-728A-4D91-9782-79CC8035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1A5098-A50D-45DF-88EE-62F8814BC60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17F57867-62F2-4602-87CB-2A2A1C41D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4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CE419358-C972-41A1-8AA0-0BE745ED9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D3EF6D27-3282-4A5D-85D2-65A4EAA9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60513"/>
            <a:ext cx="798295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the following access stream, estimate the finish times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each access with the following scheduling policies: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Req       Time of arrival       Open    Closed     Oracular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X                10 ns                         50           50              50        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X+1           15 ns                         70           70              70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Y              100 ns                        160         140           140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Y+1         180 ns                        200         220           200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X+2         190 ns                        260         300           260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Y+2         205 ns	             320         240           320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 that X, X+1, X+2, X+3 map to the same row and Y, Y+1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map to a different row in the same bank.  Ignore bus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queuing latencies.  The bank is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precharged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at the start.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** A more sophisticated oracle can do even better.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id="{ED22AFA4-98EC-4160-AD0F-F5970CDA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CE2C5C-B8A4-49BC-8890-DC6D99DBFD5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F0226922-BD3A-4C8A-961C-7F88C1FC2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5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FF9F61EF-7FD2-4D0B-BF7A-AE35E91954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7DC9D226-2CD5-48AC-97FC-9D078A535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0400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Consider a single 4 GB memory rank that has 8 banks.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Each row in a bank has a capacity of 8KB.  On average,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it takes 40ns to refresh one row.  Assume that all 8 banks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can be refreshed in parallel.  For what fraction of time will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this rank be unavailable?  How many rows are refreshed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with every refresh command?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 memory has 4GB/8KB = 512K rows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There are 8K refresh operations in one 64ms interval.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Each refresh operation must handle 512K/8K = 64 rows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Each bank must handle 8 rows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One refresh operation is issued every 7.8us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memory is unavailable for 320ns, i.e., for 4% of time.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2E970E79-818C-44D0-AA9A-5CD6F837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311ACD-669F-4B80-93A1-9A3420E29E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9DFB3AD0-E4B3-4AF8-9E09-5A2EFFCC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20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 Trends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DE900825-AC98-45ED-8EDE-7A1B04D9B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F38E9FDD-222B-4038-90E8-9CA2E715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280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Why the recent emphasis on accelerators?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Stagnant single- and multi-thread performance with general-purpose cores</a:t>
            </a:r>
          </a:p>
          <a:p>
            <a:pPr lvl="2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Dark silicon (emphasis on power-efficient throughput)</a:t>
            </a:r>
          </a:p>
          <a:p>
            <a:pPr lvl="2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End of scaling</a:t>
            </a:r>
          </a:p>
          <a:p>
            <a:pPr lvl="2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No low-hanging fruit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Emergence of deep neural networks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249A8A6-8C52-4DD5-8333-9B86A7E2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D71C80-52C4-4D08-9A4E-210B7659DCB2}" type="slidenum">
              <a:rPr lang="en-US" altLang="en-US" sz="1400">
                <a:latin typeface="Times New Roman" panose="02020603050405020304" pitchFamily="18" charset="0"/>
              </a:rPr>
              <a:pPr/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F4B6D10D-09EF-4134-BB2C-DF6DD1860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9383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Meltdown</a:t>
            </a:r>
          </a:p>
        </p:txBody>
      </p:sp>
      <p:sp>
        <p:nvSpPr>
          <p:cNvPr id="17412" name="Line 3">
            <a:extLst>
              <a:ext uri="{FF2B5EF4-FFF2-40B4-BE49-F238E27FC236}">
                <a16:creationId xmlns:a16="http://schemas.microsoft.com/office/drawing/2014/main" id="{92D5DB4A-6158-4B6A-B30E-F9ADA6EED7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5CBF88D7-A5A8-481B-B92E-127FE65FC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524000"/>
            <a:ext cx="548188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Attacker code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Fill the cache with your own data X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R1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 [illegal address]</a:t>
            </a:r>
          </a:p>
          <a:p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…   [R1]</a:t>
            </a:r>
          </a:p>
          <a:p>
            <a:b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Scan through X and record time per access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249A8A6-8C52-4DD5-8333-9B86A7E2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35D7E-1886-4D42-8E5B-5DC3EF1CF569}" type="slidenum">
              <a:rPr lang="en-US" altLang="en-US" sz="1400">
                <a:latin typeface="Times New Roman" panose="02020603050405020304" pitchFamily="18" charset="0"/>
              </a:rPr>
              <a:pPr/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4A142BFE-D703-4985-BC29-F12B797A6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1422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Spectre: Variant 1</a:t>
            </a:r>
          </a:p>
        </p:txBody>
      </p:sp>
      <p:sp>
        <p:nvSpPr>
          <p:cNvPr id="19460" name="Line 3">
            <a:extLst>
              <a:ext uri="{FF2B5EF4-FFF2-40B4-BE49-F238E27FC236}">
                <a16:creationId xmlns:a16="http://schemas.microsoft.com/office/drawing/2014/main" id="{8B9BC703-DF75-4B60-983D-5A1F8DA0D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DF490B4B-0775-41E2-AD0E-2464C73B3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2808288"/>
            <a:ext cx="33458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if  (x  &lt;  array1_size)  </a:t>
            </a:r>
          </a:p>
          <a:p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   y = array2[ array1[x] ];</a:t>
            </a:r>
          </a:p>
        </p:txBody>
      </p:sp>
      <p:sp>
        <p:nvSpPr>
          <p:cNvPr id="19462" name="TextBox 6">
            <a:extLst>
              <a:ext uri="{FF2B5EF4-FFF2-40B4-BE49-F238E27FC236}">
                <a16:creationId xmlns:a16="http://schemas.microsoft.com/office/drawing/2014/main" id="{1CA084C2-B831-4DB2-A190-87BC474A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2917825"/>
            <a:ext cx="1177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41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 Code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A9F017-3E97-4F1F-820C-EF96DF4C2E6E}"/>
              </a:ext>
            </a:extLst>
          </p:cNvPr>
          <p:cNvCxnSpPr>
            <a:cxnSpLocks/>
            <a:stCxn id="19462" idx="3"/>
          </p:cNvCxnSpPr>
          <p:nvPr/>
        </p:nvCxnSpPr>
        <p:spPr>
          <a:xfrm>
            <a:off x="1487488" y="3333750"/>
            <a:ext cx="552450" cy="952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8">
            <a:extLst>
              <a:ext uri="{FF2B5EF4-FFF2-40B4-BE49-F238E27FC236}">
                <a16:creationId xmlns:a16="http://schemas.microsoft.com/office/drawing/2014/main" id="{53144439-01EB-4534-A5BA-2A5BC6F89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543050"/>
            <a:ext cx="268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41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 is controlled by attacker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7BA29202-9E4A-4290-9712-B58E1BBF480C}"/>
              </a:ext>
            </a:extLst>
          </p:cNvPr>
          <p:cNvSpPr/>
          <p:nvPr/>
        </p:nvSpPr>
        <p:spPr>
          <a:xfrm>
            <a:off x="2217738" y="2216150"/>
            <a:ext cx="622300" cy="1076325"/>
          </a:xfrm>
          <a:prstGeom prst="arc">
            <a:avLst>
              <a:gd name="adj1" fmla="val 16308966"/>
              <a:gd name="adj2" fmla="val 1518081"/>
            </a:avLst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6" name="TextBox 10">
            <a:extLst>
              <a:ext uri="{FF2B5EF4-FFF2-40B4-BE49-F238E27FC236}">
                <a16:creationId xmlns:a16="http://schemas.microsoft.com/office/drawing/2014/main" id="{FCE0EF6B-85DA-4851-8166-66863F02B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2165350"/>
            <a:ext cx="3876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41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array1[ ] is the secret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63554F2-D3D6-4901-AD45-59E22E045513}"/>
              </a:ext>
            </a:extLst>
          </p:cNvPr>
          <p:cNvSpPr/>
          <p:nvPr/>
        </p:nvSpPr>
        <p:spPr>
          <a:xfrm rot="5400000">
            <a:off x="4652963" y="2179637"/>
            <a:ext cx="1225550" cy="784225"/>
          </a:xfrm>
          <a:prstGeom prst="arc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8" name="TextBox 12">
            <a:extLst>
              <a:ext uri="{FF2B5EF4-FFF2-40B4-BE49-F238E27FC236}">
                <a16:creationId xmlns:a16="http://schemas.microsoft.com/office/drawing/2014/main" id="{7A9381D4-DD86-4018-B1DD-347CD4EA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114800"/>
            <a:ext cx="4725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41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pattern of array2[ ] betrays the secret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493510E-0253-480D-BC31-C246BDBDBCF1}"/>
              </a:ext>
            </a:extLst>
          </p:cNvPr>
          <p:cNvSpPr/>
          <p:nvPr/>
        </p:nvSpPr>
        <p:spPr>
          <a:xfrm rot="12320982">
            <a:off x="3914775" y="3516313"/>
            <a:ext cx="1223963" cy="785812"/>
          </a:xfrm>
          <a:prstGeom prst="arc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70" name="TextBox 14">
            <a:extLst>
              <a:ext uri="{FF2B5EF4-FFF2-40B4-BE49-F238E27FC236}">
                <a16:creationId xmlns:a16="http://schemas.microsoft.com/office/drawing/2014/main" id="{D53C524B-A607-4C91-9936-33E2DB69B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1671638"/>
            <a:ext cx="637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41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 to bpred, x can be anything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8EC5B523-73FA-420F-AA96-ABD28DA4811C}"/>
              </a:ext>
            </a:extLst>
          </p:cNvPr>
          <p:cNvSpPr/>
          <p:nvPr/>
        </p:nvSpPr>
        <p:spPr>
          <a:xfrm rot="5400000">
            <a:off x="2947988" y="1673225"/>
            <a:ext cx="1390650" cy="895350"/>
          </a:xfrm>
          <a:prstGeom prst="arc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249A8A6-8C52-4DD5-8333-9B86A7E2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8F58D4-24B6-4F72-A209-259B931C3AFC}" type="slidenum">
              <a:rPr lang="en-US" altLang="en-US" sz="1400">
                <a:latin typeface="Times New Roman" panose="02020603050405020304" pitchFamily="18" charset="0"/>
              </a:rPr>
              <a:pPr/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AD6AAFC7-5E3F-4F66-8371-911149D3F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1422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Spectre: Variant 2</a:t>
            </a:r>
          </a:p>
        </p:txBody>
      </p:sp>
      <p:sp>
        <p:nvSpPr>
          <p:cNvPr id="21508" name="Line 3">
            <a:extLst>
              <a:ext uri="{FF2B5EF4-FFF2-40B4-BE49-F238E27FC236}">
                <a16:creationId xmlns:a16="http://schemas.microsoft.com/office/drawing/2014/main" id="{474ACFE3-F707-48DC-A0A9-DC6913986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9" name="TextBox 5">
            <a:extLst>
              <a:ext uri="{FF2B5EF4-FFF2-40B4-BE49-F238E27FC236}">
                <a16:creationId xmlns:a16="http://schemas.microsoft.com/office/drawing/2014/main" id="{6E717CAB-1C8B-4CE7-A4B6-327D96E8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1863725"/>
            <a:ext cx="28149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R1 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(from attacker)</a:t>
            </a:r>
          </a:p>
          <a:p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R2  some secret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Label0:  if (…)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B7E4ED0-E687-425B-9E9A-68A41DB5ADB3}"/>
              </a:ext>
            </a:extLst>
          </p:cNvPr>
          <p:cNvCxnSpPr/>
          <p:nvPr/>
        </p:nvCxnSpPr>
        <p:spPr>
          <a:xfrm flipH="1">
            <a:off x="5530850" y="3089275"/>
            <a:ext cx="5334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E97494-170D-42BD-ABD8-4FFE077CD54B}"/>
              </a:ext>
            </a:extLst>
          </p:cNvPr>
          <p:cNvCxnSpPr>
            <a:cxnSpLocks/>
          </p:cNvCxnSpPr>
          <p:nvPr/>
        </p:nvCxnSpPr>
        <p:spPr>
          <a:xfrm>
            <a:off x="6604000" y="3089275"/>
            <a:ext cx="60325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11">
            <a:extLst>
              <a:ext uri="{FF2B5EF4-FFF2-40B4-BE49-F238E27FC236}">
                <a16:creationId xmlns:a16="http://schemas.microsoft.com/office/drawing/2014/main" id="{78980D4B-01D3-48CB-804E-0CCED6124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86138"/>
            <a:ext cx="466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1513" name="TextBox 12">
            <a:extLst>
              <a:ext uri="{FF2B5EF4-FFF2-40B4-BE49-F238E27FC236}">
                <a16:creationId xmlns:a16="http://schemas.microsoft.com/office/drawing/2014/main" id="{9A811A0D-753D-47C7-9D45-83FBB6DD6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3376613"/>
            <a:ext cx="466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1514" name="TextBox 13">
            <a:extLst>
              <a:ext uri="{FF2B5EF4-FFF2-40B4-BE49-F238E27FC236}">
                <a16:creationId xmlns:a16="http://schemas.microsoft.com/office/drawing/2014/main" id="{F6093200-D7EF-451F-A0F0-7548AE77D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63" y="1311275"/>
            <a:ext cx="1720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 code </a:t>
            </a:r>
          </a:p>
        </p:txBody>
      </p:sp>
      <p:sp>
        <p:nvSpPr>
          <p:cNvPr id="21515" name="TextBox 14">
            <a:extLst>
              <a:ext uri="{FF2B5EF4-FFF2-40B4-BE49-F238E27FC236}">
                <a16:creationId xmlns:a16="http://schemas.microsoft.com/office/drawing/2014/main" id="{4DABA472-5EF5-41BB-B859-A1766C0DC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322763"/>
            <a:ext cx="1720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 code </a:t>
            </a:r>
          </a:p>
        </p:txBody>
      </p:sp>
      <p:sp>
        <p:nvSpPr>
          <p:cNvPr id="21516" name="TextBox 15">
            <a:extLst>
              <a:ext uri="{FF2B5EF4-FFF2-40B4-BE49-F238E27FC236}">
                <a16:creationId xmlns:a16="http://schemas.microsoft.com/office/drawing/2014/main" id="{48534962-861F-4EA0-AB42-D00598D93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784725"/>
            <a:ext cx="16065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Label1: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[R2]</a:t>
            </a:r>
          </a:p>
        </p:txBody>
      </p:sp>
      <p:sp>
        <p:nvSpPr>
          <p:cNvPr id="21517" name="TextBox 16">
            <a:extLst>
              <a:ext uri="{FF2B5EF4-FFF2-40B4-BE49-F238E27FC236}">
                <a16:creationId xmlns:a16="http://schemas.microsoft.com/office/drawing/2014/main" id="{BDDD2832-4051-4CEB-B46A-7CBE8250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2570163"/>
            <a:ext cx="1962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Attacker code </a:t>
            </a:r>
          </a:p>
        </p:txBody>
      </p:sp>
      <p:sp>
        <p:nvSpPr>
          <p:cNvPr id="21518" name="TextBox 17">
            <a:extLst>
              <a:ext uri="{FF2B5EF4-FFF2-40B4-BE49-F238E27FC236}">
                <a16:creationId xmlns:a16="http://schemas.microsoft.com/office/drawing/2014/main" id="{BD4C9FCB-EEC2-4EC0-ADC8-0DD1733CB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3198813"/>
            <a:ext cx="17299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Label0: if (1)</a:t>
            </a:r>
          </a:p>
          <a:p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Label1:  …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480894DD-90E7-49A3-A87F-6A551AF66D96}"/>
              </a:ext>
            </a:extLst>
          </p:cNvPr>
          <p:cNvSpPr/>
          <p:nvPr/>
        </p:nvSpPr>
        <p:spPr>
          <a:xfrm rot="2000462">
            <a:off x="1758950" y="3306763"/>
            <a:ext cx="1257300" cy="1544637"/>
          </a:xfrm>
          <a:prstGeom prst="arc">
            <a:avLst>
              <a:gd name="adj1" fmla="val 16308966"/>
              <a:gd name="adj2" fmla="val 1518081"/>
            </a:avLst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78A1622-155D-432D-8A12-C559B458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010E3F-C51F-4395-9287-19348C49B67C}" type="slidenum">
              <a:rPr lang="en-US" altLang="en-US" sz="1400" u="none">
                <a:latin typeface="Times New Roman" panose="02020603050405020304" pitchFamily="18" charset="0"/>
              </a:rPr>
              <a:pPr/>
              <a:t>23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B34E7ED2-D691-480F-A2B4-88CA25F69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485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Snooping Example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E783A595-8C9F-414E-B32D-2700FD7ED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EA23A7-6F0F-4ECD-BD08-466F7C7D4283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447800"/>
          <a:ext cx="8850312" cy="455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12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01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Request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Cache</a:t>
                      </a:r>
                    </a:p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Hit/Miss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Request</a:t>
                      </a:r>
                    </a:p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on the bus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Who responds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State in Cache 1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State in Cache 2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State in Cache 3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State in Cache 4</a:t>
                      </a:r>
                    </a:p>
                  </a:txBody>
                  <a:tcPr marL="91442" marR="91442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P1: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Rd X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Miss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Rd X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Memory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P2: Rd X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Miss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Rd X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Memory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P2: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Calibri" panose="020F0502020204030204" pitchFamily="34" charset="0"/>
                        </a:rPr>
                        <a:t>Wr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X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Perms Miss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Upgrade X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No response.</a:t>
                      </a:r>
                    </a:p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Other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caches invalidate.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P3: </a:t>
                      </a:r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Wr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 X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Write Miss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Wr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 X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P2 responds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P3: Rd X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Read Hit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42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P4: Rd X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Read Miss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Rd X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P3 responds. Mem </a:t>
                      </a:r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wrtbk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2" marR="91442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2C5855E-12AE-480A-B032-1B7D7E4F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1538" y="6454775"/>
            <a:ext cx="1905000" cy="457200"/>
          </a:xfrm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8F39DF-2F27-487A-9E69-BF5A2761FCE9}" type="slidenum">
              <a:rPr lang="en-US" altLang="en-US" sz="1400" u="none">
                <a:latin typeface="Times New Roman" panose="02020603050405020304" pitchFamily="18" charset="0"/>
              </a:rPr>
              <a:pPr/>
              <a:t>24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38C8C15C-FEE1-4313-91D2-0420A543D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1450"/>
            <a:ext cx="32315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Directory Example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5EA334D6-5659-4A99-83EC-8D4B623A9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8382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B6B7A-BC90-415D-88F3-71B4F4B30C58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006475"/>
          <a:ext cx="8850313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67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85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Request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Cache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Hit/Miss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Messages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Dir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State in C1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State in C2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State in C3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State in C4</a:t>
                      </a: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5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5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P1: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Rd X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Miss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Rd-</a:t>
                      </a:r>
                      <a:r>
                        <a:rPr lang="en-US" dirty="0" err="1">
                          <a:latin typeface="Calibri" panose="020F0502020204030204" pitchFamily="34" charset="0"/>
                        </a:rPr>
                        <a:t>req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to Dir. Dir responds.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X: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S: 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45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P2: Rd X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Miss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Rd-</a:t>
                      </a:r>
                      <a:r>
                        <a:rPr lang="en-US" dirty="0" err="1">
                          <a:latin typeface="Calibri" panose="020F0502020204030204" pitchFamily="34" charset="0"/>
                        </a:rPr>
                        <a:t>req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to Dir. Dir responds.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X: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S: 1, 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6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P2: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Calibri" panose="020F0502020204030204" pitchFamily="34" charset="0"/>
                        </a:rPr>
                        <a:t>Wr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X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Perms Miss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Upgr-req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to Dir. Dir sends INV to P1. P1 sends ACK to Dir. Dir grants perms to P2.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X: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M: 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P3: </a:t>
                      </a:r>
                      <a:r>
                        <a:rPr lang="en-US" dirty="0" err="1">
                          <a:latin typeface="Calibri" panose="020F0502020204030204" pitchFamily="34" charset="0"/>
                        </a:rPr>
                        <a:t>Wr</a:t>
                      </a:r>
                      <a:r>
                        <a:rPr lang="en-US" dirty="0">
                          <a:latin typeface="Calibri" panose="020F0502020204030204" pitchFamily="34" charset="0"/>
                        </a:rPr>
                        <a:t> X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Write Miss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Wr-req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to Dir. Dir </a:t>
                      </a:r>
                      <a:r>
                        <a:rPr lang="en-US" baseline="0" dirty="0" err="1">
                          <a:latin typeface="Calibri" panose="020F0502020204030204" pitchFamily="34" charset="0"/>
                        </a:rPr>
                        <a:t>fwds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request to P2. P2 sends data to Dir. Dir sends data to P3.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X: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M: 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P3: Rd X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Read Hit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42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P4: Rd X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Read Miss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Rd-</a:t>
                      </a:r>
                      <a:r>
                        <a:rPr lang="en-US" dirty="0" err="1">
                          <a:latin typeface="Calibri" panose="020F0502020204030204" pitchFamily="34" charset="0"/>
                        </a:rPr>
                        <a:t>req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to Dir. Dir </a:t>
                      </a:r>
                      <a:r>
                        <a:rPr lang="en-US" baseline="0" dirty="0" err="1">
                          <a:latin typeface="Calibri" panose="020F0502020204030204" pitchFamily="34" charset="0"/>
                        </a:rPr>
                        <a:t>fwds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request to P3. P3 sends data to Dir. Memory </a:t>
                      </a:r>
                      <a:r>
                        <a:rPr lang="en-US" baseline="0" dirty="0" err="1">
                          <a:latin typeface="Calibri" panose="020F0502020204030204" pitchFamily="34" charset="0"/>
                        </a:rPr>
                        <a:t>wrtbk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. Dir sends data to P4. 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X: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S: 3, 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</a:rPr>
                        <a:t>Inv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BEF8FF22-4B10-43B1-94E0-81EAC170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92F381-964E-4A22-8F66-052ED90FCA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B2190286-21E2-4A22-AE97-02B9C3B0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95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Test-and-Test-and-Set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A6ECC2FB-50FB-4652-BA16-D246A1AAA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930229B5-DB73-4734-BDF9-AD6F7BDAC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401597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lock:   test   register, location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bnz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register, lock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t&amp;s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register, location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bnz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register, lock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CS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location, #0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72B5D17A-5DD7-4AC0-B70A-1C11250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69723-BC33-42E3-9222-E8B03A743A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9170F0FB-0D75-4184-B9BF-07DF9F3AA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345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Spin Lock with Low Coherence Traffic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D2EBEC84-A858-4F36-8F0B-AE1EE34D4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B363B9ED-EAFE-4809-A045-2DFF0F476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75671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lockit</a:t>
            </a: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  LL         R2, 0(R1)    ; load linked, generates no coherence traffic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BNEZ    R2, </a:t>
            </a:r>
            <a:r>
              <a:rPr lang="en-US" altLang="en-US" sz="2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lockit</a:t>
            </a: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; not available, keep spinning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DADDUI R2, R0, #1 ; put value 1 in R2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SC         R2, 0(R1)   ; store-conditional succeeds if no one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; updated the lock since the last 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BEQZ    R2, </a:t>
            </a:r>
            <a:r>
              <a:rPr lang="en-US" altLang="en-US" sz="2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lockit</a:t>
            </a: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; confirm that SC succeeded, else keep trying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D14FA1E-C2D9-4E0C-8BC1-2EAB623D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33800"/>
            <a:ext cx="8092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If there are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processes waiting for the lock, how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bus transactions happen?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1 write by the releaser  +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(or 1) read-miss requests  +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(or 1) responses  +  1 write by acquirer  +  0 (i-1 failed SCs)  +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i-1 (or 1) read-miss requests + i-1 (or 1) responses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(The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/i-1 read misses can be reduced to 1)</a:t>
            </a:r>
          </a:p>
        </p:txBody>
      </p:sp>
    </p:spTree>
    <p:extLst>
      <p:ext uri="{BB962C8B-B14F-4D97-AF65-F5344CB8AC3E}">
        <p14:creationId xmlns:p14="http://schemas.microsoft.com/office/powerpoint/2010/main" val="4118011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8A77A407-B19E-407B-B76B-5001F89B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F78586-DADF-4F9D-8E71-53688A128A1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089DCC83-4E99-46A8-B2CE-C28FA6637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67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Programs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D9DE89A3-CF2E-4759-A508-156493CC2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CFF1161C-8953-41B8-B38E-DF2DCD21B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411740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Initially, A = B = 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                                 P2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= 1                           B =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(B == 0)                   if (A == 0)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critical section            critical section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Initially, A = B = 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                 P2                 P3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=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if (A == 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B =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if (B == 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register = A</a:t>
            </a:r>
          </a:p>
        </p:txBody>
      </p:sp>
      <p:sp>
        <p:nvSpPr>
          <p:cNvPr id="8198" name="Line 5">
            <a:extLst>
              <a:ext uri="{FF2B5EF4-FFF2-40B4-BE49-F238E27FC236}">
                <a16:creationId xmlns:a16="http://schemas.microsoft.com/office/drawing/2014/main" id="{DE550F08-D724-4E81-9A4F-FB4164126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5181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9" name="Text Box 6">
            <a:extLst>
              <a:ext uri="{FF2B5EF4-FFF2-40B4-BE49-F238E27FC236}">
                <a16:creationId xmlns:a16="http://schemas.microsoft.com/office/drawing/2014/main" id="{19DD40F3-B58E-49B9-BF25-BC1D8ABE1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447800"/>
            <a:ext cx="34909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Initially, Head = Data = 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                         P2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 = 2000    while (Head == 0)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Head = 1            { }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… = Data</a:t>
            </a:r>
          </a:p>
        </p:txBody>
      </p:sp>
      <p:sp>
        <p:nvSpPr>
          <p:cNvPr id="8200" name="Line 7">
            <a:extLst>
              <a:ext uri="{FF2B5EF4-FFF2-40B4-BE49-F238E27FC236}">
                <a16:creationId xmlns:a16="http://schemas.microsoft.com/office/drawing/2014/main" id="{0039628E-52A7-4D5C-9F65-962C6BB60B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371600"/>
            <a:ext cx="0" cy="419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0B9465B5-9350-4C96-9CDA-BF61B399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64390B-5D75-40CB-B4D6-C433ED94B2F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7B5D7BA6-1E91-4ACC-9984-F0D4B649A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1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0F6F39EF-A033-4DBE-8F38-C012EE54A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A4EE3B45-8BCE-496F-9087-1538BBA06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672152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What are possible outputs for the program below?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Assume x=y=0 at the start of the program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Thread 1                                Thread 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A     x = 10                               a    y=20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B     y =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x+y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b    x =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y+x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C     Print 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Possible scenarios:  5 choose 2 = 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ABCab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ABaCb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ABabC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AaBCb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AaBbC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10          20          20         30         30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AabBC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aABCb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aABbC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aAbBC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abABC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50         30           30        50         30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E1100288-B315-4413-A841-986677AF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95298E-E3AD-4D7B-9BB2-1E291686D6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E7BA06C-BF7C-45AA-8506-481B5770B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24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Fences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BD3C7118-C1A5-4B85-873E-37072A02D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C621B60B-9399-4C5B-B958-776AFD1E0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95400"/>
            <a:ext cx="477528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                                              P2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{                                             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Region of code                       Region of code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with no races                          with no races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}                                             }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Fence                                    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Fence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Acquire_lock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Acquire_lock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Fence                                    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Fence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{                                            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Racy code                            Racy code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}                                            }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Fence                                  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Fence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Release_lock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Release_lock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Fence                                  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Fence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9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CBB39376-E257-4A24-85E4-28978F02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45BF05-0A3D-4A23-B171-B41D9ED427C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5299E7CB-3DF1-45E9-AE55-D411F689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904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Hardware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C4A8625E-5A9E-41BA-8EB0-15C2F9C8D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A1BBBA07-1DB4-4071-A3BD-7EAE1302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547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Machine Learning accelerators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A5CF6-92F8-4452-A2ED-A6D44A8841C3}"/>
              </a:ext>
            </a:extLst>
          </p:cNvPr>
          <p:cNvSpPr txBox="1"/>
          <p:nvPr/>
        </p:nvSpPr>
        <p:spPr>
          <a:xfrm>
            <a:off x="2395644" y="2286000"/>
            <a:ext cx="5918397" cy="38779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TPU (inference and training)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NVIDIA chips (Volta, NVDLA)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Brainwave, Catapult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Loihi and Nervana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Cambricon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Graphcore (training)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Cerebras (training)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Groq (inference) 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Tesla FSD (inference)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DD19D-A4DD-4928-ABEB-3D7C14D3D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8" y="2756700"/>
            <a:ext cx="440428" cy="343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43DA2C-963C-4133-8CDA-19C831515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97" y="4503212"/>
            <a:ext cx="666410" cy="270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C5C869-405F-46E2-917B-C229B0780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75" y="3618991"/>
            <a:ext cx="517654" cy="343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EE2D9F-D7FB-4E2D-A20A-A628D2FEF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59" y="3245647"/>
            <a:ext cx="1267687" cy="270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68A49-D742-4284-8A73-D753C58D1E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2" y="2392554"/>
            <a:ext cx="796541" cy="270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0EF91-34E5-41F8-B531-CAABC039EE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90" y="4097570"/>
            <a:ext cx="941625" cy="2708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2E16E-174E-4818-971D-10C21AF965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35" y="4887943"/>
            <a:ext cx="343534" cy="343534"/>
          </a:xfrm>
          <a:prstGeom prst="rect">
            <a:avLst/>
          </a:prstGeom>
        </p:spPr>
      </p:pic>
      <p:pic>
        <p:nvPicPr>
          <p:cNvPr id="16" name="Picture 2" descr="https://crunchbase-production-res.cloudinary.com/image/upload/c_lpad,h_120,w_120,f_auto,b_white,q_auto:eco/v1498733334/j9nwhau22retnxoxkqeh.png">
            <a:extLst>
              <a:ext uri="{FF2B5EF4-FFF2-40B4-BE49-F238E27FC236}">
                <a16:creationId xmlns:a16="http://schemas.microsoft.com/office/drawing/2014/main" id="{EBEA8571-5B1A-4E9D-92B3-24EB095D0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34838" r="15000" b="38333"/>
          <a:stretch/>
        </p:blipFill>
        <p:spPr bwMode="auto">
          <a:xfrm>
            <a:off x="1065532" y="5342884"/>
            <a:ext cx="773421" cy="3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esla Logo | Tesla logo, Tesla car, Tesla motors">
            <a:extLst>
              <a:ext uri="{FF2B5EF4-FFF2-40B4-BE49-F238E27FC236}">
                <a16:creationId xmlns:a16="http://schemas.microsoft.com/office/drawing/2014/main" id="{B33F3AE6-3FBC-4631-B0BC-DD74C849B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90" y="5664777"/>
            <a:ext cx="393403" cy="5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35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B72D13E3-ED9E-4EDD-8D92-B6F4DC2C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0E532E-9084-439A-945F-2D5AA647DB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30728DF-4D6C-4D0A-ACE6-F74F316E6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725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Deadlock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9856E858-E638-41D9-9CDC-8E26D61D3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0871609D-BB77-4EC2-8E46-3D569EA3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421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Deadlock happens when there is a cycle of resource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dependencies – a process holds on to a resource (A)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attempts to acquire another resource (B) – A is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relinquished until B is acquired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>
            <a:extLst>
              <a:ext uri="{FF2B5EF4-FFF2-40B4-BE49-F238E27FC236}">
                <a16:creationId xmlns:a16="http://schemas.microsoft.com/office/drawing/2014/main" id="{5674C7D3-59D9-4400-AC7E-84CCA246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0300A0-FFB6-4E35-8F72-9A529F9B8C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6D6C6EFC-6D39-4A53-A7EA-2A0B9F24F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Topology Examples</a:t>
            </a:r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334CF8A9-192A-4E4E-A775-BF2741DAA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9A175462-23B7-403D-B471-8E8F1E99D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6" name="Rectangle 5">
            <a:extLst>
              <a:ext uri="{FF2B5EF4-FFF2-40B4-BE49-F238E27FC236}">
                <a16:creationId xmlns:a16="http://schemas.microsoft.com/office/drawing/2014/main" id="{63B1A864-F155-4943-B0F4-0A70D70F9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4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7" name="Rectangle 6">
            <a:extLst>
              <a:ext uri="{FF2B5EF4-FFF2-40B4-BE49-F238E27FC236}">
                <a16:creationId xmlns:a16="http://schemas.microsoft.com/office/drawing/2014/main" id="{597657B8-7CDA-4433-9E85-E6C69F27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057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8" name="Rectangle 7">
            <a:extLst>
              <a:ext uri="{FF2B5EF4-FFF2-40B4-BE49-F238E27FC236}">
                <a16:creationId xmlns:a16="http://schemas.microsoft.com/office/drawing/2014/main" id="{67432856-5980-4888-AD22-DD06833BF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057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9" name="Rectangle 8">
            <a:extLst>
              <a:ext uri="{FF2B5EF4-FFF2-40B4-BE49-F238E27FC236}">
                <a16:creationId xmlns:a16="http://schemas.microsoft.com/office/drawing/2014/main" id="{EFED1F11-158B-48D5-BB37-CDF8B7A1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524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0" name="Rectangle 9">
            <a:extLst>
              <a:ext uri="{FF2B5EF4-FFF2-40B4-BE49-F238E27FC236}">
                <a16:creationId xmlns:a16="http://schemas.microsoft.com/office/drawing/2014/main" id="{DF71E814-A65D-4B79-ABD4-149E8F800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1" name="Rectangle 10">
            <a:extLst>
              <a:ext uri="{FF2B5EF4-FFF2-40B4-BE49-F238E27FC236}">
                <a16:creationId xmlns:a16="http://schemas.microsoft.com/office/drawing/2014/main" id="{C9853865-78B4-49CF-BA50-B5B434A18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057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2" name="Rectangle 11">
            <a:extLst>
              <a:ext uri="{FF2B5EF4-FFF2-40B4-BE49-F238E27FC236}">
                <a16:creationId xmlns:a16="http://schemas.microsoft.com/office/drawing/2014/main" id="{DC99B718-F438-4AD9-A76F-0C4B84C9F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057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3" name="Rectangle 12">
            <a:extLst>
              <a:ext uri="{FF2B5EF4-FFF2-40B4-BE49-F238E27FC236}">
                <a16:creationId xmlns:a16="http://schemas.microsoft.com/office/drawing/2014/main" id="{B66886A2-E528-4829-A58B-67475BC00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4" name="Rectangle 13">
            <a:extLst>
              <a:ext uri="{FF2B5EF4-FFF2-40B4-BE49-F238E27FC236}">
                <a16:creationId xmlns:a16="http://schemas.microsoft.com/office/drawing/2014/main" id="{83396205-A4CA-427A-AFEA-1668D8C2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5" name="Rectangle 14">
            <a:extLst>
              <a:ext uri="{FF2B5EF4-FFF2-40B4-BE49-F238E27FC236}">
                <a16:creationId xmlns:a16="http://schemas.microsoft.com/office/drawing/2014/main" id="{CE5E3BF4-0FC7-40F9-A986-62BC3F7FB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24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6" name="Rectangle 15">
            <a:extLst>
              <a:ext uri="{FF2B5EF4-FFF2-40B4-BE49-F238E27FC236}">
                <a16:creationId xmlns:a16="http://schemas.microsoft.com/office/drawing/2014/main" id="{4EC9E0B3-486D-4BD1-860D-D1521AD15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124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7" name="Rectangle 16">
            <a:extLst>
              <a:ext uri="{FF2B5EF4-FFF2-40B4-BE49-F238E27FC236}">
                <a16:creationId xmlns:a16="http://schemas.microsoft.com/office/drawing/2014/main" id="{5CAE67F8-F752-4C0B-956A-9ED144DD5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908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8" name="Rectangle 17">
            <a:extLst>
              <a:ext uri="{FF2B5EF4-FFF2-40B4-BE49-F238E27FC236}">
                <a16:creationId xmlns:a16="http://schemas.microsoft.com/office/drawing/2014/main" id="{96EBD2DF-29F4-467A-894D-03C2AA0B1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908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9" name="Rectangle 18">
            <a:extLst>
              <a:ext uri="{FF2B5EF4-FFF2-40B4-BE49-F238E27FC236}">
                <a16:creationId xmlns:a16="http://schemas.microsoft.com/office/drawing/2014/main" id="{983A8581-C9EC-44C1-A01F-85602D904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124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20" name="Rectangle 19">
            <a:extLst>
              <a:ext uri="{FF2B5EF4-FFF2-40B4-BE49-F238E27FC236}">
                <a16:creationId xmlns:a16="http://schemas.microsoft.com/office/drawing/2014/main" id="{A58CD388-FF28-436F-9E5D-64A1DEDFC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124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21" name="Line 20">
            <a:extLst>
              <a:ext uri="{FF2B5EF4-FFF2-40B4-BE49-F238E27FC236}">
                <a16:creationId xmlns:a16="http://schemas.microsoft.com/office/drawing/2014/main" id="{9D4F7757-B0F5-4587-9C75-A28C6BF25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600200"/>
            <a:ext cx="1371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Line 21">
            <a:extLst>
              <a:ext uri="{FF2B5EF4-FFF2-40B4-BE49-F238E27FC236}">
                <a16:creationId xmlns:a16="http://schemas.microsoft.com/office/drawing/2014/main" id="{3ADC67D1-B792-4E73-9A5B-2A05FE0D1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2133600"/>
            <a:ext cx="1371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Line 22">
            <a:extLst>
              <a:ext uri="{FF2B5EF4-FFF2-40B4-BE49-F238E27FC236}">
                <a16:creationId xmlns:a16="http://schemas.microsoft.com/office/drawing/2014/main" id="{B1300075-0FAB-46AB-A78A-67CF8F55F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2667000"/>
            <a:ext cx="1371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Line 23">
            <a:extLst>
              <a:ext uri="{FF2B5EF4-FFF2-40B4-BE49-F238E27FC236}">
                <a16:creationId xmlns:a16="http://schemas.microsoft.com/office/drawing/2014/main" id="{356A0284-9F93-45AC-88A3-20C3E9B22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3200400"/>
            <a:ext cx="1371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Line 24">
            <a:extLst>
              <a:ext uri="{FF2B5EF4-FFF2-40B4-BE49-F238E27FC236}">
                <a16:creationId xmlns:a16="http://schemas.microsoft.com/office/drawing/2014/main" id="{B15C9C0E-31C2-4D7B-817B-5F2B50DDD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600200"/>
            <a:ext cx="1588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Line 25">
            <a:extLst>
              <a:ext uri="{FF2B5EF4-FFF2-40B4-BE49-F238E27FC236}">
                <a16:creationId xmlns:a16="http://schemas.microsoft.com/office/drawing/2014/main" id="{C8E2191A-8FFD-4D9C-BCB8-DD1DB7F1B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600200"/>
            <a:ext cx="1588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Line 26">
            <a:extLst>
              <a:ext uri="{FF2B5EF4-FFF2-40B4-BE49-F238E27FC236}">
                <a16:creationId xmlns:a16="http://schemas.microsoft.com/office/drawing/2014/main" id="{5AE8B801-F4E6-4A2E-A4C8-64CCAA3B7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600200"/>
            <a:ext cx="1588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Line 27">
            <a:extLst>
              <a:ext uri="{FF2B5EF4-FFF2-40B4-BE49-F238E27FC236}">
                <a16:creationId xmlns:a16="http://schemas.microsoft.com/office/drawing/2014/main" id="{BCDF141D-12A7-44F4-9C0C-33128B169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600200"/>
            <a:ext cx="1588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Rectangle 28">
            <a:extLst>
              <a:ext uri="{FF2B5EF4-FFF2-40B4-BE49-F238E27FC236}">
                <a16:creationId xmlns:a16="http://schemas.microsoft.com/office/drawing/2014/main" id="{B940C278-E9D2-41EF-9A6C-B2FED4AF1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600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0" name="Rectangle 29">
            <a:extLst>
              <a:ext uri="{FF2B5EF4-FFF2-40B4-BE49-F238E27FC236}">
                <a16:creationId xmlns:a16="http://schemas.microsoft.com/office/drawing/2014/main" id="{DD984FFE-B802-4398-9B63-5FD5DDC9F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600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1" name="Rectangle 30">
            <a:extLst>
              <a:ext uri="{FF2B5EF4-FFF2-40B4-BE49-F238E27FC236}">
                <a16:creationId xmlns:a16="http://schemas.microsoft.com/office/drawing/2014/main" id="{256AA91F-2CAC-49EB-A01C-1ED8C7CCA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133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2" name="Rectangle 31">
            <a:extLst>
              <a:ext uri="{FF2B5EF4-FFF2-40B4-BE49-F238E27FC236}">
                <a16:creationId xmlns:a16="http://schemas.microsoft.com/office/drawing/2014/main" id="{22594F68-DC40-4226-AA5C-224C4E324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133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3" name="Rectangle 32">
            <a:extLst>
              <a:ext uri="{FF2B5EF4-FFF2-40B4-BE49-F238E27FC236}">
                <a16:creationId xmlns:a16="http://schemas.microsoft.com/office/drawing/2014/main" id="{366C2A3A-BA0F-437E-84FF-2DAFE432E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00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4" name="Rectangle 33">
            <a:extLst>
              <a:ext uri="{FF2B5EF4-FFF2-40B4-BE49-F238E27FC236}">
                <a16:creationId xmlns:a16="http://schemas.microsoft.com/office/drawing/2014/main" id="{A543E5B7-6A22-4FFA-8D2B-112CDDEA8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00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5" name="Rectangle 34">
            <a:extLst>
              <a:ext uri="{FF2B5EF4-FFF2-40B4-BE49-F238E27FC236}">
                <a16:creationId xmlns:a16="http://schemas.microsoft.com/office/drawing/2014/main" id="{CDE0A2E1-F99D-4E5F-90E9-1226B4F30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133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6" name="Rectangle 35">
            <a:extLst>
              <a:ext uri="{FF2B5EF4-FFF2-40B4-BE49-F238E27FC236}">
                <a16:creationId xmlns:a16="http://schemas.microsoft.com/office/drawing/2014/main" id="{CAA00276-CAE2-4A18-AE5C-29653BAC6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33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7" name="Rectangle 36">
            <a:extLst>
              <a:ext uri="{FF2B5EF4-FFF2-40B4-BE49-F238E27FC236}">
                <a16:creationId xmlns:a16="http://schemas.microsoft.com/office/drawing/2014/main" id="{D9713AFB-318E-416B-95F8-BCA541704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8" name="Rectangle 37">
            <a:extLst>
              <a:ext uri="{FF2B5EF4-FFF2-40B4-BE49-F238E27FC236}">
                <a16:creationId xmlns:a16="http://schemas.microsoft.com/office/drawing/2014/main" id="{866931CB-E337-4D5A-8A4D-4C475ECBD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667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9" name="Rectangle 38">
            <a:extLst>
              <a:ext uri="{FF2B5EF4-FFF2-40B4-BE49-F238E27FC236}">
                <a16:creationId xmlns:a16="http://schemas.microsoft.com/office/drawing/2014/main" id="{484945BD-9AA1-4ADE-B77C-0FA612952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00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0" name="Rectangle 39">
            <a:extLst>
              <a:ext uri="{FF2B5EF4-FFF2-40B4-BE49-F238E27FC236}">
                <a16:creationId xmlns:a16="http://schemas.microsoft.com/office/drawing/2014/main" id="{EE9F4C2E-D329-4712-8906-ADB2EF5C8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1" name="Rectangle 40">
            <a:extLst>
              <a:ext uri="{FF2B5EF4-FFF2-40B4-BE49-F238E27FC236}">
                <a16:creationId xmlns:a16="http://schemas.microsoft.com/office/drawing/2014/main" id="{80B6B851-9493-4F2F-B54D-8AAAC3A02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667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2" name="Rectangle 41">
            <a:extLst>
              <a:ext uri="{FF2B5EF4-FFF2-40B4-BE49-F238E27FC236}">
                <a16:creationId xmlns:a16="http://schemas.microsoft.com/office/drawing/2014/main" id="{6F983246-3FA1-41EC-8A04-17F1B29D9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667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3" name="Rectangle 42">
            <a:extLst>
              <a:ext uri="{FF2B5EF4-FFF2-40B4-BE49-F238E27FC236}">
                <a16:creationId xmlns:a16="http://schemas.microsoft.com/office/drawing/2014/main" id="{313149B0-5C1B-4AFC-A0C1-E157DB34A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00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4" name="Rectangle 43">
            <a:extLst>
              <a:ext uri="{FF2B5EF4-FFF2-40B4-BE49-F238E27FC236}">
                <a16:creationId xmlns:a16="http://schemas.microsoft.com/office/drawing/2014/main" id="{BA9BA908-8F3F-4BCB-896E-E0D67B8ED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00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5" name="Line 44">
            <a:extLst>
              <a:ext uri="{FF2B5EF4-FFF2-40B4-BE49-F238E27FC236}">
                <a16:creationId xmlns:a16="http://schemas.microsoft.com/office/drawing/2014/main" id="{39EBEC39-7546-4453-B280-3451C79EF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676400"/>
            <a:ext cx="1371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6" name="Line 45">
            <a:extLst>
              <a:ext uri="{FF2B5EF4-FFF2-40B4-BE49-F238E27FC236}">
                <a16:creationId xmlns:a16="http://schemas.microsoft.com/office/drawing/2014/main" id="{E9392869-ACF4-46B9-A6D2-CFFA1E989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1371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7" name="Line 46">
            <a:extLst>
              <a:ext uri="{FF2B5EF4-FFF2-40B4-BE49-F238E27FC236}">
                <a16:creationId xmlns:a16="http://schemas.microsoft.com/office/drawing/2014/main" id="{3B429E2F-1B1E-4BD1-815E-F921848C2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743200"/>
            <a:ext cx="1371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8" name="Line 47">
            <a:extLst>
              <a:ext uri="{FF2B5EF4-FFF2-40B4-BE49-F238E27FC236}">
                <a16:creationId xmlns:a16="http://schemas.microsoft.com/office/drawing/2014/main" id="{1403192C-C4DD-47EC-A9AC-275EA4A98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276600"/>
            <a:ext cx="1371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9" name="Line 48">
            <a:extLst>
              <a:ext uri="{FF2B5EF4-FFF2-40B4-BE49-F238E27FC236}">
                <a16:creationId xmlns:a16="http://schemas.microsoft.com/office/drawing/2014/main" id="{DC45FD95-C1E0-41E5-9C04-EDCC54F81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676400"/>
            <a:ext cx="1588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0" name="Line 49">
            <a:extLst>
              <a:ext uri="{FF2B5EF4-FFF2-40B4-BE49-F238E27FC236}">
                <a16:creationId xmlns:a16="http://schemas.microsoft.com/office/drawing/2014/main" id="{4C7D705D-EF19-4844-9C06-2B0F93499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676400"/>
            <a:ext cx="1588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1" name="Line 50">
            <a:extLst>
              <a:ext uri="{FF2B5EF4-FFF2-40B4-BE49-F238E27FC236}">
                <a16:creationId xmlns:a16="http://schemas.microsoft.com/office/drawing/2014/main" id="{0C06C6A6-1527-4A4C-B1F2-FB6299AFF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676400"/>
            <a:ext cx="1588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2" name="Line 51">
            <a:extLst>
              <a:ext uri="{FF2B5EF4-FFF2-40B4-BE49-F238E27FC236}">
                <a16:creationId xmlns:a16="http://schemas.microsoft.com/office/drawing/2014/main" id="{EDBB0BD4-8C09-4908-91D2-9FFEAA2A81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76400"/>
            <a:ext cx="1588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3" name="Line 52">
            <a:extLst>
              <a:ext uri="{FF2B5EF4-FFF2-40B4-BE49-F238E27FC236}">
                <a16:creationId xmlns:a16="http://schemas.microsoft.com/office/drawing/2014/main" id="{715F8076-A338-4B3A-AC97-50A58B2E1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676400"/>
            <a:ext cx="1588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4" name="Line 53">
            <a:extLst>
              <a:ext uri="{FF2B5EF4-FFF2-40B4-BE49-F238E27FC236}">
                <a16:creationId xmlns:a16="http://schemas.microsoft.com/office/drawing/2014/main" id="{1C9B588A-FD36-4C48-8C53-0A764BF4F1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676400"/>
            <a:ext cx="1588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5" name="Line 54">
            <a:extLst>
              <a:ext uri="{FF2B5EF4-FFF2-40B4-BE49-F238E27FC236}">
                <a16:creationId xmlns:a16="http://schemas.microsoft.com/office/drawing/2014/main" id="{613A34A9-D95E-4735-99F5-E5673941C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676400"/>
            <a:ext cx="1588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6" name="Line 55">
            <a:extLst>
              <a:ext uri="{FF2B5EF4-FFF2-40B4-BE49-F238E27FC236}">
                <a16:creationId xmlns:a16="http://schemas.microsoft.com/office/drawing/2014/main" id="{4B1620E0-5C56-4EFB-B879-34B796A75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676400"/>
            <a:ext cx="1588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7" name="Freeform 56">
            <a:extLst>
              <a:ext uri="{FF2B5EF4-FFF2-40B4-BE49-F238E27FC236}">
                <a16:creationId xmlns:a16="http://schemas.microsoft.com/office/drawing/2014/main" id="{56D9D2FA-5ECB-4D41-8293-1678D372CAC8}"/>
              </a:ext>
            </a:extLst>
          </p:cNvPr>
          <p:cNvSpPr>
            <a:spLocks/>
          </p:cNvSpPr>
          <p:nvPr/>
        </p:nvSpPr>
        <p:spPr bwMode="auto">
          <a:xfrm>
            <a:off x="2882900" y="151130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8" name="Freeform 57">
            <a:extLst>
              <a:ext uri="{FF2B5EF4-FFF2-40B4-BE49-F238E27FC236}">
                <a16:creationId xmlns:a16="http://schemas.microsoft.com/office/drawing/2014/main" id="{C8748280-3922-432A-A23A-C848B8143CD2}"/>
              </a:ext>
            </a:extLst>
          </p:cNvPr>
          <p:cNvSpPr>
            <a:spLocks/>
          </p:cNvSpPr>
          <p:nvPr/>
        </p:nvSpPr>
        <p:spPr bwMode="auto">
          <a:xfrm>
            <a:off x="3352800" y="152400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9" name="Freeform 58">
            <a:extLst>
              <a:ext uri="{FF2B5EF4-FFF2-40B4-BE49-F238E27FC236}">
                <a16:creationId xmlns:a16="http://schemas.microsoft.com/office/drawing/2014/main" id="{70CFD6EB-7F66-4984-A5B8-A6F07EA7C0E1}"/>
              </a:ext>
            </a:extLst>
          </p:cNvPr>
          <p:cNvSpPr>
            <a:spLocks/>
          </p:cNvSpPr>
          <p:nvPr/>
        </p:nvSpPr>
        <p:spPr bwMode="auto">
          <a:xfrm>
            <a:off x="3810000" y="152400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0" name="Freeform 59">
            <a:extLst>
              <a:ext uri="{FF2B5EF4-FFF2-40B4-BE49-F238E27FC236}">
                <a16:creationId xmlns:a16="http://schemas.microsoft.com/office/drawing/2014/main" id="{0884EB12-AFD5-4830-BBD8-C03BDB36662A}"/>
              </a:ext>
            </a:extLst>
          </p:cNvPr>
          <p:cNvSpPr>
            <a:spLocks/>
          </p:cNvSpPr>
          <p:nvPr/>
        </p:nvSpPr>
        <p:spPr bwMode="auto">
          <a:xfrm>
            <a:off x="4267200" y="152400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1" name="Freeform 60">
            <a:extLst>
              <a:ext uri="{FF2B5EF4-FFF2-40B4-BE49-F238E27FC236}">
                <a16:creationId xmlns:a16="http://schemas.microsoft.com/office/drawing/2014/main" id="{7FDB588E-78D9-475F-A7BF-0570F5B44148}"/>
              </a:ext>
            </a:extLst>
          </p:cNvPr>
          <p:cNvSpPr>
            <a:spLocks/>
          </p:cNvSpPr>
          <p:nvPr/>
        </p:nvSpPr>
        <p:spPr bwMode="auto">
          <a:xfrm rot="10715804">
            <a:off x="2895600" y="327660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2" name="Freeform 61">
            <a:extLst>
              <a:ext uri="{FF2B5EF4-FFF2-40B4-BE49-F238E27FC236}">
                <a16:creationId xmlns:a16="http://schemas.microsoft.com/office/drawing/2014/main" id="{DAACEA83-F717-47D2-AC67-ECD13C49F02F}"/>
              </a:ext>
            </a:extLst>
          </p:cNvPr>
          <p:cNvSpPr>
            <a:spLocks/>
          </p:cNvSpPr>
          <p:nvPr/>
        </p:nvSpPr>
        <p:spPr bwMode="auto">
          <a:xfrm rot="10715804">
            <a:off x="3352800" y="327660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3" name="Freeform 62">
            <a:extLst>
              <a:ext uri="{FF2B5EF4-FFF2-40B4-BE49-F238E27FC236}">
                <a16:creationId xmlns:a16="http://schemas.microsoft.com/office/drawing/2014/main" id="{7DA12C5E-5C67-49A9-AFFA-BB2A0D84E39B}"/>
              </a:ext>
            </a:extLst>
          </p:cNvPr>
          <p:cNvSpPr>
            <a:spLocks/>
          </p:cNvSpPr>
          <p:nvPr/>
        </p:nvSpPr>
        <p:spPr bwMode="auto">
          <a:xfrm rot="10715804">
            <a:off x="3810000" y="327660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4" name="Freeform 63">
            <a:extLst>
              <a:ext uri="{FF2B5EF4-FFF2-40B4-BE49-F238E27FC236}">
                <a16:creationId xmlns:a16="http://schemas.microsoft.com/office/drawing/2014/main" id="{918749BA-F51E-4E66-972A-EFE818D712CB}"/>
              </a:ext>
            </a:extLst>
          </p:cNvPr>
          <p:cNvSpPr>
            <a:spLocks/>
          </p:cNvSpPr>
          <p:nvPr/>
        </p:nvSpPr>
        <p:spPr bwMode="auto">
          <a:xfrm rot="-5326251">
            <a:off x="2965450" y="145415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5" name="Freeform 64">
            <a:extLst>
              <a:ext uri="{FF2B5EF4-FFF2-40B4-BE49-F238E27FC236}">
                <a16:creationId xmlns:a16="http://schemas.microsoft.com/office/drawing/2014/main" id="{DFD8FB39-0C46-4587-AA2B-CDBFB5797692}"/>
              </a:ext>
            </a:extLst>
          </p:cNvPr>
          <p:cNvSpPr>
            <a:spLocks/>
          </p:cNvSpPr>
          <p:nvPr/>
        </p:nvSpPr>
        <p:spPr bwMode="auto">
          <a:xfrm rot="10715804">
            <a:off x="4267200" y="327660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6" name="Line 65">
            <a:extLst>
              <a:ext uri="{FF2B5EF4-FFF2-40B4-BE49-F238E27FC236}">
                <a16:creationId xmlns:a16="http://schemas.microsoft.com/office/drawing/2014/main" id="{2D13DF0A-3A3E-4D57-944C-2A3FC8F90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438400"/>
            <a:ext cx="1371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7" name="Line 66">
            <a:extLst>
              <a:ext uri="{FF2B5EF4-FFF2-40B4-BE49-F238E27FC236}">
                <a16:creationId xmlns:a16="http://schemas.microsoft.com/office/drawing/2014/main" id="{7AECE8B0-EAD7-491E-9BA1-622FB9E00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905000"/>
            <a:ext cx="1371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8" name="Line 67">
            <a:extLst>
              <a:ext uri="{FF2B5EF4-FFF2-40B4-BE49-F238E27FC236}">
                <a16:creationId xmlns:a16="http://schemas.microsoft.com/office/drawing/2014/main" id="{43A66BB9-15AC-44C7-B127-F9D6947FB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371600"/>
            <a:ext cx="1371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9" name="Line 68">
            <a:extLst>
              <a:ext uri="{FF2B5EF4-FFF2-40B4-BE49-F238E27FC236}">
                <a16:creationId xmlns:a16="http://schemas.microsoft.com/office/drawing/2014/main" id="{C09CED97-CE6B-4597-98FA-5E75B598A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971800"/>
            <a:ext cx="1371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0" name="Freeform 69">
            <a:extLst>
              <a:ext uri="{FF2B5EF4-FFF2-40B4-BE49-F238E27FC236}">
                <a16:creationId xmlns:a16="http://schemas.microsoft.com/office/drawing/2014/main" id="{279ECAA9-DC8D-42DA-AFFA-F46985B743E6}"/>
              </a:ext>
            </a:extLst>
          </p:cNvPr>
          <p:cNvSpPr>
            <a:spLocks/>
          </p:cNvSpPr>
          <p:nvPr/>
        </p:nvSpPr>
        <p:spPr bwMode="auto">
          <a:xfrm rot="-5326251">
            <a:off x="2965450" y="252095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1" name="Freeform 70">
            <a:extLst>
              <a:ext uri="{FF2B5EF4-FFF2-40B4-BE49-F238E27FC236}">
                <a16:creationId xmlns:a16="http://schemas.microsoft.com/office/drawing/2014/main" id="{D994580C-825E-4224-BBCA-1C9B9C87F8EA}"/>
              </a:ext>
            </a:extLst>
          </p:cNvPr>
          <p:cNvSpPr>
            <a:spLocks/>
          </p:cNvSpPr>
          <p:nvPr/>
        </p:nvSpPr>
        <p:spPr bwMode="auto">
          <a:xfrm rot="-5326251">
            <a:off x="2965450" y="305435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2" name="Freeform 71">
            <a:extLst>
              <a:ext uri="{FF2B5EF4-FFF2-40B4-BE49-F238E27FC236}">
                <a16:creationId xmlns:a16="http://schemas.microsoft.com/office/drawing/2014/main" id="{DA6F2F75-553A-49C1-9547-94EB7DB90DE0}"/>
              </a:ext>
            </a:extLst>
          </p:cNvPr>
          <p:cNvSpPr>
            <a:spLocks/>
          </p:cNvSpPr>
          <p:nvPr/>
        </p:nvSpPr>
        <p:spPr bwMode="auto">
          <a:xfrm rot="5388263">
            <a:off x="4489450" y="145415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3" name="Freeform 72">
            <a:extLst>
              <a:ext uri="{FF2B5EF4-FFF2-40B4-BE49-F238E27FC236}">
                <a16:creationId xmlns:a16="http://schemas.microsoft.com/office/drawing/2014/main" id="{68BE3D6A-2570-437D-B7CC-D1F94F1D8E4D}"/>
              </a:ext>
            </a:extLst>
          </p:cNvPr>
          <p:cNvSpPr>
            <a:spLocks/>
          </p:cNvSpPr>
          <p:nvPr/>
        </p:nvSpPr>
        <p:spPr bwMode="auto">
          <a:xfrm rot="-5326251">
            <a:off x="2965450" y="198755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4" name="Freeform 73">
            <a:extLst>
              <a:ext uri="{FF2B5EF4-FFF2-40B4-BE49-F238E27FC236}">
                <a16:creationId xmlns:a16="http://schemas.microsoft.com/office/drawing/2014/main" id="{BAB31B65-5DC0-40FB-AF8D-972F8F7E59AA}"/>
              </a:ext>
            </a:extLst>
          </p:cNvPr>
          <p:cNvSpPr>
            <a:spLocks/>
          </p:cNvSpPr>
          <p:nvPr/>
        </p:nvSpPr>
        <p:spPr bwMode="auto">
          <a:xfrm rot="5388263">
            <a:off x="4489450" y="198755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5" name="Freeform 74">
            <a:extLst>
              <a:ext uri="{FF2B5EF4-FFF2-40B4-BE49-F238E27FC236}">
                <a16:creationId xmlns:a16="http://schemas.microsoft.com/office/drawing/2014/main" id="{9F908BF9-B09F-4ABD-B7EC-D76F8E0C912B}"/>
              </a:ext>
            </a:extLst>
          </p:cNvPr>
          <p:cNvSpPr>
            <a:spLocks/>
          </p:cNvSpPr>
          <p:nvPr/>
        </p:nvSpPr>
        <p:spPr bwMode="auto">
          <a:xfrm rot="5388263">
            <a:off x="4489450" y="252095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6" name="Freeform 75">
            <a:extLst>
              <a:ext uri="{FF2B5EF4-FFF2-40B4-BE49-F238E27FC236}">
                <a16:creationId xmlns:a16="http://schemas.microsoft.com/office/drawing/2014/main" id="{A1DDC2BE-9FF0-456B-9A98-63384DADFFC8}"/>
              </a:ext>
            </a:extLst>
          </p:cNvPr>
          <p:cNvSpPr>
            <a:spLocks/>
          </p:cNvSpPr>
          <p:nvPr/>
        </p:nvSpPr>
        <p:spPr bwMode="auto">
          <a:xfrm rot="5388263">
            <a:off x="4489450" y="3054350"/>
            <a:ext cx="330200" cy="165100"/>
          </a:xfrm>
          <a:custGeom>
            <a:avLst/>
            <a:gdLst>
              <a:gd name="T0" fmla="*/ 2147483646 w 208"/>
              <a:gd name="T1" fmla="*/ 2147483646 h 104"/>
              <a:gd name="T2" fmla="*/ 2147483646 w 208"/>
              <a:gd name="T3" fmla="*/ 2147483646 h 104"/>
              <a:gd name="T4" fmla="*/ 2147483646 w 208"/>
              <a:gd name="T5" fmla="*/ 2147483646 h 104"/>
              <a:gd name="T6" fmla="*/ 2147483646 w 208"/>
              <a:gd name="T7" fmla="*/ 2147483646 h 104"/>
              <a:gd name="T8" fmla="*/ 2147483646 w 208"/>
              <a:gd name="T9" fmla="*/ 2147483646 h 104"/>
              <a:gd name="T10" fmla="*/ 2147483646 w 208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104"/>
              <a:gd name="T20" fmla="*/ 208 w 20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104">
                <a:moveTo>
                  <a:pt x="8" y="104"/>
                </a:moveTo>
                <a:cubicBezTo>
                  <a:pt x="4" y="88"/>
                  <a:pt x="0" y="72"/>
                  <a:pt x="8" y="56"/>
                </a:cubicBezTo>
                <a:cubicBezTo>
                  <a:pt x="16" y="40"/>
                  <a:pt x="32" y="16"/>
                  <a:pt x="56" y="8"/>
                </a:cubicBezTo>
                <a:cubicBezTo>
                  <a:pt x="80" y="0"/>
                  <a:pt x="128" y="0"/>
                  <a:pt x="152" y="8"/>
                </a:cubicBezTo>
                <a:cubicBezTo>
                  <a:pt x="176" y="16"/>
                  <a:pt x="192" y="40"/>
                  <a:pt x="200" y="56"/>
                </a:cubicBezTo>
                <a:cubicBezTo>
                  <a:pt x="208" y="72"/>
                  <a:pt x="204" y="88"/>
                  <a:pt x="20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7" name="Rectangle 76">
            <a:extLst>
              <a:ext uri="{FF2B5EF4-FFF2-40B4-BE49-F238E27FC236}">
                <a16:creationId xmlns:a16="http://schemas.microsoft.com/office/drawing/2014/main" id="{86DC3A55-5174-4099-9F3E-CBCE22615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981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78" name="Rectangle 77">
            <a:extLst>
              <a:ext uri="{FF2B5EF4-FFF2-40B4-BE49-F238E27FC236}">
                <a16:creationId xmlns:a16="http://schemas.microsoft.com/office/drawing/2014/main" id="{F6FF72A7-7ED9-45F4-B3E7-91829C348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667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79" name="Rectangle 78">
            <a:extLst>
              <a:ext uri="{FF2B5EF4-FFF2-40B4-BE49-F238E27FC236}">
                <a16:creationId xmlns:a16="http://schemas.microsoft.com/office/drawing/2014/main" id="{EC40EFFA-275B-477B-98C2-A9108A9A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667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80" name="Rectangle 79">
            <a:extLst>
              <a:ext uri="{FF2B5EF4-FFF2-40B4-BE49-F238E27FC236}">
                <a16:creationId xmlns:a16="http://schemas.microsoft.com/office/drawing/2014/main" id="{683A56EE-2DEE-4156-849D-D90ACD1BD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81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81" name="Line 80">
            <a:extLst>
              <a:ext uri="{FF2B5EF4-FFF2-40B4-BE49-F238E27FC236}">
                <a16:creationId xmlns:a16="http://schemas.microsoft.com/office/drawing/2014/main" id="{F6DCF51C-08C0-411D-8820-ED6711BDA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057400"/>
            <a:ext cx="762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2" name="Line 81">
            <a:extLst>
              <a:ext uri="{FF2B5EF4-FFF2-40B4-BE49-F238E27FC236}">
                <a16:creationId xmlns:a16="http://schemas.microsoft.com/office/drawing/2014/main" id="{7CE7C68C-E9F5-4B44-B603-3C1FFAF08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743200"/>
            <a:ext cx="762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3" name="Line 82">
            <a:extLst>
              <a:ext uri="{FF2B5EF4-FFF2-40B4-BE49-F238E27FC236}">
                <a16:creationId xmlns:a16="http://schemas.microsoft.com/office/drawing/2014/main" id="{9F6F6791-967F-4564-AEF5-473337D91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057400"/>
            <a:ext cx="1588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4" name="Line 83">
            <a:extLst>
              <a:ext uri="{FF2B5EF4-FFF2-40B4-BE49-F238E27FC236}">
                <a16:creationId xmlns:a16="http://schemas.microsoft.com/office/drawing/2014/main" id="{4EA79BBD-C02E-47EE-B3DA-082ECF07B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057400"/>
            <a:ext cx="1588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5" name="Rectangle 84">
            <a:extLst>
              <a:ext uri="{FF2B5EF4-FFF2-40B4-BE49-F238E27FC236}">
                <a16:creationId xmlns:a16="http://schemas.microsoft.com/office/drawing/2014/main" id="{6D770CC9-B897-4BA1-B288-29DD025D9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52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86" name="Rectangle 85">
            <a:extLst>
              <a:ext uri="{FF2B5EF4-FFF2-40B4-BE49-F238E27FC236}">
                <a16:creationId xmlns:a16="http://schemas.microsoft.com/office/drawing/2014/main" id="{C4F197F0-93A2-48B6-A673-DD8198803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38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87" name="Rectangle 86">
            <a:extLst>
              <a:ext uri="{FF2B5EF4-FFF2-40B4-BE49-F238E27FC236}">
                <a16:creationId xmlns:a16="http://schemas.microsoft.com/office/drawing/2014/main" id="{319156BA-6EBB-4636-A980-E2845F775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438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88" name="Rectangle 87">
            <a:extLst>
              <a:ext uri="{FF2B5EF4-FFF2-40B4-BE49-F238E27FC236}">
                <a16:creationId xmlns:a16="http://schemas.microsoft.com/office/drawing/2014/main" id="{8C2654F3-622E-4A29-BFA6-93BAF181E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752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89" name="Line 88">
            <a:extLst>
              <a:ext uri="{FF2B5EF4-FFF2-40B4-BE49-F238E27FC236}">
                <a16:creationId xmlns:a16="http://schemas.microsoft.com/office/drawing/2014/main" id="{2755CC0F-7ED9-4FAC-B20D-B85EE6F06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828800"/>
            <a:ext cx="762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0" name="Line 89">
            <a:extLst>
              <a:ext uri="{FF2B5EF4-FFF2-40B4-BE49-F238E27FC236}">
                <a16:creationId xmlns:a16="http://schemas.microsoft.com/office/drawing/2014/main" id="{74C54DF8-0046-44E0-8D1E-6453C4DCD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514600"/>
            <a:ext cx="762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1" name="Line 90">
            <a:extLst>
              <a:ext uri="{FF2B5EF4-FFF2-40B4-BE49-F238E27FC236}">
                <a16:creationId xmlns:a16="http://schemas.microsoft.com/office/drawing/2014/main" id="{4E4EB6A8-EF58-4A52-AF86-F1810E042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828800"/>
            <a:ext cx="1588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2" name="Line 91">
            <a:extLst>
              <a:ext uri="{FF2B5EF4-FFF2-40B4-BE49-F238E27FC236}">
                <a16:creationId xmlns:a16="http://schemas.microsoft.com/office/drawing/2014/main" id="{9FE5D9B0-4BE3-4D2F-B63C-837E73938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1828800"/>
            <a:ext cx="1588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3" name="Line 92">
            <a:extLst>
              <a:ext uri="{FF2B5EF4-FFF2-40B4-BE49-F238E27FC236}">
                <a16:creationId xmlns:a16="http://schemas.microsoft.com/office/drawing/2014/main" id="{02F2A4DE-B8AB-447F-A5EA-F5F5903D99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18288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4" name="Line 93">
            <a:extLst>
              <a:ext uri="{FF2B5EF4-FFF2-40B4-BE49-F238E27FC236}">
                <a16:creationId xmlns:a16="http://schemas.microsoft.com/office/drawing/2014/main" id="{8696BEB2-8E8F-4189-9136-49076DC726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5146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5" name="Line 94">
            <a:extLst>
              <a:ext uri="{FF2B5EF4-FFF2-40B4-BE49-F238E27FC236}">
                <a16:creationId xmlns:a16="http://schemas.microsoft.com/office/drawing/2014/main" id="{7981A5C4-84AF-46D9-B232-8F140BF92B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5146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6" name="Line 95">
            <a:extLst>
              <a:ext uri="{FF2B5EF4-FFF2-40B4-BE49-F238E27FC236}">
                <a16:creationId xmlns:a16="http://schemas.microsoft.com/office/drawing/2014/main" id="{6D25A999-21BC-49FB-B1B1-0AF0638C4E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18288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7" name="Rectangle 96">
            <a:extLst>
              <a:ext uri="{FF2B5EF4-FFF2-40B4-BE49-F238E27FC236}">
                <a16:creationId xmlns:a16="http://schemas.microsoft.com/office/drawing/2014/main" id="{1184B63E-2CC1-4D07-AE82-0EBEDA8EF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981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98" name="Rectangle 97">
            <a:extLst>
              <a:ext uri="{FF2B5EF4-FFF2-40B4-BE49-F238E27FC236}">
                <a16:creationId xmlns:a16="http://schemas.microsoft.com/office/drawing/2014/main" id="{AF5183B4-5A6F-4EBC-828F-4B49B1CB4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667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99" name="Rectangle 98">
            <a:extLst>
              <a:ext uri="{FF2B5EF4-FFF2-40B4-BE49-F238E27FC236}">
                <a16:creationId xmlns:a16="http://schemas.microsoft.com/office/drawing/2014/main" id="{59EBDC34-F7EA-43AE-82CE-43FB82140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67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00" name="Rectangle 99">
            <a:extLst>
              <a:ext uri="{FF2B5EF4-FFF2-40B4-BE49-F238E27FC236}">
                <a16:creationId xmlns:a16="http://schemas.microsoft.com/office/drawing/2014/main" id="{42766C42-1BBF-4B3F-AD18-C47B75E1E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981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01" name="Line 100">
            <a:extLst>
              <a:ext uri="{FF2B5EF4-FFF2-40B4-BE49-F238E27FC236}">
                <a16:creationId xmlns:a16="http://schemas.microsoft.com/office/drawing/2014/main" id="{8D1F20DD-2C83-49E9-8A98-939117D3D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057400"/>
            <a:ext cx="762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2" name="Line 101">
            <a:extLst>
              <a:ext uri="{FF2B5EF4-FFF2-40B4-BE49-F238E27FC236}">
                <a16:creationId xmlns:a16="http://schemas.microsoft.com/office/drawing/2014/main" id="{47AEA402-6186-4B12-B1E4-B48F6ADEF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743200"/>
            <a:ext cx="762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3" name="Line 102">
            <a:extLst>
              <a:ext uri="{FF2B5EF4-FFF2-40B4-BE49-F238E27FC236}">
                <a16:creationId xmlns:a16="http://schemas.microsoft.com/office/drawing/2014/main" id="{D331C2EB-C7AB-4122-84DE-D6E2D3FCA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057400"/>
            <a:ext cx="1588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4" name="Line 103">
            <a:extLst>
              <a:ext uri="{FF2B5EF4-FFF2-40B4-BE49-F238E27FC236}">
                <a16:creationId xmlns:a16="http://schemas.microsoft.com/office/drawing/2014/main" id="{1C7A2AEF-B845-49D5-892C-5C85C30DA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057400"/>
            <a:ext cx="1588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5" name="Rectangle 104">
            <a:extLst>
              <a:ext uri="{FF2B5EF4-FFF2-40B4-BE49-F238E27FC236}">
                <a16:creationId xmlns:a16="http://schemas.microsoft.com/office/drawing/2014/main" id="{7FE45DE7-CE72-4A79-B380-5676D0739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752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06" name="Rectangle 105">
            <a:extLst>
              <a:ext uri="{FF2B5EF4-FFF2-40B4-BE49-F238E27FC236}">
                <a16:creationId xmlns:a16="http://schemas.microsoft.com/office/drawing/2014/main" id="{3FCA2742-87B9-4FB3-A309-F3E9D999C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438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07" name="Rectangle 106">
            <a:extLst>
              <a:ext uri="{FF2B5EF4-FFF2-40B4-BE49-F238E27FC236}">
                <a16:creationId xmlns:a16="http://schemas.microsoft.com/office/drawing/2014/main" id="{FCFDA7D0-09C7-4ECC-850B-99698861F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438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08" name="Rectangle 107">
            <a:extLst>
              <a:ext uri="{FF2B5EF4-FFF2-40B4-BE49-F238E27FC236}">
                <a16:creationId xmlns:a16="http://schemas.microsoft.com/office/drawing/2014/main" id="{D021E9B3-4C04-43F7-B217-37E24EAB7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752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09" name="Line 108">
            <a:extLst>
              <a:ext uri="{FF2B5EF4-FFF2-40B4-BE49-F238E27FC236}">
                <a16:creationId xmlns:a16="http://schemas.microsoft.com/office/drawing/2014/main" id="{9E3CE357-0577-4703-B5C0-283B10E9D2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828800"/>
            <a:ext cx="762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0" name="Line 109">
            <a:extLst>
              <a:ext uri="{FF2B5EF4-FFF2-40B4-BE49-F238E27FC236}">
                <a16:creationId xmlns:a16="http://schemas.microsoft.com/office/drawing/2014/main" id="{870E8BB5-B84D-46D1-BA77-0CEC57EA0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514600"/>
            <a:ext cx="762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1" name="Line 110">
            <a:extLst>
              <a:ext uri="{FF2B5EF4-FFF2-40B4-BE49-F238E27FC236}">
                <a16:creationId xmlns:a16="http://schemas.microsoft.com/office/drawing/2014/main" id="{28F177D5-A6C6-419F-A0C0-7EABD35FF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828800"/>
            <a:ext cx="1588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2" name="Line 111">
            <a:extLst>
              <a:ext uri="{FF2B5EF4-FFF2-40B4-BE49-F238E27FC236}">
                <a16:creationId xmlns:a16="http://schemas.microsoft.com/office/drawing/2014/main" id="{887AA1F3-BCA5-4807-9B33-23EA710D8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1828800"/>
            <a:ext cx="1588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3" name="Line 112">
            <a:extLst>
              <a:ext uri="{FF2B5EF4-FFF2-40B4-BE49-F238E27FC236}">
                <a16:creationId xmlns:a16="http://schemas.microsoft.com/office/drawing/2014/main" id="{34D29F86-B258-422C-8E77-E97A223072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18288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4" name="Line 113">
            <a:extLst>
              <a:ext uri="{FF2B5EF4-FFF2-40B4-BE49-F238E27FC236}">
                <a16:creationId xmlns:a16="http://schemas.microsoft.com/office/drawing/2014/main" id="{1A317785-5645-46AC-B33D-70D6639A5D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25146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5" name="Line 114">
            <a:extLst>
              <a:ext uri="{FF2B5EF4-FFF2-40B4-BE49-F238E27FC236}">
                <a16:creationId xmlns:a16="http://schemas.microsoft.com/office/drawing/2014/main" id="{FF518390-154B-4151-933C-30A14F8B72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3400" y="25146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6" name="Line 115">
            <a:extLst>
              <a:ext uri="{FF2B5EF4-FFF2-40B4-BE49-F238E27FC236}">
                <a16:creationId xmlns:a16="http://schemas.microsoft.com/office/drawing/2014/main" id="{A80FC0ED-B758-4D52-897A-B2C160F478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3400" y="18288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7" name="Freeform 116">
            <a:extLst>
              <a:ext uri="{FF2B5EF4-FFF2-40B4-BE49-F238E27FC236}">
                <a16:creationId xmlns:a16="http://schemas.microsoft.com/office/drawing/2014/main" id="{C52480D1-9D0C-4703-BD4F-396769CC5A07}"/>
              </a:ext>
            </a:extLst>
          </p:cNvPr>
          <p:cNvSpPr>
            <a:spLocks/>
          </p:cNvSpPr>
          <p:nvPr/>
        </p:nvSpPr>
        <p:spPr bwMode="auto">
          <a:xfrm>
            <a:off x="5715000" y="1524000"/>
            <a:ext cx="1905000" cy="304800"/>
          </a:xfrm>
          <a:custGeom>
            <a:avLst/>
            <a:gdLst>
              <a:gd name="T0" fmla="*/ 0 w 1200"/>
              <a:gd name="T1" fmla="*/ 2147483646 h 192"/>
              <a:gd name="T2" fmla="*/ 2147483646 w 1200"/>
              <a:gd name="T3" fmla="*/ 2147483646 h 192"/>
              <a:gd name="T4" fmla="*/ 2147483646 w 1200"/>
              <a:gd name="T5" fmla="*/ 0 h 192"/>
              <a:gd name="T6" fmla="*/ 2147483646 w 1200"/>
              <a:gd name="T7" fmla="*/ 2147483646 h 192"/>
              <a:gd name="T8" fmla="*/ 2147483646 w 1200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92"/>
              <a:gd name="T17" fmla="*/ 1200 w 120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92">
                <a:moveTo>
                  <a:pt x="0" y="192"/>
                </a:moveTo>
                <a:cubicBezTo>
                  <a:pt x="40" y="136"/>
                  <a:pt x="80" y="80"/>
                  <a:pt x="192" y="48"/>
                </a:cubicBezTo>
                <a:cubicBezTo>
                  <a:pt x="304" y="16"/>
                  <a:pt x="528" y="0"/>
                  <a:pt x="672" y="0"/>
                </a:cubicBezTo>
                <a:cubicBezTo>
                  <a:pt x="816" y="0"/>
                  <a:pt x="968" y="16"/>
                  <a:pt x="1056" y="48"/>
                </a:cubicBezTo>
                <a:cubicBezTo>
                  <a:pt x="1144" y="80"/>
                  <a:pt x="1176" y="168"/>
                  <a:pt x="120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8" name="Freeform 117">
            <a:extLst>
              <a:ext uri="{FF2B5EF4-FFF2-40B4-BE49-F238E27FC236}">
                <a16:creationId xmlns:a16="http://schemas.microsoft.com/office/drawing/2014/main" id="{1A75216D-5340-4FFA-AB2D-26BC7B016297}"/>
              </a:ext>
            </a:extLst>
          </p:cNvPr>
          <p:cNvSpPr>
            <a:spLocks/>
          </p:cNvSpPr>
          <p:nvPr/>
        </p:nvSpPr>
        <p:spPr bwMode="auto">
          <a:xfrm>
            <a:off x="6248400" y="2438400"/>
            <a:ext cx="1905000" cy="304800"/>
          </a:xfrm>
          <a:custGeom>
            <a:avLst/>
            <a:gdLst>
              <a:gd name="T0" fmla="*/ 0 w 1200"/>
              <a:gd name="T1" fmla="*/ 2147483646 h 192"/>
              <a:gd name="T2" fmla="*/ 2147483646 w 1200"/>
              <a:gd name="T3" fmla="*/ 2147483646 h 192"/>
              <a:gd name="T4" fmla="*/ 2147483646 w 1200"/>
              <a:gd name="T5" fmla="*/ 0 h 192"/>
              <a:gd name="T6" fmla="*/ 2147483646 w 1200"/>
              <a:gd name="T7" fmla="*/ 2147483646 h 192"/>
              <a:gd name="T8" fmla="*/ 2147483646 w 1200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92"/>
              <a:gd name="T17" fmla="*/ 1200 w 120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92">
                <a:moveTo>
                  <a:pt x="0" y="192"/>
                </a:moveTo>
                <a:cubicBezTo>
                  <a:pt x="40" y="136"/>
                  <a:pt x="80" y="80"/>
                  <a:pt x="192" y="48"/>
                </a:cubicBezTo>
                <a:cubicBezTo>
                  <a:pt x="304" y="16"/>
                  <a:pt x="528" y="0"/>
                  <a:pt x="672" y="0"/>
                </a:cubicBezTo>
                <a:cubicBezTo>
                  <a:pt x="816" y="0"/>
                  <a:pt x="968" y="16"/>
                  <a:pt x="1056" y="48"/>
                </a:cubicBezTo>
                <a:cubicBezTo>
                  <a:pt x="1144" y="80"/>
                  <a:pt x="1176" y="168"/>
                  <a:pt x="120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9" name="Freeform 118">
            <a:extLst>
              <a:ext uri="{FF2B5EF4-FFF2-40B4-BE49-F238E27FC236}">
                <a16:creationId xmlns:a16="http://schemas.microsoft.com/office/drawing/2014/main" id="{8E84FF1C-05A8-4B99-86FA-4B051AF8E8AF}"/>
              </a:ext>
            </a:extLst>
          </p:cNvPr>
          <p:cNvSpPr>
            <a:spLocks/>
          </p:cNvSpPr>
          <p:nvPr/>
        </p:nvSpPr>
        <p:spPr bwMode="auto">
          <a:xfrm>
            <a:off x="5486400" y="2438400"/>
            <a:ext cx="1905000" cy="304800"/>
          </a:xfrm>
          <a:custGeom>
            <a:avLst/>
            <a:gdLst>
              <a:gd name="T0" fmla="*/ 0 w 1200"/>
              <a:gd name="T1" fmla="*/ 2147483646 h 192"/>
              <a:gd name="T2" fmla="*/ 2147483646 w 1200"/>
              <a:gd name="T3" fmla="*/ 2147483646 h 192"/>
              <a:gd name="T4" fmla="*/ 2147483646 w 1200"/>
              <a:gd name="T5" fmla="*/ 0 h 192"/>
              <a:gd name="T6" fmla="*/ 2147483646 w 1200"/>
              <a:gd name="T7" fmla="*/ 2147483646 h 192"/>
              <a:gd name="T8" fmla="*/ 2147483646 w 1200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92"/>
              <a:gd name="T17" fmla="*/ 1200 w 120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92">
                <a:moveTo>
                  <a:pt x="0" y="192"/>
                </a:moveTo>
                <a:cubicBezTo>
                  <a:pt x="40" y="136"/>
                  <a:pt x="80" y="80"/>
                  <a:pt x="192" y="48"/>
                </a:cubicBezTo>
                <a:cubicBezTo>
                  <a:pt x="304" y="16"/>
                  <a:pt x="528" y="0"/>
                  <a:pt x="672" y="0"/>
                </a:cubicBezTo>
                <a:cubicBezTo>
                  <a:pt x="816" y="0"/>
                  <a:pt x="968" y="16"/>
                  <a:pt x="1056" y="48"/>
                </a:cubicBezTo>
                <a:cubicBezTo>
                  <a:pt x="1144" y="80"/>
                  <a:pt x="1176" y="168"/>
                  <a:pt x="120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0" name="Freeform 119">
            <a:extLst>
              <a:ext uri="{FF2B5EF4-FFF2-40B4-BE49-F238E27FC236}">
                <a16:creationId xmlns:a16="http://schemas.microsoft.com/office/drawing/2014/main" id="{EDF8D607-7EDD-40E3-AA79-4B4F2B8FE615}"/>
              </a:ext>
            </a:extLst>
          </p:cNvPr>
          <p:cNvSpPr>
            <a:spLocks/>
          </p:cNvSpPr>
          <p:nvPr/>
        </p:nvSpPr>
        <p:spPr bwMode="auto">
          <a:xfrm>
            <a:off x="6477000" y="2209800"/>
            <a:ext cx="1905000" cy="304800"/>
          </a:xfrm>
          <a:custGeom>
            <a:avLst/>
            <a:gdLst>
              <a:gd name="T0" fmla="*/ 0 w 1200"/>
              <a:gd name="T1" fmla="*/ 2147483646 h 192"/>
              <a:gd name="T2" fmla="*/ 2147483646 w 1200"/>
              <a:gd name="T3" fmla="*/ 2147483646 h 192"/>
              <a:gd name="T4" fmla="*/ 2147483646 w 1200"/>
              <a:gd name="T5" fmla="*/ 0 h 192"/>
              <a:gd name="T6" fmla="*/ 2147483646 w 1200"/>
              <a:gd name="T7" fmla="*/ 2147483646 h 192"/>
              <a:gd name="T8" fmla="*/ 2147483646 w 1200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92"/>
              <a:gd name="T17" fmla="*/ 1200 w 120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92">
                <a:moveTo>
                  <a:pt x="0" y="192"/>
                </a:moveTo>
                <a:cubicBezTo>
                  <a:pt x="40" y="136"/>
                  <a:pt x="80" y="80"/>
                  <a:pt x="192" y="48"/>
                </a:cubicBezTo>
                <a:cubicBezTo>
                  <a:pt x="304" y="16"/>
                  <a:pt x="528" y="0"/>
                  <a:pt x="672" y="0"/>
                </a:cubicBezTo>
                <a:cubicBezTo>
                  <a:pt x="816" y="0"/>
                  <a:pt x="968" y="16"/>
                  <a:pt x="1056" y="48"/>
                </a:cubicBezTo>
                <a:cubicBezTo>
                  <a:pt x="1144" y="80"/>
                  <a:pt x="1176" y="168"/>
                  <a:pt x="120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1" name="Freeform 120">
            <a:extLst>
              <a:ext uri="{FF2B5EF4-FFF2-40B4-BE49-F238E27FC236}">
                <a16:creationId xmlns:a16="http://schemas.microsoft.com/office/drawing/2014/main" id="{C0123EAB-42DE-4FD3-8D37-09255B0BD1F5}"/>
              </a:ext>
            </a:extLst>
          </p:cNvPr>
          <p:cNvSpPr>
            <a:spLocks/>
          </p:cNvSpPr>
          <p:nvPr/>
        </p:nvSpPr>
        <p:spPr bwMode="auto">
          <a:xfrm>
            <a:off x="5715000" y="2209800"/>
            <a:ext cx="1905000" cy="304800"/>
          </a:xfrm>
          <a:custGeom>
            <a:avLst/>
            <a:gdLst>
              <a:gd name="T0" fmla="*/ 0 w 1200"/>
              <a:gd name="T1" fmla="*/ 2147483646 h 192"/>
              <a:gd name="T2" fmla="*/ 2147483646 w 1200"/>
              <a:gd name="T3" fmla="*/ 2147483646 h 192"/>
              <a:gd name="T4" fmla="*/ 2147483646 w 1200"/>
              <a:gd name="T5" fmla="*/ 0 h 192"/>
              <a:gd name="T6" fmla="*/ 2147483646 w 1200"/>
              <a:gd name="T7" fmla="*/ 2147483646 h 192"/>
              <a:gd name="T8" fmla="*/ 2147483646 w 1200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92"/>
              <a:gd name="T17" fmla="*/ 1200 w 120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92">
                <a:moveTo>
                  <a:pt x="0" y="192"/>
                </a:moveTo>
                <a:cubicBezTo>
                  <a:pt x="40" y="136"/>
                  <a:pt x="80" y="80"/>
                  <a:pt x="192" y="48"/>
                </a:cubicBezTo>
                <a:cubicBezTo>
                  <a:pt x="304" y="16"/>
                  <a:pt x="528" y="0"/>
                  <a:pt x="672" y="0"/>
                </a:cubicBezTo>
                <a:cubicBezTo>
                  <a:pt x="816" y="0"/>
                  <a:pt x="968" y="16"/>
                  <a:pt x="1056" y="48"/>
                </a:cubicBezTo>
                <a:cubicBezTo>
                  <a:pt x="1144" y="80"/>
                  <a:pt x="1176" y="168"/>
                  <a:pt x="120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2" name="Freeform 121">
            <a:extLst>
              <a:ext uri="{FF2B5EF4-FFF2-40B4-BE49-F238E27FC236}">
                <a16:creationId xmlns:a16="http://schemas.microsoft.com/office/drawing/2014/main" id="{6A345A4F-3A39-4FF6-B777-CC45FF100DCD}"/>
              </a:ext>
            </a:extLst>
          </p:cNvPr>
          <p:cNvSpPr>
            <a:spLocks/>
          </p:cNvSpPr>
          <p:nvPr/>
        </p:nvSpPr>
        <p:spPr bwMode="auto">
          <a:xfrm>
            <a:off x="6248400" y="1752600"/>
            <a:ext cx="1905000" cy="304800"/>
          </a:xfrm>
          <a:custGeom>
            <a:avLst/>
            <a:gdLst>
              <a:gd name="T0" fmla="*/ 0 w 1200"/>
              <a:gd name="T1" fmla="*/ 2147483646 h 192"/>
              <a:gd name="T2" fmla="*/ 2147483646 w 1200"/>
              <a:gd name="T3" fmla="*/ 2147483646 h 192"/>
              <a:gd name="T4" fmla="*/ 2147483646 w 1200"/>
              <a:gd name="T5" fmla="*/ 0 h 192"/>
              <a:gd name="T6" fmla="*/ 2147483646 w 1200"/>
              <a:gd name="T7" fmla="*/ 2147483646 h 192"/>
              <a:gd name="T8" fmla="*/ 2147483646 w 1200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92"/>
              <a:gd name="T17" fmla="*/ 1200 w 120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92">
                <a:moveTo>
                  <a:pt x="0" y="192"/>
                </a:moveTo>
                <a:cubicBezTo>
                  <a:pt x="40" y="136"/>
                  <a:pt x="80" y="80"/>
                  <a:pt x="192" y="48"/>
                </a:cubicBezTo>
                <a:cubicBezTo>
                  <a:pt x="304" y="16"/>
                  <a:pt x="528" y="0"/>
                  <a:pt x="672" y="0"/>
                </a:cubicBezTo>
                <a:cubicBezTo>
                  <a:pt x="816" y="0"/>
                  <a:pt x="968" y="16"/>
                  <a:pt x="1056" y="48"/>
                </a:cubicBezTo>
                <a:cubicBezTo>
                  <a:pt x="1144" y="80"/>
                  <a:pt x="1176" y="168"/>
                  <a:pt x="120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3" name="Freeform 122">
            <a:extLst>
              <a:ext uri="{FF2B5EF4-FFF2-40B4-BE49-F238E27FC236}">
                <a16:creationId xmlns:a16="http://schemas.microsoft.com/office/drawing/2014/main" id="{B86F60D9-9F5A-4618-B8A9-9249D27557C2}"/>
              </a:ext>
            </a:extLst>
          </p:cNvPr>
          <p:cNvSpPr>
            <a:spLocks/>
          </p:cNvSpPr>
          <p:nvPr/>
        </p:nvSpPr>
        <p:spPr bwMode="auto">
          <a:xfrm>
            <a:off x="5486400" y="1752600"/>
            <a:ext cx="1905000" cy="304800"/>
          </a:xfrm>
          <a:custGeom>
            <a:avLst/>
            <a:gdLst>
              <a:gd name="T0" fmla="*/ 0 w 1200"/>
              <a:gd name="T1" fmla="*/ 2147483646 h 192"/>
              <a:gd name="T2" fmla="*/ 2147483646 w 1200"/>
              <a:gd name="T3" fmla="*/ 2147483646 h 192"/>
              <a:gd name="T4" fmla="*/ 2147483646 w 1200"/>
              <a:gd name="T5" fmla="*/ 0 h 192"/>
              <a:gd name="T6" fmla="*/ 2147483646 w 1200"/>
              <a:gd name="T7" fmla="*/ 2147483646 h 192"/>
              <a:gd name="T8" fmla="*/ 2147483646 w 1200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92"/>
              <a:gd name="T17" fmla="*/ 1200 w 120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92">
                <a:moveTo>
                  <a:pt x="0" y="192"/>
                </a:moveTo>
                <a:cubicBezTo>
                  <a:pt x="40" y="136"/>
                  <a:pt x="80" y="80"/>
                  <a:pt x="192" y="48"/>
                </a:cubicBezTo>
                <a:cubicBezTo>
                  <a:pt x="304" y="16"/>
                  <a:pt x="528" y="0"/>
                  <a:pt x="672" y="0"/>
                </a:cubicBezTo>
                <a:cubicBezTo>
                  <a:pt x="816" y="0"/>
                  <a:pt x="968" y="16"/>
                  <a:pt x="1056" y="48"/>
                </a:cubicBezTo>
                <a:cubicBezTo>
                  <a:pt x="1144" y="80"/>
                  <a:pt x="1176" y="168"/>
                  <a:pt x="120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4" name="Freeform 123">
            <a:extLst>
              <a:ext uri="{FF2B5EF4-FFF2-40B4-BE49-F238E27FC236}">
                <a16:creationId xmlns:a16="http://schemas.microsoft.com/office/drawing/2014/main" id="{ABFC29EF-5DB6-454F-8A1F-6F3D61E55E90}"/>
              </a:ext>
            </a:extLst>
          </p:cNvPr>
          <p:cNvSpPr>
            <a:spLocks/>
          </p:cNvSpPr>
          <p:nvPr/>
        </p:nvSpPr>
        <p:spPr bwMode="auto">
          <a:xfrm>
            <a:off x="6477000" y="1524000"/>
            <a:ext cx="1905000" cy="304800"/>
          </a:xfrm>
          <a:custGeom>
            <a:avLst/>
            <a:gdLst>
              <a:gd name="T0" fmla="*/ 0 w 1200"/>
              <a:gd name="T1" fmla="*/ 2147483646 h 192"/>
              <a:gd name="T2" fmla="*/ 2147483646 w 1200"/>
              <a:gd name="T3" fmla="*/ 2147483646 h 192"/>
              <a:gd name="T4" fmla="*/ 2147483646 w 1200"/>
              <a:gd name="T5" fmla="*/ 0 h 192"/>
              <a:gd name="T6" fmla="*/ 2147483646 w 1200"/>
              <a:gd name="T7" fmla="*/ 2147483646 h 192"/>
              <a:gd name="T8" fmla="*/ 2147483646 w 1200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92"/>
              <a:gd name="T17" fmla="*/ 1200 w 120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92">
                <a:moveTo>
                  <a:pt x="0" y="192"/>
                </a:moveTo>
                <a:cubicBezTo>
                  <a:pt x="40" y="136"/>
                  <a:pt x="80" y="80"/>
                  <a:pt x="192" y="48"/>
                </a:cubicBezTo>
                <a:cubicBezTo>
                  <a:pt x="304" y="16"/>
                  <a:pt x="528" y="0"/>
                  <a:pt x="672" y="0"/>
                </a:cubicBezTo>
                <a:cubicBezTo>
                  <a:pt x="816" y="0"/>
                  <a:pt x="968" y="16"/>
                  <a:pt x="1056" y="48"/>
                </a:cubicBezTo>
                <a:cubicBezTo>
                  <a:pt x="1144" y="80"/>
                  <a:pt x="1176" y="168"/>
                  <a:pt x="120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5" name="Text Box 124">
            <a:extLst>
              <a:ext uri="{FF2B5EF4-FFF2-40B4-BE49-F238E27FC236}">
                <a16:creationId xmlns:a16="http://schemas.microsoft.com/office/drawing/2014/main" id="{54DE3972-8C9F-4739-B394-77B8598B5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Grid</a:t>
            </a:r>
          </a:p>
        </p:txBody>
      </p:sp>
      <p:sp>
        <p:nvSpPr>
          <p:cNvPr id="51326" name="Text Box 125">
            <a:extLst>
              <a:ext uri="{FF2B5EF4-FFF2-40B4-BE49-F238E27FC236}">
                <a16:creationId xmlns:a16="http://schemas.microsoft.com/office/drawing/2014/main" id="{9C4A47AF-330B-418F-9017-CE87842DE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71800"/>
            <a:ext cx="120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Hypercube</a:t>
            </a:r>
          </a:p>
        </p:txBody>
      </p:sp>
      <p:sp>
        <p:nvSpPr>
          <p:cNvPr id="51327" name="Text Box 126">
            <a:extLst>
              <a:ext uri="{FF2B5EF4-FFF2-40B4-BE49-F238E27FC236}">
                <a16:creationId xmlns:a16="http://schemas.microsoft.com/office/drawing/2014/main" id="{AF03A994-26DB-44D9-AD7D-8306AF99F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505200"/>
            <a:ext cx="690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Torus</a:t>
            </a:r>
          </a:p>
        </p:txBody>
      </p:sp>
      <p:graphicFrame>
        <p:nvGraphicFramePr>
          <p:cNvPr id="1519743" name="Group 127">
            <a:extLst>
              <a:ext uri="{FF2B5EF4-FFF2-40B4-BE49-F238E27FC236}">
                <a16:creationId xmlns:a16="http://schemas.microsoft.com/office/drawing/2014/main" id="{7E4C40A1-41CB-432D-BD9E-3C66F5E8AAD1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962400"/>
          <a:ext cx="7315200" cy="27432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0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4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 nodes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Ring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2Dtorus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Hypercube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Fully connected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Diameter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Bisection BW 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Ports/switch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links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192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189B16C4-3495-4F4E-889C-EAD01F7A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325" y="55499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69AEF3-DB58-4E5C-B527-CC9629FED25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B682C887-AC44-458A-8646-1382D432A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31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k-ary d-Cube</a:t>
            </a:r>
          </a:p>
        </p:txBody>
      </p:sp>
      <p:sp>
        <p:nvSpPr>
          <p:cNvPr id="55300" name="Line 3">
            <a:extLst>
              <a:ext uri="{FF2B5EF4-FFF2-40B4-BE49-F238E27FC236}">
                <a16:creationId xmlns:a16="http://schemas.microsoft.com/office/drawing/2014/main" id="{56E9FBF0-442F-43C2-BB7E-A47AFCED3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2A7696F8-D4B1-4A23-8ADF-7B396568D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6918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Consider a k-ary d-cube: a d-dimension array with 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elements in each dimension, there are links between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elements that differ in one dimension by 1 (mod 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Number of nodes N = k</a:t>
            </a:r>
            <a:r>
              <a:rPr lang="en-US" altLang="en-US" sz="2400" baseline="3000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02" name="Text Box 5">
            <a:extLst>
              <a:ext uri="{FF2B5EF4-FFF2-40B4-BE49-F238E27FC236}">
                <a16:creationId xmlns:a16="http://schemas.microsoft.com/office/drawing/2014/main" id="{FEAE2DA6-70B9-4248-A2D1-E12C700EB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489325"/>
            <a:ext cx="2176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switches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 degree         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links       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Pins per node           :</a:t>
            </a:r>
          </a:p>
        </p:txBody>
      </p:sp>
      <p:sp>
        <p:nvSpPr>
          <p:cNvPr id="55303" name="Text Box 6">
            <a:extLst>
              <a:ext uri="{FF2B5EF4-FFF2-40B4-BE49-F238E27FC236}">
                <a16:creationId xmlns:a16="http://schemas.microsoft.com/office/drawing/2014/main" id="{E00178A3-03CC-48D9-9A46-8888DCB3B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29013"/>
            <a:ext cx="2274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Avg. routing distance: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Diameter                  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Bisection bandwidth 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 complexity     :</a:t>
            </a:r>
          </a:p>
        </p:txBody>
      </p:sp>
      <p:sp>
        <p:nvSpPr>
          <p:cNvPr id="55304" name="Text Box 7">
            <a:extLst>
              <a:ext uri="{FF2B5EF4-FFF2-40B4-BE49-F238E27FC236}">
                <a16:creationId xmlns:a16="http://schemas.microsoft.com/office/drawing/2014/main" id="{18A5687B-09F6-4698-A7FA-F12871B7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3489325"/>
            <a:ext cx="333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55305" name="Text Box 8">
            <a:extLst>
              <a:ext uri="{FF2B5EF4-FFF2-40B4-BE49-F238E27FC236}">
                <a16:creationId xmlns:a16="http://schemas.microsoft.com/office/drawing/2014/main" id="{197CFE50-0053-412C-B104-0A53B7996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576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2d + 1</a:t>
            </a:r>
          </a:p>
        </p:txBody>
      </p:sp>
      <p:sp>
        <p:nvSpPr>
          <p:cNvPr id="55306" name="Text Box 9">
            <a:extLst>
              <a:ext uri="{FF2B5EF4-FFF2-40B4-BE49-F238E27FC236}">
                <a16:creationId xmlns:a16="http://schemas.microsoft.com/office/drawing/2014/main" id="{02D04480-6D4C-44D2-86A2-9D64DA2E8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062413"/>
            <a:ext cx="455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</a:p>
        </p:txBody>
      </p:sp>
      <p:sp>
        <p:nvSpPr>
          <p:cNvPr id="55307" name="Text Box 10">
            <a:extLst>
              <a:ext uri="{FF2B5EF4-FFF2-40B4-BE49-F238E27FC236}">
                <a16:creationId xmlns:a16="http://schemas.microsoft.com/office/drawing/2014/main" id="{B29182A7-202E-447B-9940-ED42640C3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367213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2wd</a:t>
            </a:r>
          </a:p>
        </p:txBody>
      </p:sp>
      <p:sp>
        <p:nvSpPr>
          <p:cNvPr id="55308" name="Text Box 11">
            <a:extLst>
              <a:ext uri="{FF2B5EF4-FFF2-40B4-BE49-F238E27FC236}">
                <a16:creationId xmlns:a16="http://schemas.microsoft.com/office/drawing/2014/main" id="{49684C9C-FA48-4241-ACC0-7CFDEBDEA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29013"/>
            <a:ext cx="979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d(k-1)/4</a:t>
            </a:r>
          </a:p>
        </p:txBody>
      </p:sp>
      <p:sp>
        <p:nvSpPr>
          <p:cNvPr id="55309" name="Text Box 12">
            <a:extLst>
              <a:ext uri="{FF2B5EF4-FFF2-40B4-BE49-F238E27FC236}">
                <a16:creationId xmlns:a16="http://schemas.microsoft.com/office/drawing/2014/main" id="{93CA4DAE-7188-42AE-90A4-4E15B2E6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833813"/>
            <a:ext cx="979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d(k-1)/2</a:t>
            </a:r>
          </a:p>
        </p:txBody>
      </p:sp>
      <p:sp>
        <p:nvSpPr>
          <p:cNvPr id="55310" name="Text Box 13">
            <a:extLst>
              <a:ext uri="{FF2B5EF4-FFF2-40B4-BE49-F238E27FC236}">
                <a16:creationId xmlns:a16="http://schemas.microsoft.com/office/drawing/2014/main" id="{3B7A08FC-6DEE-412E-BEF6-16978F66C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138613"/>
            <a:ext cx="769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2wk</a:t>
            </a:r>
            <a:r>
              <a:rPr lang="en-US" altLang="en-US" sz="1800" baseline="30000">
                <a:latin typeface="Calibri" panose="020F0502020204030204" pitchFamily="34" charset="0"/>
                <a:cs typeface="Calibri" panose="020F0502020204030204" pitchFamily="34" charset="0"/>
              </a:rPr>
              <a:t>d-1</a:t>
            </a:r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11" name="Text Box 14">
            <a:extLst>
              <a:ext uri="{FF2B5EF4-FFF2-40B4-BE49-F238E27FC236}">
                <a16:creationId xmlns:a16="http://schemas.microsoft.com/office/drawing/2014/main" id="{D65A206D-B048-4E00-BF61-A0C9E769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787900"/>
            <a:ext cx="72691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The switch degree, num links, pins per node, bisection bw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a hypercube are half of what is listed above (diam and avg routing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distance are twice, switch complexity is              ) because unlike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the other cases, a hypercube does not have right and left neighbors.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Should we minimize or maximize dimension?</a:t>
            </a:r>
          </a:p>
        </p:txBody>
      </p:sp>
      <p:sp>
        <p:nvSpPr>
          <p:cNvPr id="55312" name="Text Box 15">
            <a:extLst>
              <a:ext uri="{FF2B5EF4-FFF2-40B4-BE49-F238E27FC236}">
                <a16:creationId xmlns:a16="http://schemas.microsoft.com/office/drawing/2014/main" id="{535DA40B-A220-44D5-B88A-95E14555F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367213"/>
            <a:ext cx="981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(2d + 1)</a:t>
            </a:r>
            <a:r>
              <a:rPr lang="en-US" altLang="en-US" sz="18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13" name="Text Box 15">
            <a:extLst>
              <a:ext uri="{FF2B5EF4-FFF2-40B4-BE49-F238E27FC236}">
                <a16:creationId xmlns:a16="http://schemas.microsoft.com/office/drawing/2014/main" id="{CF63B3F7-A9A5-4647-8D1D-FDD623880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086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(d + 1)</a:t>
            </a:r>
            <a:r>
              <a:rPr lang="en-US" altLang="en-US" sz="18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128EE902-3229-41D2-828F-1FBB8623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5132A-9DE2-4FBD-83EF-BCF67EB9239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55E04B50-E5DF-4E4F-AFB5-221C9D254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1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01AA4830-8EC0-4CE9-A871-006149E7F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2F9FD71A-C0FB-43A8-BBC8-7320A0CB7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04351"/>
            <a:ext cx="754847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Assume that a server consumes 100W at peak utilization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50W at zero utilization.  Assume a linear relationship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between utilization and power. The server is capable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executing many threads in parallel.  Assume that a single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thread utilizes 25% of all server resources (functional units,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caches, memory capacity, memory bandwidth, etc.).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the total power dissipation when executing 99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threads on a collection of these servers, such that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performance and energy are close to optimal?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near-optimal performance and energy, use 25 servers.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24 servers at 100% utilization, executing 96 threads,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consuming 2400W.  The 25th server will run the last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 threads and consume 87.5~W.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>
            <a:extLst>
              <a:ext uri="{FF2B5EF4-FFF2-40B4-BE49-F238E27FC236}">
                <a16:creationId xmlns:a16="http://schemas.microsoft.com/office/drawing/2014/main" id="{827273E0-7437-48C7-BAA1-02D96929C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CB0919-2EA5-414A-A6B9-63F4DA4409C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A06F5328-78A2-4F3E-87A2-951956E3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4 and RAID 5</a:t>
            </a:r>
          </a:p>
        </p:txBody>
      </p:sp>
      <p:sp>
        <p:nvSpPr>
          <p:cNvPr id="59396" name="Line 3">
            <a:extLst>
              <a:ext uri="{FF2B5EF4-FFF2-40B4-BE49-F238E27FC236}">
                <a16:creationId xmlns:a16="http://schemas.microsoft.com/office/drawing/2014/main" id="{028E77F7-6929-4E82-962E-CC484C76D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7" name="Text Box 4">
            <a:extLst>
              <a:ext uri="{FF2B5EF4-FFF2-40B4-BE49-F238E27FC236}">
                <a16:creationId xmlns:a16="http://schemas.microsoft.com/office/drawing/2014/main" id="{C39DCD02-CE19-481E-A392-FDCB032A3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8627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Data is block interleaved – this allows us to get all our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data from a single disk on a read – in case of a disk error,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read all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Block interleaving reduces thruput for a single request (as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only a single disk drive is servicing the request), but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improves task-level parallelism as other disk drives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free to service other requests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On a write, we access the disk that stores the data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parity disk – parity information can be updated simply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checking if the new data differs from the old data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>
            <a:extLst>
              <a:ext uri="{FF2B5EF4-FFF2-40B4-BE49-F238E27FC236}">
                <a16:creationId xmlns:a16="http://schemas.microsoft.com/office/drawing/2014/main" id="{931F7681-0E23-4F35-AF85-03A488CD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E6CED4-0010-4424-9ECF-8C2289CAA9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2E970E79-818C-44D0-AA9A-5CD6F837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311ACD-669F-4B80-93A1-9A3420E29E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9DFB3AD0-E4B3-4AF8-9E09-5A2EFFCC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38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 Workloads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DE900825-AC98-45ED-8EDE-7A1B04D9B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F38E9FDD-222B-4038-90E8-9CA2E715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595357"/>
            <a:ext cx="8280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Dominated by dot-product computations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Deep neural networks: convolutional and fully-connected layers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Convolutions exhibit high data reuse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Fully-connected layers have high memory-to-compute ratio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6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297D6613-EB2D-4C08-8852-5ED7945E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5BFD4D-948E-40A3-80FE-4AB88EDAB7F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2C895F0A-A44D-4378-AEC9-F901F669B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1371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TPU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83E06140-D866-4ADE-8493-1535612A3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488F8CB0-0A2A-4A69-8185-A2A614BA0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0" y="1471694"/>
            <a:ext cx="830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Version 1: 15-month effort, basic design, only for inference, 92 TOPs peak, 15x faster than GPU, 40 W 28nm 300 mm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chip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Version 2: designed for training, a pod is a collection of v2 chips connected with a torus topology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Version 3: 8x higher throughput, liquid cooled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8CFD4-988C-4FF6-A7D4-6E87AE69D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52422"/>
            <a:ext cx="3136790" cy="1930434"/>
          </a:xfrm>
          <a:prstGeom prst="rect">
            <a:avLst/>
          </a:prstGeom>
        </p:spPr>
      </p:pic>
      <p:pic>
        <p:nvPicPr>
          <p:cNvPr id="9" name="Picture 2" descr="https://3s81si1s5ygj3mzby34dq6qf-wpengine.netdna-ssl.com/wp-content/uploads/2018/05/image015.jpg">
            <a:extLst>
              <a:ext uri="{FF2B5EF4-FFF2-40B4-BE49-F238E27FC236}">
                <a16:creationId xmlns:a16="http://schemas.microsoft.com/office/drawing/2014/main" id="{54D442B8-761E-4CB4-8C8C-5D503440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10701"/>
            <a:ext cx="5536182" cy="22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77E92B69-8CBA-49BE-9A29-3B7F20C37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921" y="6511456"/>
            <a:ext cx="9099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Ref: Google</a:t>
            </a:r>
          </a:p>
        </p:txBody>
      </p:sp>
    </p:spTree>
    <p:extLst>
      <p:ext uri="{BB962C8B-B14F-4D97-AF65-F5344CB8AC3E}">
        <p14:creationId xmlns:p14="http://schemas.microsoft.com/office/powerpoint/2010/main" val="117950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0770DB94-8515-45CC-A994-0731D68C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49C0CA-8E53-4D77-B8D0-6F641804443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56813A4F-0300-4875-9F33-BE7F76522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15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TPU Architecture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A5DEA8E4-E447-42BD-8A23-AEF4ED516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325D0D61-85CA-4908-A48D-37C27CF2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761163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">
            <a:extLst>
              <a:ext uri="{FF2B5EF4-FFF2-40B4-BE49-F238E27FC236}">
                <a16:creationId xmlns:a16="http://schemas.microsoft.com/office/drawing/2014/main" id="{26D03031-E205-40C8-BBD0-C2107FCE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71588"/>
            <a:ext cx="76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8 GB</a:t>
            </a:r>
          </a:p>
        </p:txBody>
      </p:sp>
      <p:sp>
        <p:nvSpPr>
          <p:cNvPr id="28679" name="TextBox 7">
            <a:extLst>
              <a:ext uri="{FF2B5EF4-FFF2-40B4-BE49-F238E27FC236}">
                <a16:creationId xmlns:a16="http://schemas.microsoft.com/office/drawing/2014/main" id="{408855DC-4041-453A-9AF4-735D9BB1F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1752600"/>
            <a:ext cx="1027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256 KB</a:t>
            </a:r>
          </a:p>
        </p:txBody>
      </p:sp>
      <p:sp>
        <p:nvSpPr>
          <p:cNvPr id="28680" name="TextBox 8">
            <a:extLst>
              <a:ext uri="{FF2B5EF4-FFF2-40B4-BE49-F238E27FC236}">
                <a16:creationId xmlns:a16="http://schemas.microsoft.com/office/drawing/2014/main" id="{CBD46D9E-B11B-4D3A-B6D2-3BFA61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19600"/>
            <a:ext cx="925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24 MB</a:t>
            </a:r>
          </a:p>
        </p:txBody>
      </p:sp>
      <p:sp>
        <p:nvSpPr>
          <p:cNvPr id="28681" name="TextBox 9">
            <a:extLst>
              <a:ext uri="{FF2B5EF4-FFF2-40B4-BE49-F238E27FC236}">
                <a16:creationId xmlns:a16="http://schemas.microsoft.com/office/drawing/2014/main" id="{30B568FC-94A4-4ED5-B82C-249864241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6122988"/>
            <a:ext cx="4668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Weights are pre-loaded during previous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phase and inputs flow left to right.</a:t>
            </a:r>
          </a:p>
        </p:txBody>
      </p:sp>
    </p:spTree>
    <p:extLst>
      <p:ext uri="{BB962C8B-B14F-4D97-AF65-F5344CB8AC3E}">
        <p14:creationId xmlns:p14="http://schemas.microsoft.com/office/powerpoint/2010/main" val="132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>
            <a:extLst>
              <a:ext uri="{FF2B5EF4-FFF2-40B4-BE49-F238E27FC236}">
                <a16:creationId xmlns:a16="http://schemas.microsoft.com/office/drawing/2014/main" id="{931F7681-0E23-4F35-AF85-03A488CD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E6CED4-0010-4424-9ECF-8C2289CAA9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7802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7229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Tesla FSD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B15CA-88E8-40BB-8972-80090CE6B4E4}"/>
              </a:ext>
            </a:extLst>
          </p:cNvPr>
          <p:cNvSpPr txBox="1"/>
          <p:nvPr/>
        </p:nvSpPr>
        <p:spPr>
          <a:xfrm>
            <a:off x="345882" y="1270606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Tesla’s custom accelerator chip, shipping in cars since April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FSD sits behind the glovebox, consumes 72W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18 months for first design, next generation out in 2 years</a:t>
            </a:r>
          </a:p>
        </p:txBody>
      </p:sp>
      <p:pic>
        <p:nvPicPr>
          <p:cNvPr id="8" name="Picture 6" descr="Image result for tesla self driving fsd chip">
            <a:extLst>
              <a:ext uri="{FF2B5EF4-FFF2-40B4-BE49-F238E27FC236}">
                <a16:creationId xmlns:a16="http://schemas.microsoft.com/office/drawing/2014/main" id="{8693DC6A-3269-492F-85B1-B2996208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96" y="2570633"/>
            <a:ext cx="6052904" cy="40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e4pFootnotes">
            <a:extLst>
              <a:ext uri="{FF2B5EF4-FFF2-40B4-BE49-F238E27FC236}">
                <a16:creationId xmlns:a16="http://schemas.microsoft.com/office/drawing/2014/main" id="{15A39663-073D-4AF5-8275-514292566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875" y="6598594"/>
            <a:ext cx="1491108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Tesla</a:t>
            </a:r>
          </a:p>
        </p:txBody>
      </p:sp>
    </p:spTree>
    <p:extLst>
      <p:ext uri="{BB962C8B-B14F-4D97-AF65-F5344CB8AC3E}">
        <p14:creationId xmlns:p14="http://schemas.microsoft.com/office/powerpoint/2010/main" val="280250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61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Accelerator Chip (NNA)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54839-328C-47B7-8E28-724A7F025998}"/>
              </a:ext>
            </a:extLst>
          </p:cNvPr>
          <p:cNvSpPr txBox="1"/>
          <p:nvPr/>
        </p:nvSpPr>
        <p:spPr>
          <a:xfrm>
            <a:off x="451927" y="1433543"/>
            <a:ext cx="85396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Goals: under 100 W (2% impact on driving range, cooling, etc.), 50 TOPs, batch size of 1 for low latency, GPU support as well, security/safety.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Security: all code must be attested by Tesla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Safety: two completely independent systems on the board that verify every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FSD 2.5 design (GPU based) consumes 57 W, the 3.0 design consumes 72 W, but is 21x faster (72 TOPs)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20% saving in cost by designing their own chip</a:t>
            </a:r>
          </a:p>
        </p:txBody>
      </p:sp>
    </p:spTree>
    <p:extLst>
      <p:ext uri="{BB962C8B-B14F-4D97-AF65-F5344CB8AC3E}">
        <p14:creationId xmlns:p14="http://schemas.microsoft.com/office/powerpoint/2010/main" val="4055934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46760</TotalTime>
  <Words>2765</Words>
  <Application>Microsoft Office PowerPoint</Application>
  <PresentationFormat>On-screen Show (4:3)</PresentationFormat>
  <Paragraphs>574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300</cp:revision>
  <dcterms:created xsi:type="dcterms:W3CDTF">2002-09-20T18:19:18Z</dcterms:created>
  <dcterms:modified xsi:type="dcterms:W3CDTF">2022-12-07T20:00:21Z</dcterms:modified>
</cp:coreProperties>
</file>