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541" r:id="rId3"/>
    <p:sldId id="546" r:id="rId4"/>
    <p:sldId id="547" r:id="rId5"/>
    <p:sldId id="543" r:id="rId6"/>
    <p:sldId id="513" r:id="rId7"/>
    <p:sldId id="549" r:id="rId8"/>
    <p:sldId id="514" r:id="rId9"/>
    <p:sldId id="525" r:id="rId10"/>
    <p:sldId id="515" r:id="rId11"/>
    <p:sldId id="516" r:id="rId12"/>
    <p:sldId id="520" r:id="rId13"/>
    <p:sldId id="538" r:id="rId14"/>
    <p:sldId id="551" r:id="rId15"/>
    <p:sldId id="552" r:id="rId16"/>
    <p:sldId id="553" r:id="rId17"/>
    <p:sldId id="554" r:id="rId18"/>
    <p:sldId id="550" r:id="rId19"/>
    <p:sldId id="527" r:id="rId20"/>
    <p:sldId id="412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636" autoAdjust="0"/>
  </p:normalViewPr>
  <p:slideViewPr>
    <p:cSldViewPr>
      <p:cViewPr varScale="1">
        <p:scale>
          <a:sx n="60" d="100"/>
          <a:sy n="60" d="100"/>
        </p:scale>
        <p:origin x="1458" y="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0C829F58-8631-46E3-BB97-3B54BFD17DA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3F724D7-0D31-4BFC-95D0-4954717E4C0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AA170475-AF45-48DC-B2EF-AAF61397F95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8CFFD298-2206-4677-92F2-BB79F9F0CE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95E28984-8137-4D25-9AF8-99972980B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21F4B0F-41B9-4301-9D36-4D58E60F7F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9270C4B3-AFD1-4227-AAD6-F40383D3667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79C24483-DA62-49B2-8EA4-A0614271CE0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764EF18-432E-4433-BB77-427FCCF14E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3AEB5D9-CA4A-4300-B024-B3F8542BFEA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06CC4B3-9BF8-47A5-87A3-635FD4A468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0C76FC-FCC8-4645-8BE8-991E7E4AC0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E7F45A33-20E3-49B9-9DC0-F5374FD18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E10D8B7-4067-4EAF-A50D-F4B2401316E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A96C6D4-0AB5-47D1-8CF3-667F60D6D7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29AFB3B-EA4F-43EE-9293-CE1C2862C6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E9382253-D124-4FD6-9D76-BA2E5003DF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C06F54-AC69-4A05-91A0-FD4D3307E03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1758B37E-AE2C-4E66-A813-DBDB1E157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8E5665A-715C-40DA-B9E2-A07370FE21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D8E80AB2-489C-4F2B-871E-E224DAFC2D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9EF8CDF-9461-46E4-B8F8-05A7D50F1E8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DB6588C6-0934-4727-B348-CB14E94C4E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5198EAF3-A192-4DA7-986E-72D8F8F1F0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FA1B62D9-CF7F-4D94-BDEA-D765E4C8CE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190AFD7-5F68-4F58-AD3E-C3EBAAEC85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40D3B98B-0E2D-48BF-BCA1-220D95B945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7B8505AC-3778-493D-B5CA-E80A2CAE6F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92E9103-EB92-4D7B-AD5D-D1CA705B28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888C689-6BE6-4059-B214-5BFDBF4389B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F69B219-70EF-4569-ACBC-97EEE8D30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B51C417-1B4E-415A-A4F7-EDEEB0FF1E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189E7D9E-5519-42CC-B4BF-AEA207C6A5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7DA9257-B940-4D0C-BE78-6B7DED6F66E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D1F6175-748C-428B-BE9E-9E88D522E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CD9ADB1A-5999-417E-9DB2-5AAFE74E22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3F7A9CEE-D344-42C2-9785-FDD2089009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8BF7BF-41C6-4F83-A0B0-4B79AB9B864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15990AE-F6C4-4886-9DFA-A86458E9E64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E8F7C2D2-2360-4A31-8190-7F8660D70C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615A413-4EDC-417B-8FE0-3562E15775E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5579F54-A488-4DD6-AF4F-9323ED02B0A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927242B-3BDE-4617-99CA-1D24F33AF2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4B67A5E4-114B-4487-9406-AC3AF9A6D8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EA5B8112-5187-4F16-98B7-0DD61E93DE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218FE91-304F-4B17-AB19-85FB7F994EF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2A4E2DF6-4E69-413B-AEBF-925613C08F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B4D91373-5F6A-4FD9-B1AD-E658E132D7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928E903E-79A0-425D-B816-B73AAB82F1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523020-D196-4880-89C1-86CA096DF33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23945340-B231-4110-8906-E79B6EE0172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7FDFE622-8DD2-4D81-9D1A-D5ACA4ACC7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895E2517-4DA5-4B8B-A975-5B893F93B3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53DE75C-C931-4CE9-A56D-BCA608C3383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BF3FF8D8-64B8-4664-821A-43EF5BA184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D7CB37FF-43A8-413A-8D37-F892443FB4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4DCDFEC4-B899-4DA8-8309-92A1EC0D25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21AF9E74-565C-462D-A77B-9804AD50A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FDAA424B-567F-4332-889B-A65B6FD9B5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5078814-1EFA-426F-B3E6-EF76571D0834}" type="slidenum">
              <a:rPr lang="en-US" altLang="en-US" sz="1200"/>
              <a:pPr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CD9762E7-83E6-4467-B139-E090C0A816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FDEB68D-C661-4272-BC04-7F55F60BD63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BE23B260-B21C-434F-94BE-0BFDEFFE2E5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EEEEA5DD-53AF-4DA1-BF25-5C798EF8FF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8BC75A9B-2C66-449C-9CCF-0F9370751A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9B0D8D1-C633-47EB-85EF-FA9B9DF2821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7CB6951C-ED16-49B8-A483-50745A19C1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E7C3E65A-2047-4FB3-A7E5-0DD173317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056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4C11AF32-16FC-4C0D-B960-06EC7F15FC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37B752B-337D-4F7D-B45A-5A7578D8243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9D4028C-BBBC-4F89-958F-1E4DA440D5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FEBB5369-544C-4187-8190-C80AAB91EC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462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5EA122D-9FE3-4945-A3B1-525B6F65E8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2A47228-E4E9-454F-9145-DAF62BD9BD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423A632B-FE2B-4B50-A904-4C872784EA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2100D50-DAFC-4FE2-B89C-87E6A526E3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FC98369-C6BC-4B9D-9437-CEC97D381EE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4268A6-C61D-47D1-89F0-7947B490241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F33FD9AB-9B65-4F93-8610-EB438572CE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915F384-20DD-4807-8601-8582421A6F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C1D64FBD-8637-4E4C-AB58-BE4F327A9F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7759CFD-721E-4AB4-8161-ABCBEB1FD58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F37AF2AC-A85E-4FBE-BA65-471D39FDC6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B008B31D-CB98-4FCB-9AC9-CD9860B4E0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3CD1C4C4-E04C-43B4-A955-A9CFB1416B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CB32AD8-1D6C-4F80-BF16-123CBA844D1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96415259-01AA-41BC-9BE5-AB0C6560922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6FA06C82-EB27-41EE-BA3A-EF722DE287C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0B1D71E8-DAF9-4C01-8032-270FE73BC54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8213877-4B63-4943-AC1B-0AE8E8E148D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11BC9AB3-815E-4697-B64F-E488087B42F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88B7AA27-06BE-4327-88AB-C4F954FCA9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C45961-C1A3-419A-A584-B8F1C6B276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BC8C33E-662C-46B2-813B-B6E4BE5E1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2683C78-E667-4830-B206-58DDD8831B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2B0188-A4DC-45F1-882B-0E528840F2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8946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6ECD74-83DB-4223-A40D-5D9B0BDBC4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407A9F-FB90-4E21-AF9C-E7167B4FD7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BC700D-E93D-41C7-963B-BF2E99574B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F33623-1280-4257-BDD6-3FA7DCFDDB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1427C9-1325-4660-B216-9191356B4A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541E5F-D5D0-4D88-A01C-9816DF8E55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53AE63F-1419-4025-A0EC-25652AD148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B6E419-C00F-47C5-BDD9-04BACE8E9C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22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CB17EB4-1DB5-4100-99A6-A6D16D1E43A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79E104-7526-4EE2-9F0B-42D0F74086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B807DE6-5ABB-4355-96C0-1C43077149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2ACD06-34C4-4AFA-B05D-A446EA6BB8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6986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644649-3D88-46D0-B121-9FA165A174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E1F99A-02FB-4835-8FEE-A30E1E54A0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CF8F52-340D-409B-9674-050272D96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FC20F-2F88-4B78-9C8C-DE6596F0E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028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F7ADA5-8C1F-4DEB-A3D2-8509B709BB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F1D17F-DD4E-48EA-B670-BA33F9393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A7AF7-957B-4E2C-BF80-5F8B0A2D91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AD6085-0053-408E-9C46-CD511F3525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2822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0E6D72F-62BF-4A05-AF74-18A7BB7221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40E04FC-4EB2-492B-80D1-C66510549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CEA288F-58EF-4E87-AF4C-0BF9E322DA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B897C-75A5-4A3E-84DB-B78A5EC955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84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C5EA2F-58FF-4A7E-8632-BA741D6AFB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059B3DE-3BA8-4E11-ADB0-BE7994928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3AA5FD2-2C4B-4C65-93E3-4AD127617C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E31F7F-64AC-45FD-98E2-3B34E9E2E0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975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E3077A9-3739-40D5-B1E9-37FE1D0ED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D028DAF-421C-4E4D-90F1-99C7D72A246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A026E1B-E4A1-4094-95B8-19C84FD759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4B6C81-A938-4C06-ACE5-FD03C7D216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763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2FAC3F-A376-483E-9565-22D36A5D87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F5F3750-251B-4BE6-B848-2F103B84A0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BD34BB-2338-4970-A9D8-D875B1BD13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81E8E4-A4F2-40E0-B126-A472554DAE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556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F26EC8-F70B-44AA-ADAE-C6D7548D60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BE1B8B-9977-41CA-B5F7-136FA0CDD4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9B08169-2833-49BC-B865-E1BBA37A20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FB3A2-76F1-44DF-947E-469011BEA1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651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FE66DB-C4DF-4999-9BCA-E2B4B13D80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9B1619C-4FA2-445F-B997-93E3B9646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C2AE93B-4346-4CF2-B8BB-D0DF74913C0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4A410AE-1626-4940-8C63-088425F343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3E69ED8-1036-42DC-9A54-63B4FA3C0BE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4498BCC2-95C6-4C26-8EEB-9B64FDFD2D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959C8865-EB9A-4312-A71C-0F0A0C9F8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2457015-45A6-4EB1-BA85-CE44B7414E2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EC3B59B1-4717-4D9D-A6C0-2B91539BF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384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Virtual Memory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1BB6090F-507C-422D-8F9E-78A49DDF407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10E3C7B6-6FBE-41EA-964E-409841DF97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0133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virtual memory details, TLB/cache access,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A518FA78-A205-46C1-9D32-D419694B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40BE795-FA02-449C-B8C1-565EB3C7923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31175533-F930-4C73-8E0E-CA3F3533E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5847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 Caches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3475F7FF-9F34-4006-95FC-97F21F473C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7A929DBF-C048-4DDE-B981-7731B6D168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7600094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24-bit virtual address, 4KB page size </a:t>
            </a: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12 bits offset and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12 bits virtual page number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To handle the example below, the cache must be designed to use only 12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   index bits – for example, make the 64KB cache 16-way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Page coloring can ensure that some bits of virtual and physical address match</a:t>
            </a: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E3854C1E-C640-46EB-8946-A0AAE0EB45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0" y="33528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abcdef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7029F022-F582-400C-84C9-DEABEDE2B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3528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abbdef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8D38D48D-CF47-4BB6-BBAE-9993B051F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4343400"/>
            <a:ext cx="2286000" cy="2057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9">
            <a:extLst>
              <a:ext uri="{FF2B5EF4-FFF2-40B4-BE49-F238E27FC236}">
                <a16:creationId xmlns:a16="http://schemas.microsoft.com/office/drawing/2014/main" id="{F18D9676-7769-4406-9A7A-FFFEC6252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5334000"/>
            <a:ext cx="5334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Line 10">
            <a:extLst>
              <a:ext uri="{FF2B5EF4-FFF2-40B4-BE49-F238E27FC236}">
                <a16:creationId xmlns:a16="http://schemas.microsoft.com/office/drawing/2014/main" id="{59B1512B-A0C2-4FE7-AF58-A124CFEF6A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810000"/>
            <a:ext cx="4572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Line 11">
            <a:extLst>
              <a:ext uri="{FF2B5EF4-FFF2-40B4-BE49-F238E27FC236}">
                <a16:creationId xmlns:a16="http://schemas.microsoft.com/office/drawing/2014/main" id="{1A9EF4DB-3073-440F-9B3B-6A513C6377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3810000"/>
            <a:ext cx="2209800" cy="167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Text Box 12">
            <a:extLst>
              <a:ext uri="{FF2B5EF4-FFF2-40B4-BE49-F238E27FC236}">
                <a16:creationId xmlns:a16="http://schemas.microsoft.com/office/drawing/2014/main" id="{D9A32FA7-5186-4468-A630-C1AD334ED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8798" y="5791200"/>
            <a:ext cx="165545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in physical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36877" name="Line 13">
            <a:extLst>
              <a:ext uri="{FF2B5EF4-FFF2-40B4-BE49-F238E27FC236}">
                <a16:creationId xmlns:a16="http://schemas.microsoft.com/office/drawing/2014/main" id="{59169DD8-E56D-448C-A229-1A0F26423A5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33600" y="5562600"/>
            <a:ext cx="45720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8" name="Rectangle 14">
            <a:extLst>
              <a:ext uri="{FF2B5EF4-FFF2-40B4-BE49-F238E27FC236}">
                <a16:creationId xmlns:a16="http://schemas.microsoft.com/office/drawing/2014/main" id="{4248C431-1BC1-4490-A795-8004790D14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2600" y="4495800"/>
            <a:ext cx="1295400" cy="1143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Text Box 15">
            <a:extLst>
              <a:ext uri="{FF2B5EF4-FFF2-40B4-BE49-F238E27FC236}">
                <a16:creationId xmlns:a16="http://schemas.microsoft.com/office/drawing/2014/main" id="{7D3F9A89-1731-40D5-B710-4C485F611B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630" y="5715000"/>
            <a:ext cx="3060389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cache that needs 16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 bits 64KB direct-mapped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or 128KB 2-way…</a:t>
            </a:r>
          </a:p>
        </p:txBody>
      </p:sp>
      <p:sp>
        <p:nvSpPr>
          <p:cNvPr id="36880" name="Text Box 16">
            <a:extLst>
              <a:ext uri="{FF2B5EF4-FFF2-40B4-BE49-F238E27FC236}">
                <a16:creationId xmlns:a16="http://schemas.microsoft.com/office/drawing/2014/main" id="{A5272769-52C9-4CAA-8EC7-62E294844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3125" y="4532313"/>
            <a:ext cx="58817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cdef</a:t>
            </a:r>
          </a:p>
        </p:txBody>
      </p:sp>
      <p:sp>
        <p:nvSpPr>
          <p:cNvPr id="36881" name="Line 17">
            <a:extLst>
              <a:ext uri="{FF2B5EF4-FFF2-40B4-BE49-F238E27FC236}">
                <a16:creationId xmlns:a16="http://schemas.microsoft.com/office/drawing/2014/main" id="{4619ECAA-2C16-4C3A-A23D-9F506CFD38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58000" y="4724400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18">
            <a:extLst>
              <a:ext uri="{FF2B5EF4-FFF2-40B4-BE49-F238E27FC236}">
                <a16:creationId xmlns:a16="http://schemas.microsoft.com/office/drawing/2014/main" id="{064436BA-D5EC-4B8B-8F18-488C20737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4953000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bdef</a:t>
            </a:r>
          </a:p>
        </p:txBody>
      </p:sp>
      <p:sp>
        <p:nvSpPr>
          <p:cNvPr id="36883" name="Line 19">
            <a:extLst>
              <a:ext uri="{FF2B5EF4-FFF2-40B4-BE49-F238E27FC236}">
                <a16:creationId xmlns:a16="http://schemas.microsoft.com/office/drawing/2014/main" id="{F0560E6F-DC2C-4E20-94C7-21E254C96BE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873875" y="5145088"/>
            <a:ext cx="381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4" name="Text Box 20">
            <a:extLst>
              <a:ext uri="{FF2B5EF4-FFF2-40B4-BE49-F238E27FC236}">
                <a16:creationId xmlns:a16="http://schemas.microsoft.com/office/drawing/2014/main" id="{F779B492-A80D-473A-B853-B0DAC3089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4234" y="3962400"/>
            <a:ext cx="176048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Virtually indexed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cache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18FC4505-B1A1-4302-A7E3-98728FC71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D43922-C05B-4E49-AA6B-E8C526738BA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F7D5379-C0D5-4E0B-BBEB-101D10B313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3507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Cache and TLB Pipeline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60F797D2-05FA-476A-A28B-6580285E14F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5">
            <a:extLst>
              <a:ext uri="{FF2B5EF4-FFF2-40B4-BE49-F238E27FC236}">
                <a16:creationId xmlns:a16="http://schemas.microsoft.com/office/drawing/2014/main" id="{7F8EE4D5-4D7E-4B25-ADE8-7C8010720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12420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38918" name="Rectangle 7">
            <a:extLst>
              <a:ext uri="{FF2B5EF4-FFF2-40B4-BE49-F238E27FC236}">
                <a16:creationId xmlns:a16="http://schemas.microsoft.com/office/drawing/2014/main" id="{450C6CC3-E653-4C3A-B23F-96280E30D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1981200"/>
            <a:ext cx="2362200" cy="4572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38919" name="Rectangle 8">
            <a:extLst>
              <a:ext uri="{FF2B5EF4-FFF2-40B4-BE49-F238E27FC236}">
                <a16:creationId xmlns:a16="http://schemas.microsoft.com/office/drawing/2014/main" id="{BF19455E-5147-4C8E-AFD8-2F445B7D3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8920" name="Rectangle 10">
            <a:extLst>
              <a:ext uri="{FF2B5EF4-FFF2-40B4-BE49-F238E27FC236}">
                <a16:creationId xmlns:a16="http://schemas.microsoft.com/office/drawing/2014/main" id="{1582B259-2E53-4132-AEA1-102310DB9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3124200"/>
            <a:ext cx="12954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8921" name="Line 11">
            <a:extLst>
              <a:ext uri="{FF2B5EF4-FFF2-40B4-BE49-F238E27FC236}">
                <a16:creationId xmlns:a16="http://schemas.microsoft.com/office/drawing/2014/main" id="{7E8FCFA9-430F-4AF9-94B6-CF0E0C0DCB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667000" y="2438400"/>
            <a:ext cx="914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Line 12">
            <a:extLst>
              <a:ext uri="{FF2B5EF4-FFF2-40B4-BE49-F238E27FC236}">
                <a16:creationId xmlns:a16="http://schemas.microsoft.com/office/drawing/2014/main" id="{A409956C-D1C1-42C6-8B13-52ECC986E26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95800" y="2438400"/>
            <a:ext cx="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Line 13">
            <a:extLst>
              <a:ext uri="{FF2B5EF4-FFF2-40B4-BE49-F238E27FC236}">
                <a16:creationId xmlns:a16="http://schemas.microsoft.com/office/drawing/2014/main" id="{F618F0F4-E4C0-4FBC-AFDD-01143E5737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28956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4" name="Line 14">
            <a:extLst>
              <a:ext uri="{FF2B5EF4-FFF2-40B4-BE49-F238E27FC236}">
                <a16:creationId xmlns:a16="http://schemas.microsoft.com/office/drawing/2014/main" id="{F2445FD3-1DE3-4EBE-B1C9-904CB3F530CD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2895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Line 15">
            <a:extLst>
              <a:ext uri="{FF2B5EF4-FFF2-40B4-BE49-F238E27FC236}">
                <a16:creationId xmlns:a16="http://schemas.microsoft.com/office/drawing/2014/main" id="{58A77B73-91D2-4390-9622-2B5A04B6C89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3581400"/>
            <a:ext cx="0" cy="1066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6" name="Line 16">
            <a:extLst>
              <a:ext uri="{FF2B5EF4-FFF2-40B4-BE49-F238E27FC236}">
                <a16:creationId xmlns:a16="http://schemas.microsoft.com/office/drawing/2014/main" id="{DC77D3D2-3EFE-4BFF-AD58-DF7E047164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0" y="41910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7" name="Text Box 17">
            <a:extLst>
              <a:ext uri="{FF2B5EF4-FFF2-40B4-BE49-F238E27FC236}">
                <a16:creationId xmlns:a16="http://schemas.microsoft.com/office/drawing/2014/main" id="{1F4E82BA-0E7A-4DC7-9DEB-E2FD754D6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4648200"/>
            <a:ext cx="23356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 comparion</a:t>
            </a:r>
          </a:p>
        </p:txBody>
      </p:sp>
      <p:sp>
        <p:nvSpPr>
          <p:cNvPr id="38928" name="Line 18">
            <a:extLst>
              <a:ext uri="{FF2B5EF4-FFF2-40B4-BE49-F238E27FC236}">
                <a16:creationId xmlns:a16="http://schemas.microsoft.com/office/drawing/2014/main" id="{142D5A5E-1FEB-4E48-904E-1C103FC13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3352800"/>
            <a:ext cx="609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9" name="Line 19">
            <a:extLst>
              <a:ext uri="{FF2B5EF4-FFF2-40B4-BE49-F238E27FC236}">
                <a16:creationId xmlns:a16="http://schemas.microsoft.com/office/drawing/2014/main" id="{9D189222-DAA1-4BD4-86FD-4DF305081961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438400"/>
            <a:ext cx="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0" name="Line 20">
            <a:extLst>
              <a:ext uri="{FF2B5EF4-FFF2-40B4-BE49-F238E27FC236}">
                <a16:creationId xmlns:a16="http://schemas.microsoft.com/office/drawing/2014/main" id="{15EA5BF1-C100-4DC5-ADDF-1FB6C4E741E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81600" y="2590800"/>
            <a:ext cx="2438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1" name="Line 21">
            <a:extLst>
              <a:ext uri="{FF2B5EF4-FFF2-40B4-BE49-F238E27FC236}">
                <a16:creationId xmlns:a16="http://schemas.microsoft.com/office/drawing/2014/main" id="{9381ABF4-0539-41E9-8715-911E9A8B7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2590800"/>
            <a:ext cx="0" cy="762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2" name="Line 22">
            <a:extLst>
              <a:ext uri="{FF2B5EF4-FFF2-40B4-BE49-F238E27FC236}">
                <a16:creationId xmlns:a16="http://schemas.microsoft.com/office/drawing/2014/main" id="{82ADA11A-A6A0-4C2D-A88B-65B061FC8B26}"/>
              </a:ext>
            </a:extLst>
          </p:cNvPr>
          <p:cNvSpPr>
            <a:spLocks noChangeShapeType="1"/>
          </p:cNvSpPr>
          <p:nvPr/>
        </p:nvSpPr>
        <p:spPr bwMode="auto">
          <a:xfrm>
            <a:off x="5029200" y="4876800"/>
            <a:ext cx="2590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3" name="Line 23">
            <a:extLst>
              <a:ext uri="{FF2B5EF4-FFF2-40B4-BE49-F238E27FC236}">
                <a16:creationId xmlns:a16="http://schemas.microsoft.com/office/drawing/2014/main" id="{185E63AB-B741-4B41-94BE-B4B8C7178D6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620000" y="3352800"/>
            <a:ext cx="0" cy="152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4" name="Text Box 24">
            <a:extLst>
              <a:ext uri="{FF2B5EF4-FFF2-40B4-BE49-F238E27FC236}">
                <a16:creationId xmlns:a16="http://schemas.microsoft.com/office/drawing/2014/main" id="{96862C39-4D04-4511-BC2D-0375AA6E2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4817" y="2474913"/>
            <a:ext cx="21175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 number</a:t>
            </a:r>
          </a:p>
        </p:txBody>
      </p:sp>
      <p:sp>
        <p:nvSpPr>
          <p:cNvPr id="38935" name="Text Box 25">
            <a:extLst>
              <a:ext uri="{FF2B5EF4-FFF2-40B4-BE49-F238E27FC236}">
                <a16:creationId xmlns:a16="http://schemas.microsoft.com/office/drawing/2014/main" id="{46538191-0A77-439A-A654-BF296964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38400"/>
            <a:ext cx="8953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sp>
        <p:nvSpPr>
          <p:cNvPr id="38936" name="Text Box 26">
            <a:extLst>
              <a:ext uri="{FF2B5EF4-FFF2-40B4-BE49-F238E27FC236}">
                <a16:creationId xmlns:a16="http://schemas.microsoft.com/office/drawing/2014/main" id="{D1B639D8-485B-46D8-B3E8-B2A9885D0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8441" y="2209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38937" name="Text Box 27">
            <a:extLst>
              <a:ext uri="{FF2B5EF4-FFF2-40B4-BE49-F238E27FC236}">
                <a16:creationId xmlns:a16="http://schemas.microsoft.com/office/drawing/2014/main" id="{B660EE76-1B1E-4C63-893E-595ED5783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245" y="3733800"/>
            <a:ext cx="22310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 number</a:t>
            </a:r>
          </a:p>
        </p:txBody>
      </p:sp>
      <p:sp>
        <p:nvSpPr>
          <p:cNvPr id="38938" name="Text Box 28">
            <a:extLst>
              <a:ext uri="{FF2B5EF4-FFF2-40B4-BE49-F238E27FC236}">
                <a16:creationId xmlns:a16="http://schemas.microsoft.com/office/drawing/2014/main" id="{81AECC7A-0473-4E14-9EAB-4E3D4FDC54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4241" y="4267200"/>
            <a:ext cx="12715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tag</a:t>
            </a:r>
          </a:p>
        </p:txBody>
      </p:sp>
      <p:sp>
        <p:nvSpPr>
          <p:cNvPr id="38939" name="Text Box 29">
            <a:extLst>
              <a:ext uri="{FF2B5EF4-FFF2-40B4-BE49-F238E27FC236}">
                <a16:creationId xmlns:a16="http://schemas.microsoft.com/office/drawing/2014/main" id="{CF9F0F72-08D9-48B8-B25D-9BD5ECDB9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5562600"/>
            <a:ext cx="45468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Virtually Indexed; Physically Tagged Cache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44AAE5C4-F831-42BB-962A-244C9C7E4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C5CBC8-7A71-430C-A965-D414797B60A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D096CE8F-0EAA-4BDA-94C5-83C07C9749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C844A765-23B5-4FF9-8E5C-1842BAA67A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1299F769-1762-423C-9407-D336A9489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371600"/>
            <a:ext cx="7679282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that page size is 16KB and cache block size is 32 B.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If I want to implement a virtually indexed physically tagged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L1 cache, what is the largest direct-mapped L1 that I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implement?  What is the largest 2-way cache that I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1CEA4246-DE90-49EA-85FA-5D5BD4401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66630CD-7C9B-4C90-9B0E-A9137B4CA48D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5DA1B370-70C7-4B91-8ACE-6F050F231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CBBEDA8A-3B40-401D-A5E3-69C3B863D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F30747D7-41CE-4570-8D5B-27DA1074B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371600"/>
            <a:ext cx="7679282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that page size is 16KB and cache block size is 32 B.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If I want to implement a virtually indexed physically tagged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L1 cache, what is the largest direct-mapped L1 that I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implement?  What is the largest 2-way cache that I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implement?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There are 14 page offset bits.  If 5 of them are used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block offset, there are 9 more that I can use for index.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512 sets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 16KB direct-mapped or 32KB 2-way cache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42FBD6EB-037C-4638-91A2-B6305D55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BCC1F3-9876-45A3-998E-48606853A12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B6CDDB56-2976-4EBC-A1A6-623BC9214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9241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Protection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5CA1CAEA-BF0E-4F47-9B05-8AB71338E4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15A9ED3A-A730-4E2E-9CF9-AC019EB5D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00" y="1371600"/>
            <a:ext cx="7905434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and operating system must co-operate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ensure that different processes do not modify each other’s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hardware provides special registers that can be read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 user mode, but only modified by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supervisor mode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simple solution: the physical memory is divided between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processes in contiguous chunks by the OS and the bounds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are stored in special registers – the hardware checks every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 access to ensure it is within bounds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Protection bits are tracked in the TLB on a per-page basis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357E4B9B-1E39-4109-8059-BA3992A0A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E2317A-CB72-4B97-A5D6-5B24C5A0E4C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76D3AA59-C1DA-4A8A-B4B5-A480A0CC8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2090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Superpages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54E3A9A3-96B3-43B6-A7E0-2ABA989CB8E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5F6751D-16C5-40BF-90F1-58DA230AE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4122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a program’s working set size is 16 MB and page size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8KB, there are 2K frequently accessed pages – a 128-entry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TLB will not suffice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By increasing page size to 128KB, TLB misses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eliminated – disadvantage: memory waste, increase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page fault penalty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Can we change page size at run-time?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single page has to be contiguous in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18D074B2-7E13-4E84-AF6E-F3457DBC7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297BD59-5F56-460A-AB49-8020BAACD93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F36B917D-C1A8-4E47-B7BD-107453BA78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89755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Superpages Implementation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831A8E2D-DCE8-400C-9635-1526000B7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DC4D8839-1EFD-48EA-87DD-8A8B22401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295400"/>
            <a:ext cx="746082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At run-time, build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you find that contiguous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virtual pages are being accessed at the same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example, virtual pages 64-79 may be frequently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accessed – coalesce these pages into a single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size 128KB that has a single entry in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physical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has to be in contiguous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– the 16 physical pages have to be moved 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they are contiguous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2F350FD3-0DDD-4296-AAC0-F364AB5C87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486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0177A188-CEE2-4BE4-BF07-119173D87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638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83D3CFF5-53E6-4AF5-9F2A-0E739984A5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2484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Rectangle 8">
            <a:extLst>
              <a:ext uri="{FF2B5EF4-FFF2-40B4-BE49-F238E27FC236}">
                <a16:creationId xmlns:a16="http://schemas.microsoft.com/office/drawing/2014/main" id="{CDDCF88B-77CB-435F-9DC0-7135B34E7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6400800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Rectangle 9">
            <a:extLst>
              <a:ext uri="{FF2B5EF4-FFF2-40B4-BE49-F238E27FC236}">
                <a16:creationId xmlns:a16="http://schemas.microsoft.com/office/drawing/2014/main" id="{B6D8F708-5755-464E-A23F-9B9FAEAA0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486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Rectangle 10">
            <a:extLst>
              <a:ext uri="{FF2B5EF4-FFF2-40B4-BE49-F238E27FC236}">
                <a16:creationId xmlns:a16="http://schemas.microsoft.com/office/drawing/2014/main" id="{215B0241-7BA9-4911-B090-DC938283E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486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Rectangle 11">
            <a:extLst>
              <a:ext uri="{FF2B5EF4-FFF2-40B4-BE49-F238E27FC236}">
                <a16:creationId xmlns:a16="http://schemas.microsoft.com/office/drawing/2014/main" id="{F7890A2F-0F0D-4649-8F53-4E949FA8F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638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1" name="Rectangle 12">
            <a:extLst>
              <a:ext uri="{FF2B5EF4-FFF2-40B4-BE49-F238E27FC236}">
                <a16:creationId xmlns:a16="http://schemas.microsoft.com/office/drawing/2014/main" id="{627850AB-7F89-4CA0-901F-8D62F17B9A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638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2" name="Rectangle 13">
            <a:extLst>
              <a:ext uri="{FF2B5EF4-FFF2-40B4-BE49-F238E27FC236}">
                <a16:creationId xmlns:a16="http://schemas.microsoft.com/office/drawing/2014/main" id="{C5FDA1B5-D818-4C00-B630-4F68238FDC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7912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Rectangle 14">
            <a:extLst>
              <a:ext uri="{FF2B5EF4-FFF2-40B4-BE49-F238E27FC236}">
                <a16:creationId xmlns:a16="http://schemas.microsoft.com/office/drawing/2014/main" id="{CE14A4E4-C7B1-4185-AF1B-6002D39BA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7912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Rectangle 15">
            <a:extLst>
              <a:ext uri="{FF2B5EF4-FFF2-40B4-BE49-F238E27FC236}">
                <a16:creationId xmlns:a16="http://schemas.microsoft.com/office/drawing/2014/main" id="{9F3FB699-8A61-4239-8D3B-78E7A8FEE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59436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5" name="Rectangle 16">
            <a:extLst>
              <a:ext uri="{FF2B5EF4-FFF2-40B4-BE49-F238E27FC236}">
                <a16:creationId xmlns:a16="http://schemas.microsoft.com/office/drawing/2014/main" id="{9982C3E2-7F7D-42C4-81CC-10B9277C2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9436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Rectangle 17">
            <a:extLst>
              <a:ext uri="{FF2B5EF4-FFF2-40B4-BE49-F238E27FC236}">
                <a16:creationId xmlns:a16="http://schemas.microsoft.com/office/drawing/2014/main" id="{8523EFF6-8A71-40B5-909D-D5525F309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0960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7" name="Rectangle 18">
            <a:extLst>
              <a:ext uri="{FF2B5EF4-FFF2-40B4-BE49-F238E27FC236}">
                <a16:creationId xmlns:a16="http://schemas.microsoft.com/office/drawing/2014/main" id="{4EFBEF5F-8F33-47C2-AD4F-FD46263B8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0960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8" name="Rectangle 19">
            <a:extLst>
              <a:ext uri="{FF2B5EF4-FFF2-40B4-BE49-F238E27FC236}">
                <a16:creationId xmlns:a16="http://schemas.microsoft.com/office/drawing/2014/main" id="{27F6361A-50F5-4797-A7C6-6A8BD76FB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248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9" name="Rectangle 20">
            <a:extLst>
              <a:ext uri="{FF2B5EF4-FFF2-40B4-BE49-F238E27FC236}">
                <a16:creationId xmlns:a16="http://schemas.microsoft.com/office/drawing/2014/main" id="{A8ECCC0A-4597-4995-8441-DD47F253D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248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0" name="Rectangle 21">
            <a:extLst>
              <a:ext uri="{FF2B5EF4-FFF2-40B4-BE49-F238E27FC236}">
                <a16:creationId xmlns:a16="http://schemas.microsoft.com/office/drawing/2014/main" id="{778AD77D-1EF8-48C9-9229-CB611742E8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6400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1" name="Rectangle 22">
            <a:extLst>
              <a:ext uri="{FF2B5EF4-FFF2-40B4-BE49-F238E27FC236}">
                <a16:creationId xmlns:a16="http://schemas.microsoft.com/office/drawing/2014/main" id="{DB80E27C-FE1C-4FA7-BB82-1F8255C0DC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6400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2" name="Text Box 23">
            <a:extLst>
              <a:ext uri="{FF2B5EF4-FFF2-40B4-BE49-F238E27FC236}">
                <a16:creationId xmlns:a16="http://schemas.microsoft.com/office/drawing/2014/main" id="{F66B9CEE-74D2-4128-A40E-79D2784411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562600"/>
            <a:ext cx="503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>
                <a:latin typeface="Calibri" panose="020F0502020204030204" pitchFamily="34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22553" name="Line 24">
            <a:extLst>
              <a:ext uri="{FF2B5EF4-FFF2-40B4-BE49-F238E27FC236}">
                <a16:creationId xmlns:a16="http://schemas.microsoft.com/office/drawing/2014/main" id="{70758251-2963-414F-81B6-11720A5E5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5562600"/>
            <a:ext cx="762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4" name="Line 25">
            <a:extLst>
              <a:ext uri="{FF2B5EF4-FFF2-40B4-BE49-F238E27FC236}">
                <a16:creationId xmlns:a16="http://schemas.microsoft.com/office/drawing/2014/main" id="{BA87FD1B-2482-4F9B-9DD2-4AE05BEA760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5562600"/>
            <a:ext cx="1600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5" name="Line 26">
            <a:extLst>
              <a:ext uri="{FF2B5EF4-FFF2-40B4-BE49-F238E27FC236}">
                <a16:creationId xmlns:a16="http://schemas.microsoft.com/office/drawing/2014/main" id="{6AC4E3E1-0A13-45F2-820A-7EB59E7933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6172200"/>
            <a:ext cx="7620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6" name="Line 27">
            <a:extLst>
              <a:ext uri="{FF2B5EF4-FFF2-40B4-BE49-F238E27FC236}">
                <a16:creationId xmlns:a16="http://schemas.microsoft.com/office/drawing/2014/main" id="{A5C02539-E9DA-4A2F-8DAD-2C6BAF42D6C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6324600"/>
            <a:ext cx="14478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7" name="Rectangle 28">
            <a:extLst>
              <a:ext uri="{FF2B5EF4-FFF2-40B4-BE49-F238E27FC236}">
                <a16:creationId xmlns:a16="http://schemas.microsoft.com/office/drawing/2014/main" id="{13D54A05-8413-40C6-8EDC-2D92835372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5486400"/>
            <a:ext cx="7620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8" name="Rectangle 29">
            <a:extLst>
              <a:ext uri="{FF2B5EF4-FFF2-40B4-BE49-F238E27FC236}">
                <a16:creationId xmlns:a16="http://schemas.microsoft.com/office/drawing/2014/main" id="{6C5C842C-C0B6-4C18-9DF9-A5B5C4317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5486400"/>
            <a:ext cx="762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9" name="Rectangle 30">
            <a:extLst>
              <a:ext uri="{FF2B5EF4-FFF2-40B4-BE49-F238E27FC236}">
                <a16:creationId xmlns:a16="http://schemas.microsoft.com/office/drawing/2014/main" id="{3BC4F617-3515-4614-9A96-4A4BC86EBA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486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0" name="Rectangle 31">
            <a:extLst>
              <a:ext uri="{FF2B5EF4-FFF2-40B4-BE49-F238E27FC236}">
                <a16:creationId xmlns:a16="http://schemas.microsoft.com/office/drawing/2014/main" id="{3EAB612C-E26A-4DA2-9B21-8AB4D699CE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638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1" name="Rectangle 32">
            <a:extLst>
              <a:ext uri="{FF2B5EF4-FFF2-40B4-BE49-F238E27FC236}">
                <a16:creationId xmlns:a16="http://schemas.microsoft.com/office/drawing/2014/main" id="{5E2EC33E-1688-4DD8-B959-5A320402D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7912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2" name="Rectangle 33">
            <a:extLst>
              <a:ext uri="{FF2B5EF4-FFF2-40B4-BE49-F238E27FC236}">
                <a16:creationId xmlns:a16="http://schemas.microsoft.com/office/drawing/2014/main" id="{51E349D9-EAC6-4A2F-84A2-B10C8A283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59436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3" name="Rectangle 34">
            <a:extLst>
              <a:ext uri="{FF2B5EF4-FFF2-40B4-BE49-F238E27FC236}">
                <a16:creationId xmlns:a16="http://schemas.microsoft.com/office/drawing/2014/main" id="{55CD0DB0-B857-4569-B1B4-4B7507FCFF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0960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4" name="Rectangle 35">
            <a:extLst>
              <a:ext uri="{FF2B5EF4-FFF2-40B4-BE49-F238E27FC236}">
                <a16:creationId xmlns:a16="http://schemas.microsoft.com/office/drawing/2014/main" id="{5B5CB0A4-1ABA-425E-B5C6-C55A909C10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2484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5" name="Rectangle 36">
            <a:extLst>
              <a:ext uri="{FF2B5EF4-FFF2-40B4-BE49-F238E27FC236}">
                <a16:creationId xmlns:a16="http://schemas.microsoft.com/office/drawing/2014/main" id="{B1A57255-1792-4763-B1CC-26F8C7C277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4200" y="6400800"/>
            <a:ext cx="7620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6" name="Line 37">
            <a:extLst>
              <a:ext uri="{FF2B5EF4-FFF2-40B4-BE49-F238E27FC236}">
                <a16:creationId xmlns:a16="http://schemas.microsoft.com/office/drawing/2014/main" id="{EB94A193-4304-4CB9-BFBC-99AD30B42DA9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5626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67" name="Text Box 38">
            <a:extLst>
              <a:ext uri="{FF2B5EF4-FFF2-40B4-BE49-F238E27FC236}">
                <a16:creationId xmlns:a16="http://schemas.microsoft.com/office/drawing/2014/main" id="{8BA26D0B-A235-409B-9087-139FFD4C8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105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</a:t>
            </a:r>
          </a:p>
        </p:txBody>
      </p:sp>
      <p:sp>
        <p:nvSpPr>
          <p:cNvPr id="22568" name="Text Box 39">
            <a:extLst>
              <a:ext uri="{FF2B5EF4-FFF2-40B4-BE49-F238E27FC236}">
                <a16:creationId xmlns:a16="http://schemas.microsoft.com/office/drawing/2014/main" id="{54C2D483-3070-442F-8C24-CBD35567C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105400"/>
            <a:ext cx="9281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</a:p>
        </p:txBody>
      </p:sp>
      <p:sp>
        <p:nvSpPr>
          <p:cNvPr id="22569" name="Text Box 40">
            <a:extLst>
              <a:ext uri="{FF2B5EF4-FFF2-40B4-BE49-F238E27FC236}">
                <a16:creationId xmlns:a16="http://schemas.microsoft.com/office/drawing/2014/main" id="{D6358139-2E07-4931-87F6-6BF81BCB78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5105400"/>
            <a:ext cx="793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</a:t>
            </a:r>
          </a:p>
        </p:txBody>
      </p:sp>
      <p:sp>
        <p:nvSpPr>
          <p:cNvPr id="22570" name="Text Box 41">
            <a:extLst>
              <a:ext uri="{FF2B5EF4-FFF2-40B4-BE49-F238E27FC236}">
                <a16:creationId xmlns:a16="http://schemas.microsoft.com/office/drawing/2014/main" id="{A34E3B23-D385-4B3E-9743-0714EE9EB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5105400"/>
            <a:ext cx="9281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D1E58018-3E87-4010-94E2-99B4BD73A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A6FFFD4-E122-4766-BF27-CFEF652329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B21C1A7E-3BFF-4DB1-94A0-2FA764735C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039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Ski Rental Problem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5A1E17FF-4374-4788-9E2F-9D9C724A3F3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765FFE14-56A2-4B9F-BAE9-51BCF1BAFC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371600"/>
            <a:ext cx="761586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Promoting a series of contiguous virtual pages into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reduces TLB misses, but has a cost: copying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physical memory into contiguous locations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Page usage statistics can determine if pages are good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candidates for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promotion, but if cost of a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miss is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and cost of copying pages is </a:t>
            </a:r>
            <a:r>
              <a:rPr lang="en-US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Nx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when do you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decide to form a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superpage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ski rentals cost $50 and new skis cost $500, when do 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decide to buy new skis?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I rent 10 times and then buy skis, I’m guaranteed to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not spend more than twice the optimal amount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4048996F-F417-4247-A8CB-4A72FF1F5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350736F-F5C5-485E-BC37-298071D007D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B9996F07-6CE6-4F4E-AF65-DA4A8FF7C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2448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DRAM Main Memory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0AE80D8-541F-4186-BA66-01416BE511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6B0BE794-D93D-4ADC-8A47-CB3A20B6C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5731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Main memory is stored in DRAM cells that have much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higher storage density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cells lose their state over time – must be refreshed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periodically, hence the name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Dynamic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DRAM access suffers from long access time and high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energy overhead</a:t>
            </a:r>
          </a:p>
        </p:txBody>
      </p:sp>
    </p:spTree>
    <p:extLst>
      <p:ext uri="{BB962C8B-B14F-4D97-AF65-F5344CB8AC3E}">
        <p14:creationId xmlns:p14="http://schemas.microsoft.com/office/powerpoint/2010/main" val="2094670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AE01A37-ACB0-4707-92D5-549AC4DAD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933241-5B20-48AF-B896-FD838243F5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76981ACA-8641-4208-9172-7E459E4E1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116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Architecture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43F70E01-9EC1-4570-A78C-0CD25DBBEC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605F95-74D0-4B30-8A2B-537717EA571C}"/>
              </a:ext>
            </a:extLst>
          </p:cNvPr>
          <p:cNvSpPr/>
          <p:nvPr/>
        </p:nvSpPr>
        <p:spPr>
          <a:xfrm>
            <a:off x="304800" y="1447800"/>
            <a:ext cx="24384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Processor</a:t>
            </a: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CEC0B33-3CAB-47D4-A516-21610E8A65D0}"/>
              </a:ext>
            </a:extLst>
          </p:cNvPr>
          <p:cNvSpPr/>
          <p:nvPr/>
        </p:nvSpPr>
        <p:spPr>
          <a:xfrm>
            <a:off x="457200" y="2438400"/>
            <a:ext cx="2057400" cy="685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Memory Controller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2F91998-6CCC-4094-BBF5-B03D0049EAA9}"/>
              </a:ext>
            </a:extLst>
          </p:cNvPr>
          <p:cNvCxnSpPr/>
          <p:nvPr/>
        </p:nvCxnSpPr>
        <p:spPr>
          <a:xfrm>
            <a:off x="1143000" y="3505200"/>
            <a:ext cx="5105400" cy="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BB09B29-C460-4CCD-878B-F8B2D1E591B0}"/>
              </a:ext>
            </a:extLst>
          </p:cNvPr>
          <p:cNvCxnSpPr/>
          <p:nvPr/>
        </p:nvCxnSpPr>
        <p:spPr>
          <a:xfrm>
            <a:off x="1143000" y="3886200"/>
            <a:ext cx="5105400" cy="0"/>
          </a:xfrm>
          <a:prstGeom prst="line">
            <a:avLst/>
          </a:prstGeom>
          <a:ln w="1270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D017D08-EC05-4201-91F9-F6C8E57714EB}"/>
              </a:ext>
            </a:extLst>
          </p:cNvPr>
          <p:cNvCxnSpPr/>
          <p:nvPr/>
        </p:nvCxnSpPr>
        <p:spPr>
          <a:xfrm rot="5400000">
            <a:off x="7620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6E2793E-A570-4B94-AB9C-BF01D181A8E0}"/>
              </a:ext>
            </a:extLst>
          </p:cNvPr>
          <p:cNvSpPr/>
          <p:nvPr/>
        </p:nvSpPr>
        <p:spPr>
          <a:xfrm>
            <a:off x="3276600" y="1447800"/>
            <a:ext cx="5715000" cy="1676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defRPr/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6634868-F912-4571-B217-98811320B45C}"/>
              </a:ext>
            </a:extLst>
          </p:cNvPr>
          <p:cNvSpPr/>
          <p:nvPr/>
        </p:nvSpPr>
        <p:spPr>
          <a:xfrm>
            <a:off x="3429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2A9284B-6701-488F-B266-65BF8C0724F9}"/>
              </a:ext>
            </a:extLst>
          </p:cNvPr>
          <p:cNvSpPr/>
          <p:nvPr/>
        </p:nvSpPr>
        <p:spPr>
          <a:xfrm>
            <a:off x="4114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2C5ED67-B9FE-4207-B9EF-A9BCF22E7010}"/>
              </a:ext>
            </a:extLst>
          </p:cNvPr>
          <p:cNvSpPr/>
          <p:nvPr/>
        </p:nvSpPr>
        <p:spPr>
          <a:xfrm>
            <a:off x="4800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DFA9AFB-BB9C-4661-A975-4264CE19FFDA}"/>
              </a:ext>
            </a:extLst>
          </p:cNvPr>
          <p:cNvSpPr/>
          <p:nvPr/>
        </p:nvSpPr>
        <p:spPr>
          <a:xfrm>
            <a:off x="54864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3A5C4B8-F4D2-4BA6-8609-CB8B8D249A31}"/>
              </a:ext>
            </a:extLst>
          </p:cNvPr>
          <p:cNvSpPr/>
          <p:nvPr/>
        </p:nvSpPr>
        <p:spPr>
          <a:xfrm>
            <a:off x="61722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99526E-D48C-4737-883A-ECA32CA43A59}"/>
              </a:ext>
            </a:extLst>
          </p:cNvPr>
          <p:cNvSpPr/>
          <p:nvPr/>
        </p:nvSpPr>
        <p:spPr>
          <a:xfrm>
            <a:off x="68580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99959B9-3340-4211-95B5-395488FEDE2D}"/>
              </a:ext>
            </a:extLst>
          </p:cNvPr>
          <p:cNvSpPr/>
          <p:nvPr/>
        </p:nvSpPr>
        <p:spPr>
          <a:xfrm>
            <a:off x="75438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F298D7-5E99-4126-A789-E7606AC534B0}"/>
              </a:ext>
            </a:extLst>
          </p:cNvPr>
          <p:cNvSpPr/>
          <p:nvPr/>
        </p:nvSpPr>
        <p:spPr>
          <a:xfrm>
            <a:off x="8229600" y="1600200"/>
            <a:ext cx="609600" cy="1295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CDCDC74-1282-4490-B584-7ABBF6767BAE}"/>
              </a:ext>
            </a:extLst>
          </p:cNvPr>
          <p:cNvCxnSpPr/>
          <p:nvPr/>
        </p:nvCxnSpPr>
        <p:spPr>
          <a:xfrm rot="5400000">
            <a:off x="5867400" y="3505200"/>
            <a:ext cx="762000" cy="0"/>
          </a:xfrm>
          <a:prstGeom prst="line">
            <a:avLst/>
          </a:prstGeom>
          <a:ln w="635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693" name="Text Box 4">
            <a:extLst>
              <a:ext uri="{FF2B5EF4-FFF2-40B4-BE49-F238E27FC236}">
                <a16:creationId xmlns:a16="http://schemas.microsoft.com/office/drawing/2014/main" id="{A454B78D-7C20-42AD-8030-79642789A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200400"/>
            <a:ext cx="1452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Address/Cmd</a:t>
            </a:r>
          </a:p>
        </p:txBody>
      </p:sp>
      <p:sp>
        <p:nvSpPr>
          <p:cNvPr id="28694" name="Text Box 4">
            <a:extLst>
              <a:ext uri="{FF2B5EF4-FFF2-40B4-BE49-F238E27FC236}">
                <a16:creationId xmlns:a16="http://schemas.microsoft.com/office/drawing/2014/main" id="{940D1217-C5C3-48E6-B23E-838C87C59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3886200"/>
            <a:ext cx="6205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</a:t>
            </a:r>
          </a:p>
        </p:txBody>
      </p:sp>
      <p:sp>
        <p:nvSpPr>
          <p:cNvPr id="28695" name="Text Box 4">
            <a:extLst>
              <a:ext uri="{FF2B5EF4-FFF2-40B4-BE49-F238E27FC236}">
                <a16:creationId xmlns:a16="http://schemas.microsoft.com/office/drawing/2014/main" id="{52596D61-AC1B-45E7-8196-EA6E9B348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3200400"/>
            <a:ext cx="10048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DIMM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BD8BC7B-5FA6-4B84-B4AE-13C7A9DFA5BD}"/>
              </a:ext>
            </a:extLst>
          </p:cNvPr>
          <p:cNvSpPr/>
          <p:nvPr/>
        </p:nvSpPr>
        <p:spPr>
          <a:xfrm>
            <a:off x="3505200" y="1676400"/>
            <a:ext cx="5257800" cy="3810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Bank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C93018F-EEB0-4ABE-831D-88E53FF1F62F}"/>
              </a:ext>
            </a:extLst>
          </p:cNvPr>
          <p:cNvSpPr/>
          <p:nvPr/>
        </p:nvSpPr>
        <p:spPr>
          <a:xfrm>
            <a:off x="3505200" y="2057400"/>
            <a:ext cx="5257800" cy="228600"/>
          </a:xfrm>
          <a:prstGeom prst="rect">
            <a:avLst/>
          </a:prstGeom>
          <a:solidFill>
            <a:schemeClr val="accent1">
              <a:lumMod val="60000"/>
              <a:lumOff val="4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Row Buffer</a:t>
            </a:r>
          </a:p>
        </p:txBody>
      </p:sp>
      <p:sp>
        <p:nvSpPr>
          <p:cNvPr id="28698" name="Text Box 4">
            <a:extLst>
              <a:ext uri="{FF2B5EF4-FFF2-40B4-BE49-F238E27FC236}">
                <a16:creationId xmlns:a16="http://schemas.microsoft.com/office/drawing/2014/main" id="{797BF14C-CD97-42C6-AEB3-CE42BCB435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52" y="4343399"/>
            <a:ext cx="766568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DIMM: a PCB with DRAM chips on the back and front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Rank: a collection of DRAM chips that work together to respond to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request and keep the data bus full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64-bit data bus will need 8  x8 DRAM chips or 4  x16 DRAM chips or..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Bank: a subset of a rank that is busy during one request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Row buffer: the last row (say, 8 KB) read from a bank, acts like a cache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E505546-C49F-4BA0-8E27-7028811C7BA6}"/>
              </a:ext>
            </a:extLst>
          </p:cNvPr>
          <p:cNvSpPr/>
          <p:nvPr/>
        </p:nvSpPr>
        <p:spPr>
          <a:xfrm>
            <a:off x="4175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3DEF97-1BF6-401B-BDAF-E43B564DCC88}"/>
              </a:ext>
            </a:extLst>
          </p:cNvPr>
          <p:cNvSpPr/>
          <p:nvPr/>
        </p:nvSpPr>
        <p:spPr>
          <a:xfrm>
            <a:off x="4175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3F37D1-5DD5-409B-9CC4-17D2F43E6FB3}"/>
              </a:ext>
            </a:extLst>
          </p:cNvPr>
          <p:cNvSpPr/>
          <p:nvPr/>
        </p:nvSpPr>
        <p:spPr>
          <a:xfrm>
            <a:off x="9509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0F62D1E-B46E-4288-AD29-036EBB856196}"/>
              </a:ext>
            </a:extLst>
          </p:cNvPr>
          <p:cNvSpPr/>
          <p:nvPr/>
        </p:nvSpPr>
        <p:spPr>
          <a:xfrm>
            <a:off x="4175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1BECC5E-7835-4D0C-A80A-FDCC027DCDBF}"/>
              </a:ext>
            </a:extLst>
          </p:cNvPr>
          <p:cNvSpPr/>
          <p:nvPr/>
        </p:nvSpPr>
        <p:spPr>
          <a:xfrm>
            <a:off x="8747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030AFC43-8848-4A46-A6B7-1098DC3CDE37}"/>
              </a:ext>
            </a:extLst>
          </p:cNvPr>
          <p:cNvSpPr/>
          <p:nvPr/>
        </p:nvSpPr>
        <p:spPr>
          <a:xfrm>
            <a:off x="3413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EC5AEC4-E1D3-4EB5-B670-542B043665F9}"/>
              </a:ext>
            </a:extLst>
          </p:cNvPr>
          <p:cNvSpPr/>
          <p:nvPr/>
        </p:nvSpPr>
        <p:spPr>
          <a:xfrm>
            <a:off x="18653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1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BED178-9F9A-4E21-BE3F-56428272D69D}"/>
              </a:ext>
            </a:extLst>
          </p:cNvPr>
          <p:cNvSpPr/>
          <p:nvPr/>
        </p:nvSpPr>
        <p:spPr>
          <a:xfrm>
            <a:off x="18653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77140C76-6D5A-4692-9910-66974AE32DA1}"/>
              </a:ext>
            </a:extLst>
          </p:cNvPr>
          <p:cNvSpPr/>
          <p:nvPr/>
        </p:nvSpPr>
        <p:spPr>
          <a:xfrm>
            <a:off x="23987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DE57E8C3-A869-4B08-A08D-2E1FC07FC6C6}"/>
              </a:ext>
            </a:extLst>
          </p:cNvPr>
          <p:cNvSpPr/>
          <p:nvPr/>
        </p:nvSpPr>
        <p:spPr>
          <a:xfrm>
            <a:off x="18653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1608D5CB-EEA7-4F27-AACD-D8DBBF0A9070}"/>
              </a:ext>
            </a:extLst>
          </p:cNvPr>
          <p:cNvSpPr/>
          <p:nvPr/>
        </p:nvSpPr>
        <p:spPr>
          <a:xfrm>
            <a:off x="23225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51D599B-5775-4904-8247-357F5D9A28BA}"/>
              </a:ext>
            </a:extLst>
          </p:cNvPr>
          <p:cNvSpPr/>
          <p:nvPr/>
        </p:nvSpPr>
        <p:spPr>
          <a:xfrm>
            <a:off x="17891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3B09DC2-5903-40A2-A085-E16349BE638C}"/>
              </a:ext>
            </a:extLst>
          </p:cNvPr>
          <p:cNvSpPr/>
          <p:nvPr/>
        </p:nvSpPr>
        <p:spPr>
          <a:xfrm>
            <a:off x="33131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2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CED519B8-671C-4D57-935E-97EAC45814EB}"/>
              </a:ext>
            </a:extLst>
          </p:cNvPr>
          <p:cNvSpPr/>
          <p:nvPr/>
        </p:nvSpPr>
        <p:spPr>
          <a:xfrm>
            <a:off x="33131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D42E6A3-FA86-465A-B5C9-3347CA5D12EA}"/>
              </a:ext>
            </a:extLst>
          </p:cNvPr>
          <p:cNvSpPr/>
          <p:nvPr/>
        </p:nvSpPr>
        <p:spPr>
          <a:xfrm>
            <a:off x="38465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43AA498-572C-46B1-AB43-6501C6207182}"/>
              </a:ext>
            </a:extLst>
          </p:cNvPr>
          <p:cNvSpPr/>
          <p:nvPr/>
        </p:nvSpPr>
        <p:spPr>
          <a:xfrm>
            <a:off x="33131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2DEB1C3B-BB51-4216-A0E1-25FC6A0E498F}"/>
              </a:ext>
            </a:extLst>
          </p:cNvPr>
          <p:cNvSpPr/>
          <p:nvPr/>
        </p:nvSpPr>
        <p:spPr>
          <a:xfrm>
            <a:off x="37703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BDC84DA-BB0C-43DD-858B-39B078E82182}"/>
              </a:ext>
            </a:extLst>
          </p:cNvPr>
          <p:cNvSpPr/>
          <p:nvPr/>
        </p:nvSpPr>
        <p:spPr>
          <a:xfrm>
            <a:off x="32369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60DEEC1E-4E04-4080-B5DB-A51F61E96F30}"/>
              </a:ext>
            </a:extLst>
          </p:cNvPr>
          <p:cNvSpPr/>
          <p:nvPr/>
        </p:nvSpPr>
        <p:spPr>
          <a:xfrm>
            <a:off x="4760913" y="1817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3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053A15E-0675-4C89-9C9E-4D3CD44809E9}"/>
              </a:ext>
            </a:extLst>
          </p:cNvPr>
          <p:cNvSpPr/>
          <p:nvPr/>
        </p:nvSpPr>
        <p:spPr>
          <a:xfrm>
            <a:off x="4760913" y="2351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135BE4B2-2E9E-4246-8800-B30270B44E56}"/>
              </a:ext>
            </a:extLst>
          </p:cNvPr>
          <p:cNvSpPr/>
          <p:nvPr/>
        </p:nvSpPr>
        <p:spPr>
          <a:xfrm>
            <a:off x="5294313" y="2351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2A79E764-D801-45CA-9C39-9289F6296A98}"/>
              </a:ext>
            </a:extLst>
          </p:cNvPr>
          <p:cNvSpPr/>
          <p:nvPr/>
        </p:nvSpPr>
        <p:spPr>
          <a:xfrm>
            <a:off x="4760913" y="2884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466C607C-720B-41D4-96C6-687B5B7821DF}"/>
              </a:ext>
            </a:extLst>
          </p:cNvPr>
          <p:cNvSpPr/>
          <p:nvPr/>
        </p:nvSpPr>
        <p:spPr>
          <a:xfrm>
            <a:off x="5218113" y="2884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F2CAB790-031D-4003-8901-1C49E7EB5B32}"/>
              </a:ext>
            </a:extLst>
          </p:cNvPr>
          <p:cNvSpPr/>
          <p:nvPr/>
        </p:nvSpPr>
        <p:spPr>
          <a:xfrm>
            <a:off x="4684713" y="1741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462BBC0-D37F-40B1-8A05-16E384735036}"/>
              </a:ext>
            </a:extLst>
          </p:cNvPr>
          <p:cNvSpPr/>
          <p:nvPr/>
        </p:nvSpPr>
        <p:spPr>
          <a:xfrm>
            <a:off x="4175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4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EAC9EC92-FCD9-40A7-888D-0C9EEDA87C50}"/>
              </a:ext>
            </a:extLst>
          </p:cNvPr>
          <p:cNvSpPr/>
          <p:nvPr/>
        </p:nvSpPr>
        <p:spPr>
          <a:xfrm>
            <a:off x="417513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93DCB334-487D-425C-8860-3748DE86917C}"/>
              </a:ext>
            </a:extLst>
          </p:cNvPr>
          <p:cNvSpPr/>
          <p:nvPr/>
        </p:nvSpPr>
        <p:spPr>
          <a:xfrm>
            <a:off x="9509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5FEAD8B0-7D5E-473E-B15E-C15AB6F762D4}"/>
              </a:ext>
            </a:extLst>
          </p:cNvPr>
          <p:cNvSpPr/>
          <p:nvPr/>
        </p:nvSpPr>
        <p:spPr>
          <a:xfrm>
            <a:off x="4175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D136666-1A28-46B4-8F14-9FF7B852052F}"/>
              </a:ext>
            </a:extLst>
          </p:cNvPr>
          <p:cNvSpPr/>
          <p:nvPr/>
        </p:nvSpPr>
        <p:spPr>
          <a:xfrm>
            <a:off x="8747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E14B80F-CB65-41CF-8852-C82D77D87881}"/>
              </a:ext>
            </a:extLst>
          </p:cNvPr>
          <p:cNvSpPr/>
          <p:nvPr/>
        </p:nvSpPr>
        <p:spPr>
          <a:xfrm>
            <a:off x="3413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D2F887F9-DEC0-4A58-B496-B37F2BBF3AA8}"/>
              </a:ext>
            </a:extLst>
          </p:cNvPr>
          <p:cNvSpPr/>
          <p:nvPr/>
        </p:nvSpPr>
        <p:spPr>
          <a:xfrm>
            <a:off x="18653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5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A89772CC-F071-41AD-B476-E8094CA4B128}"/>
              </a:ext>
            </a:extLst>
          </p:cNvPr>
          <p:cNvSpPr/>
          <p:nvPr/>
        </p:nvSpPr>
        <p:spPr>
          <a:xfrm>
            <a:off x="1865313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2C808D-22E6-4F6F-A12C-30E6F0C71C2B}"/>
              </a:ext>
            </a:extLst>
          </p:cNvPr>
          <p:cNvSpPr/>
          <p:nvPr/>
        </p:nvSpPr>
        <p:spPr>
          <a:xfrm>
            <a:off x="23987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48E6EFE6-53CF-4271-8DF4-59279CAF381E}"/>
              </a:ext>
            </a:extLst>
          </p:cNvPr>
          <p:cNvSpPr/>
          <p:nvPr/>
        </p:nvSpPr>
        <p:spPr>
          <a:xfrm>
            <a:off x="18653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EA43813A-C9C2-436A-8587-C0A05778977E}"/>
              </a:ext>
            </a:extLst>
          </p:cNvPr>
          <p:cNvSpPr/>
          <p:nvPr/>
        </p:nvSpPr>
        <p:spPr>
          <a:xfrm>
            <a:off x="23225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4790D42B-EAA9-4899-9FA7-29E392EAC7CF}"/>
              </a:ext>
            </a:extLst>
          </p:cNvPr>
          <p:cNvSpPr/>
          <p:nvPr/>
        </p:nvSpPr>
        <p:spPr>
          <a:xfrm>
            <a:off x="17891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A9AD13D-A045-4AB6-A389-6067A89AC714}"/>
              </a:ext>
            </a:extLst>
          </p:cNvPr>
          <p:cNvSpPr/>
          <p:nvPr/>
        </p:nvSpPr>
        <p:spPr>
          <a:xfrm>
            <a:off x="33131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6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43D83652-7235-4662-BAC8-2266D2BC2307}"/>
              </a:ext>
            </a:extLst>
          </p:cNvPr>
          <p:cNvSpPr/>
          <p:nvPr/>
        </p:nvSpPr>
        <p:spPr>
          <a:xfrm>
            <a:off x="3314700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12A37DE4-E31F-4A01-BCEF-5FA0DB3384EC}"/>
              </a:ext>
            </a:extLst>
          </p:cNvPr>
          <p:cNvSpPr/>
          <p:nvPr/>
        </p:nvSpPr>
        <p:spPr>
          <a:xfrm>
            <a:off x="38465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28ACADEF-8DA6-4838-95EE-77A81555FAF2}"/>
              </a:ext>
            </a:extLst>
          </p:cNvPr>
          <p:cNvSpPr/>
          <p:nvPr/>
        </p:nvSpPr>
        <p:spPr>
          <a:xfrm>
            <a:off x="33131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29CDFB7D-8886-4C34-A11B-A31C7A72E0D4}"/>
              </a:ext>
            </a:extLst>
          </p:cNvPr>
          <p:cNvSpPr/>
          <p:nvPr/>
        </p:nvSpPr>
        <p:spPr>
          <a:xfrm>
            <a:off x="37703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C3F31B5C-FD36-4798-8F14-78CCD6CF4C0C}"/>
              </a:ext>
            </a:extLst>
          </p:cNvPr>
          <p:cNvSpPr/>
          <p:nvPr/>
        </p:nvSpPr>
        <p:spPr>
          <a:xfrm>
            <a:off x="32369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77DBAB1D-9434-4588-9F26-2888401FE9DC}"/>
              </a:ext>
            </a:extLst>
          </p:cNvPr>
          <p:cNvSpPr/>
          <p:nvPr/>
        </p:nvSpPr>
        <p:spPr>
          <a:xfrm>
            <a:off x="4760913" y="3722688"/>
            <a:ext cx="1143000" cy="533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Core 7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83CB5D1-13E3-48CF-93F5-6B5E5891F020}"/>
              </a:ext>
            </a:extLst>
          </p:cNvPr>
          <p:cNvSpPr/>
          <p:nvPr/>
        </p:nvSpPr>
        <p:spPr>
          <a:xfrm>
            <a:off x="4760913" y="4256088"/>
            <a:ext cx="5334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D$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7A95D54A-AE79-4361-889D-365CC5E63A65}"/>
              </a:ext>
            </a:extLst>
          </p:cNvPr>
          <p:cNvSpPr/>
          <p:nvPr/>
        </p:nvSpPr>
        <p:spPr>
          <a:xfrm>
            <a:off x="5294313" y="4256088"/>
            <a:ext cx="609600" cy="5334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L1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I$</a:t>
            </a:r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1852ED74-E3B0-436E-9DC4-5AD6B9687383}"/>
              </a:ext>
            </a:extLst>
          </p:cNvPr>
          <p:cNvSpPr/>
          <p:nvPr/>
        </p:nvSpPr>
        <p:spPr>
          <a:xfrm>
            <a:off x="4760913" y="4789488"/>
            <a:ext cx="1143000" cy="533400"/>
          </a:xfrm>
          <a:prstGeom prst="rect">
            <a:avLst/>
          </a:prstGeom>
          <a:solidFill>
            <a:srgbClr val="66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           L2 $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3BF8D70F-7CC9-4288-9915-563D02E24EA9}"/>
              </a:ext>
            </a:extLst>
          </p:cNvPr>
          <p:cNvSpPr/>
          <p:nvPr/>
        </p:nvSpPr>
        <p:spPr>
          <a:xfrm>
            <a:off x="5218113" y="4789488"/>
            <a:ext cx="152400" cy="152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F613E17-19BF-4080-B36E-F8FB01FCF909}"/>
              </a:ext>
            </a:extLst>
          </p:cNvPr>
          <p:cNvSpPr/>
          <p:nvPr/>
        </p:nvSpPr>
        <p:spPr>
          <a:xfrm>
            <a:off x="4684713" y="3646488"/>
            <a:ext cx="1295400" cy="1752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800">
              <a:latin typeface="Calibri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20AB0C96-5962-42AF-9690-6216A5BD4E82}"/>
              </a:ext>
            </a:extLst>
          </p:cNvPr>
          <p:cNvCxnSpPr/>
          <p:nvPr/>
        </p:nvCxnSpPr>
        <p:spPr>
          <a:xfrm rot="5400000" flipH="1" flipV="1">
            <a:off x="-343693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B639F61-2238-450D-A404-CD7F0A84644F}"/>
              </a:ext>
            </a:extLst>
          </p:cNvPr>
          <p:cNvCxnSpPr/>
          <p:nvPr/>
        </p:nvCxnSpPr>
        <p:spPr>
          <a:xfrm rot="5400000" flipH="1" flipV="1">
            <a:off x="1104107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96E8AAA9-CDF2-4AD7-9BA0-689164200256}"/>
              </a:ext>
            </a:extLst>
          </p:cNvPr>
          <p:cNvCxnSpPr/>
          <p:nvPr/>
        </p:nvCxnSpPr>
        <p:spPr>
          <a:xfrm rot="5400000" flipH="1" flipV="1">
            <a:off x="2551907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87099FEC-9AC4-4049-A0C6-F2409361EFDF}"/>
              </a:ext>
            </a:extLst>
          </p:cNvPr>
          <p:cNvCxnSpPr/>
          <p:nvPr/>
        </p:nvCxnSpPr>
        <p:spPr>
          <a:xfrm rot="5400000" flipH="1" flipV="1">
            <a:off x="3999707" y="4255294"/>
            <a:ext cx="2590800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4B888EA2-B9B1-4AC0-8E22-832B79E06B59}"/>
              </a:ext>
            </a:extLst>
          </p:cNvPr>
          <p:cNvCxnSpPr/>
          <p:nvPr/>
        </p:nvCxnSpPr>
        <p:spPr>
          <a:xfrm rot="10800000">
            <a:off x="950913" y="2960688"/>
            <a:ext cx="43418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59522C08-1A88-45CF-975B-99D62333201F}"/>
              </a:ext>
            </a:extLst>
          </p:cNvPr>
          <p:cNvCxnSpPr/>
          <p:nvPr/>
        </p:nvCxnSpPr>
        <p:spPr>
          <a:xfrm rot="10800000">
            <a:off x="950913" y="4865688"/>
            <a:ext cx="4341812" cy="1587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AFAB0D3-471F-4E66-817B-24C4179C48F7}"/>
              </a:ext>
            </a:extLst>
          </p:cNvPr>
          <p:cNvSpPr/>
          <p:nvPr/>
        </p:nvSpPr>
        <p:spPr>
          <a:xfrm>
            <a:off x="417513" y="5551488"/>
            <a:ext cx="5486400" cy="533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1800">
                <a:solidFill>
                  <a:schemeClr val="tx1"/>
                </a:solidFill>
                <a:latin typeface="Calibri" pitchFamily="34" charset="0"/>
              </a:rPr>
              <a:t>Memory Controller for off-chip access</a:t>
            </a:r>
          </a:p>
        </p:txBody>
      </p: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9AF091E8-68AB-4847-8524-22E54301C553}"/>
              </a:ext>
            </a:extLst>
          </p:cNvPr>
          <p:cNvCxnSpPr/>
          <p:nvPr/>
        </p:nvCxnSpPr>
        <p:spPr>
          <a:xfrm rot="10800000">
            <a:off x="5980113" y="1970088"/>
            <a:ext cx="4572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94" name="TextBox 113">
            <a:extLst>
              <a:ext uri="{FF2B5EF4-FFF2-40B4-BE49-F238E27FC236}">
                <a16:creationId xmlns:a16="http://schemas.microsoft.com/office/drawing/2014/main" id="{51DB58CC-A15C-47FB-AC5E-72BF9D8917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37313" y="1512888"/>
            <a:ext cx="24780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 single tile composed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of a core, L1 caches, and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 bank (slice) of the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shared L2 cache</a:t>
            </a: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D41F2FE0-F249-4EE1-A017-370FA859B40E}"/>
              </a:ext>
            </a:extLst>
          </p:cNvPr>
          <p:cNvCxnSpPr/>
          <p:nvPr/>
        </p:nvCxnSpPr>
        <p:spPr>
          <a:xfrm rot="10800000">
            <a:off x="5370513" y="4865688"/>
            <a:ext cx="106680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396" name="TextBox 116">
            <a:extLst>
              <a:ext uri="{FF2B5EF4-FFF2-40B4-BE49-F238E27FC236}">
                <a16:creationId xmlns:a16="http://schemas.microsoft.com/office/drawing/2014/main" id="{58E34540-4D7D-4A12-A08B-14BFCC8E5F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3951288"/>
            <a:ext cx="2738437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The cache controller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forwards address requests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 to the appropriate L2 bank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and handles coherence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</a:rPr>
              <a:t>operations</a:t>
            </a:r>
          </a:p>
        </p:txBody>
      </p:sp>
      <p:sp>
        <p:nvSpPr>
          <p:cNvPr id="14397" name="Text Box 2">
            <a:extLst>
              <a:ext uri="{FF2B5EF4-FFF2-40B4-BE49-F238E27FC236}">
                <a16:creationId xmlns:a16="http://schemas.microsoft.com/office/drawing/2014/main" id="{EE917592-FD75-49BF-8A71-38E97F14E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059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Shared NUCA Cache</a:t>
            </a:r>
          </a:p>
        </p:txBody>
      </p:sp>
      <p:sp>
        <p:nvSpPr>
          <p:cNvPr id="14398" name="Line 3">
            <a:extLst>
              <a:ext uri="{FF2B5EF4-FFF2-40B4-BE49-F238E27FC236}">
                <a16:creationId xmlns:a16="http://schemas.microsoft.com/office/drawing/2014/main" id="{C6387673-FCCF-4A3F-93A3-076E0826B4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387DB287-FC8F-4205-AC94-DA19556C0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98AD2E6-B7DF-45B1-85A2-6F74EAEACD4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>
            <a:extLst>
              <a:ext uri="{FF2B5EF4-FFF2-40B4-BE49-F238E27FC236}">
                <a16:creationId xmlns:a16="http://schemas.microsoft.com/office/drawing/2014/main" id="{89FE2083-4A9C-45D1-9472-C8A47A122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F97966-68F5-418C-889C-45720FFF057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FE7A6CB9-0B8B-49F6-9430-06966864C3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1954013B-37C5-4FF4-9D06-6E1E7AF66B8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1F21457F-3CDC-4133-8B29-AFB3B46D0C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763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Assume a large shared LLC that is tiled and distributed on the chip.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Assume 16 tiles.  Assume an OS page size of 8KB.  The entire LLC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has a size of 32 MB, uses 64-byte blocks, and is 8-way set-associative.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Which of the 40 physical address bits are used to specify the tile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Provide an example page number that is assigned to tile 0.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783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A533095D-73EC-4383-8696-07D14B3B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542E3E8-73F8-4DF0-A311-5A2C48D216A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26F09E63-3328-437A-9501-2F7E1D2CC0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20AB0CE1-4004-43F0-B263-51F91007CA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7C32613F-CC7A-423C-8DA1-4497EDBAF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67630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Assume a large shared LLC that is tiled and distributed on the chip.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Assume 16 tiles.  Assume an OS page size of 8KB.  The entire LLC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has a size of 32 MB, uses 64-byte blocks, and is 8-way set-associative.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Which of the 40 physical address bits are used to specify the tile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Provide an example page number that is assigned to tile 0.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The cache has 64K sets, i.e., 6 block offset bits, 16 index bits, and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18 tag bits.  The address also has a 13-bit page offset, and 27 page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number bits.  Nine bits (bits 14-22) are used for the page number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the index bits.  Any four of those bits can be used to designate the tile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number, say, bits 19-22.  An example page number assigned to tile 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is   xxx…xxx0000xxx…xxx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bit 22   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3C2F610-4851-4F43-A388-86B6D3071C86}"/>
              </a:ext>
            </a:extLst>
          </p:cNvPr>
          <p:cNvSpPr/>
          <p:nvPr/>
        </p:nvSpPr>
        <p:spPr>
          <a:xfrm>
            <a:off x="1295400" y="3276600"/>
            <a:ext cx="1981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    Tag     23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349948-0989-4B5F-888B-F11CE2AA624A}"/>
              </a:ext>
            </a:extLst>
          </p:cNvPr>
          <p:cNvSpPr/>
          <p:nvPr/>
        </p:nvSpPr>
        <p:spPr>
          <a:xfrm>
            <a:off x="3352800" y="3276600"/>
            <a:ext cx="1981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22     Index     7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A2DD738-3E89-473A-A03A-F5159B23E6E0}"/>
              </a:ext>
            </a:extLst>
          </p:cNvPr>
          <p:cNvSpPr/>
          <p:nvPr/>
        </p:nvSpPr>
        <p:spPr>
          <a:xfrm>
            <a:off x="5410200" y="3276600"/>
            <a:ext cx="1981200" cy="381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     Offset     1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7426B3C-C5FD-48A8-BE18-91494A79EAF1}"/>
              </a:ext>
            </a:extLst>
          </p:cNvPr>
          <p:cNvSpPr/>
          <p:nvPr/>
        </p:nvSpPr>
        <p:spPr>
          <a:xfrm>
            <a:off x="1295400" y="3810000"/>
            <a:ext cx="30480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    Page number     14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5DD9CA0-BFA5-409E-97B0-5386FFFCC6C7}"/>
              </a:ext>
            </a:extLst>
          </p:cNvPr>
          <p:cNvSpPr/>
          <p:nvPr/>
        </p:nvSpPr>
        <p:spPr>
          <a:xfrm>
            <a:off x="4379913" y="3810000"/>
            <a:ext cx="3011487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13       Page offset        1 </a:t>
            </a:r>
          </a:p>
        </p:txBody>
      </p:sp>
    </p:spTree>
    <p:extLst>
      <p:ext uri="{BB962C8B-B14F-4D97-AF65-F5344CB8AC3E}">
        <p14:creationId xmlns:p14="http://schemas.microsoft.com/office/powerpoint/2010/main" val="4110267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1B824838-2F3B-4D5C-8F97-567265CD3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DB3864-5B6D-4B91-BAEB-029E149889F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0121E27C-225A-4713-B06F-9BDD3D058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454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Address Translation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90BF7289-9852-4B10-ADE1-3259CD34A1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8F7874D3-EB2D-4406-B805-FA77B066CA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721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The virtual and physical memory are broken up into pages</a:t>
            </a:r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D2944F81-4DB0-4CBA-A89B-67FA117690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2895600"/>
            <a:ext cx="3124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address</a:t>
            </a:r>
          </a:p>
        </p:txBody>
      </p:sp>
      <p:sp>
        <p:nvSpPr>
          <p:cNvPr id="22535" name="Text Box 7">
            <a:extLst>
              <a:ext uri="{FF2B5EF4-FFF2-40B4-BE49-F238E27FC236}">
                <a16:creationId xmlns:a16="http://schemas.microsoft.com/office/drawing/2014/main" id="{0F607E67-1690-4855-AC93-CFFD63046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286000"/>
            <a:ext cx="14519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8KB page size</a:t>
            </a: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9E318FE5-3B8B-434E-96A9-B40978290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7" name="Line 9">
            <a:extLst>
              <a:ext uri="{FF2B5EF4-FFF2-40B4-BE49-F238E27FC236}">
                <a16:creationId xmlns:a16="http://schemas.microsoft.com/office/drawing/2014/main" id="{7A608A9D-A719-489E-A4B9-269F87020DA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33800" y="33528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8" name="Line 10">
            <a:extLst>
              <a:ext uri="{FF2B5EF4-FFF2-40B4-BE49-F238E27FC236}">
                <a16:creationId xmlns:a16="http://schemas.microsoft.com/office/drawing/2014/main" id="{1FBFD8EA-0183-416C-9220-D1C456099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3528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48637C24-9ED5-4EE3-9C03-B2D0A57B75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3352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B9330F22-C4A7-4B2F-B079-3AFA75966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3581400"/>
            <a:ext cx="1231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22541" name="Text Box 13">
            <a:extLst>
              <a:ext uri="{FF2B5EF4-FFF2-40B4-BE49-F238E27FC236}">
                <a16:creationId xmlns:a16="http://schemas.microsoft.com/office/drawing/2014/main" id="{1A1FBB62-1777-4F32-88B5-1ACE05049F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0615" y="3581400"/>
            <a:ext cx="129202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virtual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22542" name="Line 14">
            <a:extLst>
              <a:ext uri="{FF2B5EF4-FFF2-40B4-BE49-F238E27FC236}">
                <a16:creationId xmlns:a16="http://schemas.microsoft.com/office/drawing/2014/main" id="{DBBD0609-F196-4D85-A37F-11B7AC78EE34}"/>
              </a:ext>
            </a:extLst>
          </p:cNvPr>
          <p:cNvSpPr>
            <a:spLocks noChangeShapeType="1"/>
          </p:cNvSpPr>
          <p:nvPr/>
        </p:nvSpPr>
        <p:spPr bwMode="auto">
          <a:xfrm>
            <a:off x="2133600" y="4343400"/>
            <a:ext cx="0" cy="45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CA945DE5-C3CD-4416-9501-153FC3B2531D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6019800"/>
            <a:ext cx="3048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4" name="Text Box 16">
            <a:extLst>
              <a:ext uri="{FF2B5EF4-FFF2-40B4-BE49-F238E27FC236}">
                <a16:creationId xmlns:a16="http://schemas.microsoft.com/office/drawing/2014/main" id="{9C891975-BA91-4644-9681-C7CF1C2390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477" y="4191000"/>
            <a:ext cx="19396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Translated to phys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number</a:t>
            </a:r>
          </a:p>
        </p:txBody>
      </p:sp>
      <p:sp>
        <p:nvSpPr>
          <p:cNvPr id="22545" name="Rectangle 19">
            <a:extLst>
              <a:ext uri="{FF2B5EF4-FFF2-40B4-BE49-F238E27FC236}">
                <a16:creationId xmlns:a16="http://schemas.microsoft.com/office/drawing/2014/main" id="{5F20E745-3A8E-4FBF-B18B-E9C3C9C90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2057400" cy="2362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46" name="Text Box 21">
            <a:extLst>
              <a:ext uri="{FF2B5EF4-FFF2-40B4-BE49-F238E27FC236}">
                <a16:creationId xmlns:a16="http://schemas.microsoft.com/office/drawing/2014/main" id="{2982C1E9-3EF4-4DF9-8ED3-9BA04F036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6019800"/>
            <a:ext cx="17692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memory</a:t>
            </a:r>
          </a:p>
        </p:txBody>
      </p:sp>
      <p:sp>
        <p:nvSpPr>
          <p:cNvPr id="22547" name="Text Box 22">
            <a:extLst>
              <a:ext uri="{FF2B5EF4-FFF2-40B4-BE49-F238E27FC236}">
                <a16:creationId xmlns:a16="http://schemas.microsoft.com/office/drawing/2014/main" id="{D13FF51E-9057-46B5-B2EE-CA0008A93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335280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22548" name="Rectangle 5">
            <a:extLst>
              <a:ext uri="{FF2B5EF4-FFF2-40B4-BE49-F238E27FC236}">
                <a16:creationId xmlns:a16="http://schemas.microsoft.com/office/drawing/2014/main" id="{51AEC460-050A-41D4-8680-9AF3BE495B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4876800"/>
            <a:ext cx="31242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address</a:t>
            </a:r>
          </a:p>
        </p:txBody>
      </p:sp>
      <p:sp>
        <p:nvSpPr>
          <p:cNvPr id="22549" name="Line 8">
            <a:extLst>
              <a:ext uri="{FF2B5EF4-FFF2-40B4-BE49-F238E27FC236}">
                <a16:creationId xmlns:a16="http://schemas.microsoft.com/office/drawing/2014/main" id="{4E03A415-54ED-4C46-985E-A0B40B1FB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0" name="Line 9">
            <a:extLst>
              <a:ext uri="{FF2B5EF4-FFF2-40B4-BE49-F238E27FC236}">
                <a16:creationId xmlns:a16="http://schemas.microsoft.com/office/drawing/2014/main" id="{B49825D8-5D91-4587-9D06-D02634EF5D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5334000"/>
            <a:ext cx="381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1" name="Line 10">
            <a:extLst>
              <a:ext uri="{FF2B5EF4-FFF2-40B4-BE49-F238E27FC236}">
                <a16:creationId xmlns:a16="http://schemas.microsoft.com/office/drawing/2014/main" id="{4B723B2F-FB31-4BAC-B94B-741BFD846512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334000"/>
            <a:ext cx="609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2" name="Line 11">
            <a:extLst>
              <a:ext uri="{FF2B5EF4-FFF2-40B4-BE49-F238E27FC236}">
                <a16:creationId xmlns:a16="http://schemas.microsoft.com/office/drawing/2014/main" id="{79926358-03E6-4591-92D5-6CC7DAB8C9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819400" y="53340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3" name="Text Box 12">
            <a:extLst>
              <a:ext uri="{FF2B5EF4-FFF2-40B4-BE49-F238E27FC236}">
                <a16:creationId xmlns:a16="http://schemas.microsoft.com/office/drawing/2014/main" id="{58EB9E55-B1CB-4503-AA21-EDE639EE38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562600"/>
            <a:ext cx="1231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page offset</a:t>
            </a:r>
          </a:p>
        </p:txBody>
      </p:sp>
      <p:sp>
        <p:nvSpPr>
          <p:cNvPr id="22554" name="Text Box 13">
            <a:extLst>
              <a:ext uri="{FF2B5EF4-FFF2-40B4-BE49-F238E27FC236}">
                <a16:creationId xmlns:a16="http://schemas.microsoft.com/office/drawing/2014/main" id="{C390B114-0301-4A20-AF02-DAA5864F87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839" y="5562600"/>
            <a:ext cx="143597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physical page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</a:p>
        </p:txBody>
      </p:sp>
      <p:sp>
        <p:nvSpPr>
          <p:cNvPr id="22555" name="Text Box 22">
            <a:extLst>
              <a:ext uri="{FF2B5EF4-FFF2-40B4-BE49-F238E27FC236}">
                <a16:creationId xmlns:a16="http://schemas.microsoft.com/office/drawing/2014/main" id="{B1078EC7-CDB0-485A-8D08-9CB30B132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334000"/>
            <a:ext cx="4187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13</a:t>
            </a:r>
          </a:p>
        </p:txBody>
      </p:sp>
      <p:sp>
        <p:nvSpPr>
          <p:cNvPr id="22556" name="Line 15">
            <a:extLst>
              <a:ext uri="{FF2B5EF4-FFF2-40B4-BE49-F238E27FC236}">
                <a16:creationId xmlns:a16="http://schemas.microsoft.com/office/drawing/2014/main" id="{51F956C7-29DA-4ACB-A524-C0A40B4ADD8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7" name="Line 17">
            <a:extLst>
              <a:ext uri="{FF2B5EF4-FFF2-40B4-BE49-F238E27FC236}">
                <a16:creationId xmlns:a16="http://schemas.microsoft.com/office/drawing/2014/main" id="{26375B50-6558-4343-907C-C00E803778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791200" y="5486400"/>
            <a:ext cx="1447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206BEC9-8BEF-4EDC-9D63-16431E1A352C}"/>
              </a:ext>
            </a:extLst>
          </p:cNvPr>
          <p:cNvSpPr/>
          <p:nvPr/>
        </p:nvSpPr>
        <p:spPr>
          <a:xfrm>
            <a:off x="7239000" y="5410200"/>
            <a:ext cx="7620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59" name="Line 17">
            <a:extLst>
              <a:ext uri="{FF2B5EF4-FFF2-40B4-BE49-F238E27FC236}">
                <a16:creationId xmlns:a16="http://schemas.microsoft.com/office/drawing/2014/main" id="{9553AEF7-D741-46BB-808A-1FA569E104A4}"/>
              </a:ext>
            </a:extLst>
          </p:cNvPr>
          <p:cNvSpPr>
            <a:spLocks noChangeShapeType="1"/>
          </p:cNvSpPr>
          <p:nvPr/>
        </p:nvSpPr>
        <p:spPr bwMode="auto">
          <a:xfrm>
            <a:off x="4267200" y="5638800"/>
            <a:ext cx="3429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69253B7A-1247-4C84-A303-F73E5B555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9DB77C-2CAB-4DCE-B86E-7CE5AD1462E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3FFCD249-2C5F-49C9-A7AB-6CE5081F6C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809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733A8CFC-DAFC-48D0-87EF-32436EB921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D4E99B60-E26F-4B49-941D-FB90C0C00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23544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the number of pages is very high, the page 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capacity is too large to fit on chip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translation lookaside buffer (TLB) caches the virtual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physical page number translation for recent accesses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TLB miss requires us to access the page table, which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may not even be found in the cache – two expensive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memory look-ups to access one word of data!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large page size can increase the coverage of the TLB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reduce the capacity of the page table, but also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increases memory waste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>
            <a:extLst>
              <a:ext uri="{FF2B5EF4-FFF2-40B4-BE49-F238E27FC236}">
                <a16:creationId xmlns:a16="http://schemas.microsoft.com/office/drawing/2014/main" id="{6D8673F2-A259-4A1E-BF00-E0213A439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719888" y="6246813"/>
            <a:ext cx="19050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A35FD46-C2E0-49B0-BDFA-A6DC9F5C09C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20B4F8CA-B1FC-4140-B7BC-18439E129C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526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Arial" panose="020B0604020202020204" pitchFamily="34" charset="0"/>
              </a:rPr>
              <a:t>Problem 2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70D0A032-6DB9-4280-B64A-C5D63063EA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7356CF79-D122-44DA-8EEC-85027FFC7D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20038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Arial" panose="020B0604020202020204" pitchFamily="34" charset="0"/>
              </a:rPr>
              <a:t> Build an example toy virtual memory system.  Each program has 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virtual pages.  Two programs are running together.  The physical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memory can store 8 total pages.  Show example contents of the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physical memory, disk, page table, TLB.  Assume that virtual pages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Arial" panose="020B0604020202020204" pitchFamily="34" charset="0"/>
              </a:rPr>
              <a:t>  take names a-z and physical pages take names A-Z.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3D90F4-6AFD-4EA6-AB1D-8C2CC4198C3B}"/>
              </a:ext>
            </a:extLst>
          </p:cNvPr>
          <p:cNvSpPr/>
          <p:nvPr/>
        </p:nvSpPr>
        <p:spPr>
          <a:xfrm>
            <a:off x="228600" y="3616325"/>
            <a:ext cx="2651125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Processor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B7DE38F-3D2A-4F14-84E4-39D7D762688E}"/>
              </a:ext>
            </a:extLst>
          </p:cNvPr>
          <p:cNvSpPr/>
          <p:nvPr/>
        </p:nvSpPr>
        <p:spPr>
          <a:xfrm>
            <a:off x="1774825" y="3735388"/>
            <a:ext cx="990600" cy="19732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TLB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A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cC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mM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zZ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2B0CF9D-EED4-4122-A404-D8543B50BECA}"/>
              </a:ext>
            </a:extLst>
          </p:cNvPr>
          <p:cNvSpPr/>
          <p:nvPr/>
        </p:nvSpPr>
        <p:spPr>
          <a:xfrm>
            <a:off x="2971800" y="3616325"/>
            <a:ext cx="2743200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Memory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 B  C  D</a:t>
            </a:r>
          </a:p>
          <a:p>
            <a:pPr eaLnBrk="1" hangingPunct="1">
              <a:defRPr/>
            </a:pP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 N  O  </a:t>
            </a:r>
            <a:r>
              <a:rPr lang="en-US" sz="4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F277918-1A47-422C-A861-CED32F2F0679}"/>
              </a:ext>
            </a:extLst>
          </p:cNvPr>
          <p:cNvSpPr/>
          <p:nvPr/>
        </p:nvSpPr>
        <p:spPr>
          <a:xfrm>
            <a:off x="7470775" y="3616325"/>
            <a:ext cx="1447800" cy="22098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Disk</a:t>
            </a:r>
          </a:p>
          <a:p>
            <a:pPr algn="ctr" eaLnBrk="1" hangingPunct="1">
              <a:defRPr/>
            </a:pPr>
            <a:r>
              <a:rPr lang="en-US" sz="4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E’F’G’H’</a:t>
            </a:r>
            <a:r>
              <a:rPr lang="en-US" sz="4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P’Q’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Files</a:t>
            </a:r>
          </a:p>
          <a:p>
            <a:pPr algn="ctr" eaLnBrk="1" hangingPunct="1">
              <a:defRPr/>
            </a:pPr>
            <a:endParaRPr 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837259-718B-46C9-8262-C0692A299D06}"/>
              </a:ext>
            </a:extLst>
          </p:cNvPr>
          <p:cNvSpPr/>
          <p:nvPr/>
        </p:nvSpPr>
        <p:spPr>
          <a:xfrm>
            <a:off x="5808663" y="3960813"/>
            <a:ext cx="1617662" cy="27432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table</a:t>
            </a: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A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mM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bB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nN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cC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oO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dD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pP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’</a:t>
            </a:r>
            <a:endParaRPr lang="en-US" sz="20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E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’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qQ</a:t>
            </a:r>
            <a:r>
              <a:rPr lang="en-US" sz="2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’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fF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’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gG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’</a:t>
            </a:r>
          </a:p>
          <a:p>
            <a:pPr eaLnBrk="1" hangingPunct="1">
              <a:defRPr/>
            </a:pP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hH</a:t>
            </a:r>
            <a:r>
              <a:rPr lang="en-US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’</a:t>
            </a:r>
            <a:endParaRPr lang="en-US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02DFCF0-B8CD-4C73-8A36-E1555F0D34FF}"/>
              </a:ext>
            </a:extLst>
          </p:cNvPr>
          <p:cNvCxnSpPr/>
          <p:nvPr/>
        </p:nvCxnSpPr>
        <p:spPr>
          <a:xfrm flipV="1">
            <a:off x="5486400" y="3960813"/>
            <a:ext cx="322263" cy="687387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89C9DA-1304-4FBB-A390-9A8F18332E1E}"/>
              </a:ext>
            </a:extLst>
          </p:cNvPr>
          <p:cNvCxnSpPr/>
          <p:nvPr/>
        </p:nvCxnSpPr>
        <p:spPr>
          <a:xfrm flipH="1" flipV="1">
            <a:off x="5486400" y="5105400"/>
            <a:ext cx="320675" cy="15986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6EDF3397-7CF8-4042-A750-AA14DC8AED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615B9C7-6D8D-4575-B6EB-AF4A9EE99A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7F1B4B80-FB59-4402-92E3-26BC4EEF8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9D2DEB6E-4859-4713-BB2B-FCFE61BF1EC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E2AF0F8C-FDFB-42BA-9948-4643DB7FB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71600"/>
            <a:ext cx="8007770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the cache indexed with virtual or physical address?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index with a physical address, we will have to first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look up the TLB, then the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longer access time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 – can we ensure that these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different virtual addresses will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location in cache? Else, there will be two different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copies of the same physical memory word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the tag array store virtual or physical addresses?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multiple virtual addresses can map to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physical address, a virtual tag comparison can flag a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miss even if the correct physical memory word is present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FD3481FC-B163-4CFB-9F90-8244A464C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C8F48A-4E20-40AF-9085-A0CA2D753FE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39D17C2E-76BB-4101-AD4C-B182654199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068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TLB and Cache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7CF3F86B-878A-46BB-9A0B-8E43B646350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44297</TotalTime>
  <Words>1709</Words>
  <Application>Microsoft Office PowerPoint</Application>
  <PresentationFormat>On-screen Show (4:3)</PresentationFormat>
  <Paragraphs>333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282</cp:revision>
  <dcterms:created xsi:type="dcterms:W3CDTF">2002-09-20T18:19:18Z</dcterms:created>
  <dcterms:modified xsi:type="dcterms:W3CDTF">2022-11-02T13:11:28Z</dcterms:modified>
</cp:coreProperties>
</file>