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363" r:id="rId5"/>
    <p:sldId id="501" r:id="rId6"/>
    <p:sldId id="503" r:id="rId7"/>
    <p:sldId id="504" r:id="rId8"/>
    <p:sldId id="507" r:id="rId9"/>
    <p:sldId id="506" r:id="rId10"/>
    <p:sldId id="508" r:id="rId11"/>
    <p:sldId id="509" r:id="rId12"/>
    <p:sldId id="542" r:id="rId13"/>
    <p:sldId id="523" r:id="rId14"/>
    <p:sldId id="514" r:id="rId15"/>
    <p:sldId id="515" r:id="rId16"/>
    <p:sldId id="516" r:id="rId17"/>
    <p:sldId id="517" r:id="rId18"/>
    <p:sldId id="518" r:id="rId19"/>
    <p:sldId id="519" r:id="rId20"/>
    <p:sldId id="488" r:id="rId21"/>
    <p:sldId id="489" r:id="rId22"/>
    <p:sldId id="498" r:id="rId23"/>
    <p:sldId id="497" r:id="rId24"/>
    <p:sldId id="490" r:id="rId25"/>
    <p:sldId id="491" r:id="rId26"/>
    <p:sldId id="439" r:id="rId27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E269D8-61C7-4782-933A-B1D917E3886F}" v="4" dt="2022-09-28T12:48:58.3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11E269D8-61C7-4782-933A-B1D917E3886F}"/>
    <pc:docChg chg="addSld delSld modSld">
      <pc:chgData name="Rajeev Balasubramonian" userId="1894f8d5-da90-49db-a2d5-cc99062af5ba" providerId="ADAL" clId="{11E269D8-61C7-4782-933A-B1D917E3886F}" dt="2022-09-28T12:48:58.346" v="78" actId="1037"/>
      <pc:docMkLst>
        <pc:docMk/>
      </pc:docMkLst>
      <pc:sldChg chg="modSp mod">
        <pc:chgData name="Rajeev Balasubramonian" userId="1894f8d5-da90-49db-a2d5-cc99062af5ba" providerId="ADAL" clId="{11E269D8-61C7-4782-933A-B1D917E3886F}" dt="2022-09-28T12:48:58.346" v="78" actId="1037"/>
        <pc:sldMkLst>
          <pc:docMk/>
          <pc:sldMk cId="0" sldId="363"/>
        </pc:sldMkLst>
        <pc:spChg chg="mod">
          <ac:chgData name="Rajeev Balasubramonian" userId="1894f8d5-da90-49db-a2d5-cc99062af5ba" providerId="ADAL" clId="{11E269D8-61C7-4782-933A-B1D917E3886F}" dt="2022-09-28T12:47:02.395" v="31" actId="255"/>
          <ac:spMkLst>
            <pc:docMk/>
            <pc:sldMk cId="0" sldId="363"/>
            <ac:spMk id="4099" creationId="{67801775-A6A9-4869-A39A-2D5CC0A44151}"/>
          </ac:spMkLst>
        </pc:spChg>
        <pc:spChg chg="mod">
          <ac:chgData name="Rajeev Balasubramonian" userId="1894f8d5-da90-49db-a2d5-cc99062af5ba" providerId="ADAL" clId="{11E269D8-61C7-4782-933A-B1D917E3886F}" dt="2022-09-28T12:48:58.346" v="78" actId="1037"/>
          <ac:spMkLst>
            <pc:docMk/>
            <pc:sldMk cId="0" sldId="363"/>
            <ac:spMk id="4101" creationId="{5A779B27-51CD-4E3A-86B3-67493108F63C}"/>
          </ac:spMkLst>
        </pc:spChg>
      </pc:sldChg>
      <pc:sldChg chg="del">
        <pc:chgData name="Rajeev Balasubramonian" userId="1894f8d5-da90-49db-a2d5-cc99062af5ba" providerId="ADAL" clId="{11E269D8-61C7-4782-933A-B1D917E3886F}" dt="2022-09-28T12:45:22.223" v="9" actId="2696"/>
        <pc:sldMkLst>
          <pc:docMk/>
          <pc:sldMk cId="0" sldId="492"/>
        </pc:sldMkLst>
      </pc:sldChg>
      <pc:sldChg chg="del">
        <pc:chgData name="Rajeev Balasubramonian" userId="1894f8d5-da90-49db-a2d5-cc99062af5ba" providerId="ADAL" clId="{11E269D8-61C7-4782-933A-B1D917E3886F}" dt="2022-09-28T12:45:23.943" v="10" actId="2696"/>
        <pc:sldMkLst>
          <pc:docMk/>
          <pc:sldMk cId="0" sldId="493"/>
        </pc:sldMkLst>
      </pc:sldChg>
      <pc:sldChg chg="del">
        <pc:chgData name="Rajeev Balasubramonian" userId="1894f8d5-da90-49db-a2d5-cc99062af5ba" providerId="ADAL" clId="{11E269D8-61C7-4782-933A-B1D917E3886F}" dt="2022-09-28T12:45:25.201" v="11" actId="2696"/>
        <pc:sldMkLst>
          <pc:docMk/>
          <pc:sldMk cId="0" sldId="494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1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3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4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6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7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8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09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4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5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6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7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8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19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23"/>
        </pc:sldMkLst>
      </pc:sldChg>
      <pc:sldChg chg="del">
        <pc:chgData name="Rajeev Balasubramonian" userId="1894f8d5-da90-49db-a2d5-cc99062af5ba" providerId="ADAL" clId="{11E269D8-61C7-4782-933A-B1D917E3886F}" dt="2022-09-28T12:44:33.893" v="1" actId="2696"/>
        <pc:sldMkLst>
          <pc:docMk/>
          <pc:sldMk cId="0" sldId="534"/>
        </pc:sldMkLst>
      </pc:sldChg>
      <pc:sldChg chg="del">
        <pc:chgData name="Rajeev Balasubramonian" userId="1894f8d5-da90-49db-a2d5-cc99062af5ba" providerId="ADAL" clId="{11E269D8-61C7-4782-933A-B1D917E3886F}" dt="2022-09-28T12:44:35.728" v="2" actId="2696"/>
        <pc:sldMkLst>
          <pc:docMk/>
          <pc:sldMk cId="0" sldId="535"/>
        </pc:sldMkLst>
      </pc:sldChg>
      <pc:sldChg chg="del">
        <pc:chgData name="Rajeev Balasubramonian" userId="1894f8d5-da90-49db-a2d5-cc99062af5ba" providerId="ADAL" clId="{11E269D8-61C7-4782-933A-B1D917E3886F}" dt="2022-09-28T12:44:37.649" v="3" actId="2696"/>
        <pc:sldMkLst>
          <pc:docMk/>
          <pc:sldMk cId="0" sldId="536"/>
        </pc:sldMkLst>
      </pc:sldChg>
      <pc:sldChg chg="del">
        <pc:chgData name="Rajeev Balasubramonian" userId="1894f8d5-da90-49db-a2d5-cc99062af5ba" providerId="ADAL" clId="{11E269D8-61C7-4782-933A-B1D917E3886F}" dt="2022-09-28T12:44:42.408" v="4" actId="2696"/>
        <pc:sldMkLst>
          <pc:docMk/>
          <pc:sldMk cId="0" sldId="537"/>
        </pc:sldMkLst>
      </pc:sldChg>
      <pc:sldChg chg="del">
        <pc:chgData name="Rajeev Balasubramonian" userId="1894f8d5-da90-49db-a2d5-cc99062af5ba" providerId="ADAL" clId="{11E269D8-61C7-4782-933A-B1D917E3886F}" dt="2022-09-28T12:44:44.713" v="5" actId="2696"/>
        <pc:sldMkLst>
          <pc:docMk/>
          <pc:sldMk cId="0" sldId="538"/>
        </pc:sldMkLst>
      </pc:sldChg>
      <pc:sldChg chg="del">
        <pc:chgData name="Rajeev Balasubramonian" userId="1894f8d5-da90-49db-a2d5-cc99062af5ba" providerId="ADAL" clId="{11E269D8-61C7-4782-933A-B1D917E3886F}" dt="2022-09-28T12:44:46.981" v="6" actId="2696"/>
        <pc:sldMkLst>
          <pc:docMk/>
          <pc:sldMk cId="0" sldId="539"/>
        </pc:sldMkLst>
      </pc:sldChg>
      <pc:sldChg chg="del">
        <pc:chgData name="Rajeev Balasubramonian" userId="1894f8d5-da90-49db-a2d5-cc99062af5ba" providerId="ADAL" clId="{11E269D8-61C7-4782-933A-B1D917E3886F}" dt="2022-09-28T12:44:48.755" v="7" actId="2696"/>
        <pc:sldMkLst>
          <pc:docMk/>
          <pc:sldMk cId="0" sldId="540"/>
        </pc:sldMkLst>
      </pc:sldChg>
      <pc:sldChg chg="del">
        <pc:chgData name="Rajeev Balasubramonian" userId="1894f8d5-da90-49db-a2d5-cc99062af5ba" providerId="ADAL" clId="{11E269D8-61C7-4782-933A-B1D917E3886F}" dt="2022-09-28T12:44:50.343" v="8" actId="2696"/>
        <pc:sldMkLst>
          <pc:docMk/>
          <pc:sldMk cId="0" sldId="541"/>
        </pc:sldMkLst>
      </pc:sldChg>
      <pc:sldChg chg="add">
        <pc:chgData name="Rajeev Balasubramonian" userId="1894f8d5-da90-49db-a2d5-cc99062af5ba" providerId="ADAL" clId="{11E269D8-61C7-4782-933A-B1D917E3886F}" dt="2022-09-28T12:43:57.506" v="0"/>
        <pc:sldMkLst>
          <pc:docMk/>
          <pc:sldMk cId="0" sldId="54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BB55BF5B-6F4E-457C-842C-B6D7C3A783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2C6E7E2-9D27-4B5E-97DF-024DC43118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DDB5FBBA-AC6F-467B-B61A-2DE7CBA3D64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CE63F25E-4192-44DD-97CC-251ED438DF2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CC8BCC0-0D16-4314-A699-3A67D8E629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B04AAE93-AD59-4430-8AF5-58314FCB171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C71ED42F-0B7D-4279-85BA-FE834A85F5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C8D6AF6-423F-47DB-917F-9D0776CFC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D7A284C2-81A7-4D23-BF40-5C88FE76C5D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20D283CC-B16F-4FC2-BB99-966511B94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436C398-6138-425D-8A56-DD4EE094A5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E099CB-1C61-4BB5-AD17-00C400812F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11A489E-8DCD-420F-9101-8B1C62BAD3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2DD3FF-A4D7-48B2-919F-64357E660B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D1A07A5-3D28-467E-B104-12FB865AFD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265BE76-6A2D-4A9D-A661-DE7A3A1D3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1776B36-4756-49F5-9DE2-22D2022CC9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06AD37-9E59-4EED-A426-8177D6225F0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5AAD482-597D-460A-AE4B-715BD15EA6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974DBF1-FAF4-4E02-9D14-97496FF64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AAE8BF8-3FD7-4A55-B8DB-F3F187B0B5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12F3F1-BBEE-4CA4-B955-446C3AAD1A9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B3F7F5E-8133-45B0-9A5C-2C03FA932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B1446525-2565-4ACB-8A76-F13E0DC44A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0C478EC5-5889-45E6-8F45-BAD381D84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DD6BCB-7CF6-4B75-894D-6F2F538C737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CBF88223-E09E-415E-BB65-BA5DD0C8C2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8658CB-5310-43FB-AD7E-36BD175E3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6BE7681-9A71-4984-A543-13DDD3048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1D96B-A382-45A8-A136-56C86F7BC27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A36B3B1-0366-4E99-8C87-2BE5FE4ED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533FC76-8F63-4F93-85A4-A4ABFB50F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FE9500A7-658B-40F5-BD2A-85AF186620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1D9C684-E24E-4AC7-A22C-A926130085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22015B6-2676-4F3C-9907-B78EA124A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37D912C-9E21-476E-985F-07709925C1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F57B4EB-F8D4-4859-80F2-FDA564B4F3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632FB5D-40D6-4E8D-BA34-1A636F7D3CF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9FD5593-2EAD-4F3C-9C84-D120B69D1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03DFFE8-0227-471D-BC19-F7E5E0EAB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9B4931A3-1C41-401A-9E18-3FB45CF91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A4046F-7B7B-473F-9B0F-70C771C041C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D43F0D4-5580-44A3-8B39-BC50E31298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A1616A71-9F69-49A9-B334-1F57B7510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B2DA0D4-3C7A-432C-A8E9-A9E579372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59C71A-2E17-4E15-BB52-E61F46204A9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E5ADCFC-9CF6-4502-9E5E-D5BC2915DA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0DF3B9-8073-4122-BD2A-1C5CB87F9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D55C6E2F-D60C-4B2C-AAF2-6FBCCA80BA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C636616-F30D-4633-AAB1-6B42B7D0659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61159D03-5D93-4C66-9FBD-343CA325BF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6B56566-7AC8-41FC-8DB5-7218A645CF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4375A28C-B65B-4247-B36C-B802A83321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7D3B2C-6D77-4553-9352-524E5906099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08D159E-2138-449E-8DDC-EDA9E31FE2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32F22E0-1EBF-41DC-889C-B9A7BFC48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526E767-81C0-4BED-8F39-B7A7CC28B7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2D66DF-C77A-4CA7-8E0E-B609324E383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A47D20A-7D72-44DF-AA3C-1635E33E2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27C06A9-4BB9-45CF-A54A-5D85F3295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6A0E6E0F-AE13-4D76-9965-2EEAF10461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01929EB-802E-4000-899E-6CD04841F85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BFF933B6-A71E-4F4E-B52C-90DB637227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1D0C7C7C-37A7-41A5-87A8-B7E7B3029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77968085-9A80-4FEE-A816-E76B53044D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7FC9D6-89EC-4F67-B3E2-8D3573CD26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E8E3A711-98B7-4E13-8755-27B475449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6108EB9-5F1B-45AF-936A-4D4F8CD99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C59499D-9904-4C21-A425-3E69AC4A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E8BD8D-1837-4948-8741-488AD97FDE5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B7F01D0-A023-47CC-9929-752A639FBE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1E21FB-8699-46DA-BE1E-555EB12CB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42862363-E3AD-4D58-ADBF-64F7A21BD1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EAE126-617D-464E-AC28-55EFF4E9170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36D44005-C0EF-47D3-9576-D567ED0FEE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AC81C40-3E66-4CE6-99F4-BF8EFDDCC2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35F9893A-8D58-4BA2-8743-465871E73B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24656D6-35A3-4B63-BB77-19EFD4F2502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F67C7EBA-990F-48AC-8C61-F7D6151085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7D88DC6-0F5B-4871-B3FC-7C9C7C5E89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55E2A40E-FBA3-4308-8E16-3C6469BC9C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766FA59-476E-4921-95B1-B05F88FE244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169A5B5-4BB2-4C26-9ECC-4EB479D54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91E085C9-F793-419D-96F6-F9B521996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032AD005-7047-4858-9A1D-5CD4D06886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D96A74-C396-476E-B248-F7BE03ACBA7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EB74D61-E408-45E9-A315-53F9F3E6FD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DF39123-FEC7-40A4-A9AA-2C283D2C5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2C71B158-315F-496A-9E5D-178DC58952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D7406A4-3BF1-4766-A8AF-D08D7F10576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D4BF8662-8A63-42EF-B1D0-D8841F3F6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FC8B2B0F-889F-4C8C-8664-8039028F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2C07E743-1D32-4A00-80F0-EFC600DB08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435947C-E5D8-4179-885E-1F08B6804BC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CF8743D4-422A-42E9-BF81-7704F15189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4C389A1-3A3E-4C1F-9C41-040785BEB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D911FAD1-0E45-47BE-A7FD-48C0AB7F2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F6A9CE-44CA-4D2D-BCFC-A9A7C2EA71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38F1D4C6-79EC-4B7B-941C-15B06FD1B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0F0DC0D-613A-4CBB-9674-943D6DAA6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2F1901-95E7-45C3-AD4A-2755172D4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15D930-5E7E-40CC-9D60-48D30AB068F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040E2B7-4AA5-47C9-8FA0-141D49E7FB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E7C4FF3-BA7E-4602-A045-141EB7FE70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4FB3AE-A016-4730-B20C-81EF5431A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A634D8-CAD9-4800-AC9D-79B7CA8085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854D85-C079-474C-8DAC-8F4A2936A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A2FF1B-1014-4F57-9516-757B284A20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0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BD853A-D5E6-4016-86BB-A7E8B355B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FB4983-C60C-45B0-9DFD-097C18A5A3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D94753-5137-426D-AE69-EB6259877C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76EAA-9C24-4ACF-A123-5AD2A79CD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8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C66AD5-FF5B-4407-A25F-AB025815AB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F41553-E78A-46F4-AD49-E1FB3BB7F1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F7C15E-B7C6-486F-8AB5-4C4E19F9E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B0309-F198-4F35-8F57-D04BA3F48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275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87B95C-1563-4B1A-9388-4110F674A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FA5A0BF-D96F-4153-BCF2-C040AD625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8D8710-1B2E-4034-95E9-58C30F0584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BC6E3-6B89-4FD9-BAC2-9DD9D70D15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89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8947FF-5703-4F9B-9CCB-9155CA4E9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19C71C-6720-40A4-ADC0-C332BB8D9D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7F172-387A-4CC1-802E-0B0012F8CF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59C4E-CA10-402C-BB95-E975D1ACA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5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A5CE91-EB20-42DD-8B0E-FB2FD83E8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7AF6DE-AB3C-499B-AA03-652A859785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8BF515-4D81-4DCA-8B2B-1C327E332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34B5F-C2E8-4521-9F0F-844ADD6E9D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22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22C164-9558-48DB-AB98-055CD2E55B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BA9636-53E5-437B-90D1-8F285AB41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A3B841B-D113-427B-890A-4CD8B1D853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86A8E-D5A4-4532-B898-5EBC381EEB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1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33C5533-806C-4561-BCC9-8A9C9429C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9EA961-D656-4F4B-8A31-4FFEFE0667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02CA7C-C3A7-4366-8C17-85AE960CA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C6C7B-9407-4687-963D-3B28EFDE9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8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3545C5-2272-4C82-9541-77A1F48D66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B4C6A81-2814-4CF8-B4D4-A965F3A5FE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9740C5-346B-4E06-8129-A1D4D407E5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58FD13-5E92-4D97-BA80-DAADF7B9F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22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8FB6E-636D-4DFA-9A0D-B361EE1FA0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47AD85-9FF6-4E03-B770-415D4ADAD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C9C224-B091-4081-B88A-CDBD1BDE3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58599-1F37-43E8-A260-51DA16D914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368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0975FF0-519B-4C11-B4CE-C81C2FA61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7808D1-B1DF-490C-BF63-0648C3989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ABF14-B7F7-47CF-B87A-61DBCD1C8D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A2393-2089-40EC-B8AB-04B936D84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8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31D64B-9B00-403B-BBB1-AEFFE58D7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AF5519-395B-4039-97EC-E1F440F21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2701E6-64CE-4F82-8FCA-A91650713D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249897-AF8E-462B-AB00-6CE030E520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2B8D1E-10B3-4E53-B995-F0B530BA8D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7002E8E-070D-41C8-8687-350A61359E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69383861-72C3-4F7C-8E51-113FEA346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C85663-CF38-4069-80FB-014CA1AEB95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67801775-A6A9-4869-A39A-2D5CC0A44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712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Branch Prediction, Out-of-order 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5408DE7-EB36-4D5D-9C1B-DDEC40F258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5A779B27-51CD-4E3A-86B3-67493108F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24302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branch predictors, out-of-order intro, register renaming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>
            <a:extLst>
              <a:ext uri="{FF2B5EF4-FFF2-40B4-BE49-F238E27FC236}">
                <a16:creationId xmlns:a16="http://schemas.microsoft.com/office/drawing/2014/main" id="{3F891176-06CA-40EC-92B8-DCFABA470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F61DAC-D8B8-4635-B42D-0E3B1C52C7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60C23B5-EA4E-4BAE-9AEB-2F02D9B72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49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Target Prediction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88135512-0B76-4FD8-8D40-71E0F0FC0B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96660BEE-9283-4E24-BA2D-7C7572C59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886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addition to predicting the branch direction, we must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also predict the branch target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 indexes into a predictor table; indirect branches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might be problematic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Most common indirect branch: return from a procedure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 be easily handled with a stack of return addresses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>
            <a:extLst>
              <a:ext uri="{FF2B5EF4-FFF2-40B4-BE49-F238E27FC236}">
                <a16:creationId xmlns:a16="http://schemas.microsoft.com/office/drawing/2014/main" id="{A452A3E0-3055-45BA-9910-F5C5504A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1CF7E9-75C3-400D-A18B-C533A87B733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942369A-969E-462D-9EBE-54D4942DE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9840DEEE-4B7A-47DE-8ACF-35F97492F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7745703-9B07-43DA-BEF0-2279418D6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5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2D3974AA-C995-4FC3-89B5-56DBA77D4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D5E174-D88D-4058-80B6-D6D0A60718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BB7D1721-3511-44FD-B01B-BF27083AD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E40EB53-5741-4923-A59A-E5E9B316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632E50EF-F8C5-463F-87F3-9A3AE7F9B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895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global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that uses 3-bit saturating counters and that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an index by XOR-ing 12 bits of branch PC with 12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of global history?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The index is 12 bits wide, so the table has 2^12 saturating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counters.  Each counter is 3 bits wide.  So total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= 3 * 4096 = 12 Kb  or 1.5 KB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1E7E9291-8F32-4B9D-BFA8-ECA30663D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BC357-A306-49FF-8BE6-39CC7837955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CBAB7F09-EE07-4D3C-A57E-9781AB355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38F9471-1946-4C05-AA27-261DC81BB3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5351B1F-044A-43D1-B7F8-EBD82651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021A850D-40F7-4BD6-9702-B0FDEFBC4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89CD7C-41CA-4745-BA4C-A0E9CFB78A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006F6A7-5E44-4075-97B5-EDD8E4EF0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F6EE477-C1B6-4823-9B69-CD2BC4FFF8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A5939AD7-02D6-4E51-B33F-1443C03E5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940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storage requirement for a tournament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that uses the following structures: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“selector” that has 4K entries and 2-bit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“global” predictor that XORs 14 bits of branch PC 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with 14 bits of global history and uses 3-bit counters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“local” predictor that uses an 8-bit index into L1, and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produces a 12-bit index into L2 by XOR-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PC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local history.  The L2 uses 2-bit counters.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Selector = 4K * 2b =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Global = 3b * 2^14 = 48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Local = (12b * 2^8) + (2b * 2^12) = 3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11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Total = 67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E9695983-BD68-480F-B9B4-F70E82C09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5379C-ED76-4CFA-8380-611D520A92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EA8213C-9F34-4439-8954-A9AD1ED7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04CCD77A-FF49-4089-8CD6-C17E9D41F1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CF1882B-6B61-4AD7-AD9A-169252790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bpred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preds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(i=0; i&lt;4; i++)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for (j=0; j&lt;8; j++)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26C2392E-54A9-4853-B8B6-DF0E683F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3F6FAD-057E-487C-987E-1D479308E1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F823448-AC5D-499F-9D53-15F72D20FD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4DC3968-828E-467D-81F9-B5CC8C2C4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A492AEE2-B220-4E04-AD93-761B07EC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618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the code snippet below, estimate the steady-state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bpred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accuracies for the default PC+4 prediction,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1-bit bimodal, 2-bit bimodal, global, and local predictors.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the global/local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preds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use 5-bit histories.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do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&lt;4;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++)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for (j=0; j&lt;8;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j++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increment something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k++;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} while (k &lt; some large number)</a:t>
            </a:r>
          </a:p>
        </p:txBody>
      </p:sp>
      <p:sp>
        <p:nvSpPr>
          <p:cNvPr id="24582" name="TextBox 5">
            <a:extLst>
              <a:ext uri="{FF2B5EF4-FFF2-40B4-BE49-F238E27FC236}">
                <a16:creationId xmlns:a16="http://schemas.microsoft.com/office/drawing/2014/main" id="{A528FA7B-F95C-4456-A3A9-FD19CFD56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8021" y="3276600"/>
            <a:ext cx="2800767" cy="28623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PC+4:  2/13 = 15%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(2+6+1)/(4+8+1)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9/13 = 69%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2b </a:t>
            </a:r>
            <a:r>
              <a:rPr lang="en-US" altLang="en-US" sz="20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</a:t>
            </a: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(3+7+1)/13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11/13 = 85%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Local: (4+7+1)/13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 12/13 = 92%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B529E036-2BE8-4551-9B52-AA4D564F4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B2086-A470-4CB2-BFC9-318BF5D1D46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8A7AC429-95E3-4E31-AE03-DC51E481D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1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Out-of-Order Processor Implementation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D27E48D-D379-4790-949C-1B730BCBDE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D9878E07-96D6-431B-918B-BF9BA4B3A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19050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 prediction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and instr fetch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86DA1E13-FF4D-49AF-B348-79D6FE7DA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048000"/>
            <a:ext cx="16764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R2  R1+R3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R3+R2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006ABF00-B79E-484A-A84E-F5622A735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76800"/>
            <a:ext cx="18546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Fetch Queue</a:t>
            </a:r>
          </a:p>
        </p:txBody>
      </p:sp>
      <p:sp>
        <p:nvSpPr>
          <p:cNvPr id="26632" name="Line 7">
            <a:extLst>
              <a:ext uri="{FF2B5EF4-FFF2-40B4-BE49-F238E27FC236}">
                <a16:creationId xmlns:a16="http://schemas.microsoft.com/office/drawing/2014/main" id="{D7BF8565-C187-462D-8B19-C3630663C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24384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3" name="Rectangle 8">
            <a:extLst>
              <a:ext uri="{FF2B5EF4-FFF2-40B4-BE49-F238E27FC236}">
                <a16:creationId xmlns:a16="http://schemas.microsoft.com/office/drawing/2014/main" id="{DFB77C96-AC67-40A4-8871-8FC50CA33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581400"/>
            <a:ext cx="1295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Decode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Rename</a:t>
            </a:r>
          </a:p>
        </p:txBody>
      </p:sp>
      <p:sp>
        <p:nvSpPr>
          <p:cNvPr id="26634" name="Line 9">
            <a:extLst>
              <a:ext uri="{FF2B5EF4-FFF2-40B4-BE49-F238E27FC236}">
                <a16:creationId xmlns:a16="http://schemas.microsoft.com/office/drawing/2014/main" id="{5ECB9B49-3E4A-4F38-8825-E63A80195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038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5" name="Rectangle 10">
            <a:extLst>
              <a:ext uri="{FF2B5EF4-FFF2-40B4-BE49-F238E27FC236}">
                <a16:creationId xmlns:a16="http://schemas.microsoft.com/office/drawing/2014/main" id="{3537FD3F-2E44-4A3D-B4E1-63FEF272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Instr 6</a:t>
            </a:r>
          </a:p>
        </p:txBody>
      </p:sp>
      <p:sp>
        <p:nvSpPr>
          <p:cNvPr id="26636" name="Rectangle 11">
            <a:extLst>
              <a:ext uri="{FF2B5EF4-FFF2-40B4-BE49-F238E27FC236}">
                <a16:creationId xmlns:a16="http://schemas.microsoft.com/office/drawing/2014/main" id="{09078038-E1AD-4D77-81F3-50B815DDA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1600200"/>
            <a:ext cx="7620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T6</a:t>
            </a:r>
          </a:p>
        </p:txBody>
      </p:sp>
      <p:sp>
        <p:nvSpPr>
          <p:cNvPr id="26637" name="Text Box 12">
            <a:extLst>
              <a:ext uri="{FF2B5EF4-FFF2-40B4-BE49-F238E27FC236}">
                <a16:creationId xmlns:a16="http://schemas.microsoft.com/office/drawing/2014/main" id="{C9E9161E-F932-49DE-BDA5-A37AA9DEF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219200"/>
            <a:ext cx="21597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Reorder Buffer (ROB)</a:t>
            </a:r>
          </a:p>
        </p:txBody>
      </p:sp>
      <p:sp>
        <p:nvSpPr>
          <p:cNvPr id="26638" name="Rectangle 13">
            <a:extLst>
              <a:ext uri="{FF2B5EF4-FFF2-40B4-BE49-F238E27FC236}">
                <a16:creationId xmlns:a16="http://schemas.microsoft.com/office/drawing/2014/main" id="{0DE266C9-D630-47DD-82FD-698CC5479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038600"/>
            <a:ext cx="1600200" cy="182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T1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R1+R2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T2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T1+R3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T4  T1+T2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T5  T4+T2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9" name="Text Box 14">
            <a:extLst>
              <a:ext uri="{FF2B5EF4-FFF2-40B4-BE49-F238E27FC236}">
                <a16:creationId xmlns:a16="http://schemas.microsoft.com/office/drawing/2014/main" id="{26EDB933-5DFE-4730-8196-A2C4E693C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867400"/>
            <a:ext cx="1752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Issue Queue (IQ)</a:t>
            </a:r>
          </a:p>
        </p:txBody>
      </p:sp>
      <p:sp>
        <p:nvSpPr>
          <p:cNvPr id="26640" name="Line 15">
            <a:extLst>
              <a:ext uri="{FF2B5EF4-FFF2-40B4-BE49-F238E27FC236}">
                <a16:creationId xmlns:a16="http://schemas.microsoft.com/office/drawing/2014/main" id="{CA805D4C-20F4-476D-8E43-3C93D5915C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6200" y="2819400"/>
            <a:ext cx="9144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1" name="Line 16">
            <a:extLst>
              <a:ext uri="{FF2B5EF4-FFF2-40B4-BE49-F238E27FC236}">
                <a16:creationId xmlns:a16="http://schemas.microsoft.com/office/drawing/2014/main" id="{FB64FF33-D246-43CD-871A-4A5B9216C0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3434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2" name="Rectangle 17">
            <a:extLst>
              <a:ext uri="{FF2B5EF4-FFF2-40B4-BE49-F238E27FC236}">
                <a16:creationId xmlns:a16="http://schemas.microsoft.com/office/drawing/2014/main" id="{91A33E8A-853E-4515-B58E-3087A0565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3" name="Rectangle 18">
            <a:extLst>
              <a:ext uri="{FF2B5EF4-FFF2-40B4-BE49-F238E27FC236}">
                <a16:creationId xmlns:a16="http://schemas.microsoft.com/office/drawing/2014/main" id="{9A52DAED-483D-4B20-8530-13227AB81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4" name="Rectangle 19">
            <a:extLst>
              <a:ext uri="{FF2B5EF4-FFF2-40B4-BE49-F238E27FC236}">
                <a16:creationId xmlns:a16="http://schemas.microsoft.com/office/drawing/2014/main" id="{38FC6762-4D35-4F61-AF16-3DC420BF4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114800"/>
            <a:ext cx="533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ALU</a:t>
            </a:r>
          </a:p>
        </p:txBody>
      </p:sp>
      <p:sp>
        <p:nvSpPr>
          <p:cNvPr id="26645" name="Rectangle 20">
            <a:extLst>
              <a:ext uri="{FF2B5EF4-FFF2-40B4-BE49-F238E27FC236}">
                <a16:creationId xmlns:a16="http://schemas.microsoft.com/office/drawing/2014/main" id="{DF86934C-2CF3-41E0-A62E-A80C1EAC4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905000"/>
            <a:ext cx="1676400" cy="990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Register File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R1-R32</a:t>
            </a:r>
          </a:p>
        </p:txBody>
      </p:sp>
      <p:sp>
        <p:nvSpPr>
          <p:cNvPr id="26646" name="Line 21">
            <a:extLst>
              <a:ext uri="{FF2B5EF4-FFF2-40B4-BE49-F238E27FC236}">
                <a16:creationId xmlns:a16="http://schemas.microsoft.com/office/drawing/2014/main" id="{B66CDA8A-28C9-41F5-90B4-4565A1AD24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2672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7" name="Line 22">
            <a:extLst>
              <a:ext uri="{FF2B5EF4-FFF2-40B4-BE49-F238E27FC236}">
                <a16:creationId xmlns:a16="http://schemas.microsoft.com/office/drawing/2014/main" id="{07DEC506-E669-4AB9-A765-F17FEC804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29718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8" name="Line 23">
            <a:extLst>
              <a:ext uri="{FF2B5EF4-FFF2-40B4-BE49-F238E27FC236}">
                <a16:creationId xmlns:a16="http://schemas.microsoft.com/office/drawing/2014/main" id="{2D5C253A-69DF-4CCB-996D-8680E8F350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200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9" name="Line 24">
            <a:extLst>
              <a:ext uri="{FF2B5EF4-FFF2-40B4-BE49-F238E27FC236}">
                <a16:creationId xmlns:a16="http://schemas.microsoft.com/office/drawing/2014/main" id="{D5D76E9B-D07C-4315-AA54-D820B32E3044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45720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50" name="Text Box 25">
            <a:extLst>
              <a:ext uri="{FF2B5EF4-FFF2-40B4-BE49-F238E27FC236}">
                <a16:creationId xmlns:a16="http://schemas.microsoft.com/office/drawing/2014/main" id="{F79E1B0A-71A5-416D-96B5-C6261FD7F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509" y="4876800"/>
            <a:ext cx="18381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Results written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ROB and tags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broadcast to IQ</a:t>
            </a:r>
          </a:p>
        </p:txBody>
      </p:sp>
      <p:sp>
        <p:nvSpPr>
          <p:cNvPr id="26651" name="Line 26">
            <a:extLst>
              <a:ext uri="{FF2B5EF4-FFF2-40B4-BE49-F238E27FC236}">
                <a16:creationId xmlns:a16="http://schemas.microsoft.com/office/drawing/2014/main" id="{00CE0A20-C747-4F41-9EFD-D0F6113C4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1828800"/>
            <a:ext cx="609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9CBBFF96-6276-4EC5-BDC1-66C34FE9E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698835-13AB-490F-9B0C-930C4C54FCA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AC60D3E-7848-4C15-A8E4-5B9812892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51C38A66-0185-4F15-BD2A-FB73420CD57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D21016EF-DAD3-4C6F-91B9-5EB2D1AE5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903281D7-A08A-46E0-B035-D7B4FF2D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6486D-26CA-430E-80AA-8DC67C0FE0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7FCA1E9-C4D3-4267-9CB6-2FA59BC7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60609A1-8F59-4ED2-86A6-1FFF0318DAB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CC14AFCB-8F7B-4E14-B2D0-AB35E806E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3602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Show the renamed version of the following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you have 4 rename registers T1-T4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R1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R2+R3                     T1  R2+R3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R4+R5                     T2  R4+R5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BEQZ  R1                           BEQZ  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T4  T1+T2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R1  R1 + R3                   T1  T4+T2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R3  R1 + R3                   T2  T1 +R3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C234FA74-6979-4C62-936E-AA4FB87C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73E106-F90B-4704-81A8-1476A654BA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2549A7BE-A2B5-46D1-81DC-F2A00470F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316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Bimodal Prediction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33BD6206-2F99-4181-BDB7-B5C94FF4C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CCAA180-6B7F-49C9-943C-B8BAB61F9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6934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Advantage: a few atypical branches will not influence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prediction (a better measure of “the common case”)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Especially useful when multiple branches share the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counter (some bits of the branch PC are used to index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the branch predictor)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be easily extended to N-bits (in most processors, N=2)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906DC361-A269-49F2-9AB8-A1740631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D421FB-D6CE-4A5C-95F2-2189B054BC3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0E76F555-BE3A-4AC9-B2FE-D3A01550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490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DE0EA09-0C2A-4568-B489-3D5919677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C2F0947C-DB0C-4AAC-9C52-674249FA0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7100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enter the pipeline in order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 need for branch delay slots if prediction happens in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leave the pipeline in order – all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enter also get placed in the ROB – the process of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leaving the ROB (in order) is called commit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 instruction commits only if it and all instructions before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it have completed successfully (without an exception)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preserve precise exceptions, a result is written into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register file only when the instruction commits – until then,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result is saved in a temporary register in the ROB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67248F65-58CA-4F03-8983-C217D59F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619428-F132-4EA5-B012-64E37587DE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E7E8CA39-76F3-4270-BF2F-5F69A3246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532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47EA449A-21B1-46C5-99BE-F7CAEDE35A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2EAFC9E4-33E7-41BF-9EF7-202CB0CFB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9263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get renamed and placed in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some operands are available (T1-T6; R1-R32), while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others are being produced by instructions in flight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instructions finish, they write results into the ROB (T1-T6)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broadcast the operand tag (T1-T6) to the issue queue –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now know if their operands are ready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When a ready instruction issues, it reads its operands from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T1-T6 and R1-R32 and executes (out-of-order execution)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you have WAW or WAR hazards? By using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names (T1-T6), name dependences can be avoided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F3B3486F-FDEF-4313-B58D-2258C59F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92794B-320D-42F1-85A2-5902DBFD44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FD5DE0-07C7-4822-BF10-87CA27755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574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Details - III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862762C-BCFE-4A64-80BF-FD2B76E35F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2D27A4D3-C50C-45B9-8A9A-E20057A22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74032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instr-3 raises an exception, wait until it reaches the top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the ROB – at this point, R1-R32 contain results for 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instructions up to instr-3 – save registers, save PC of instr-3,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service the exception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branch is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flush all instructions after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and start on the correct path –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mispredicted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will not have updated registers (the branch cannot commit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it has completed and the flush happens as soon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branch completes)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Potential problems: 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02458EF7-85A2-493B-B873-7E4B8ED3B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B45B94-65B5-4C37-B39D-4FEB04F7AEF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27073FC1-7473-47DE-AD44-857A9F78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A23CDA-A0DC-47E5-833C-2BD6B6DDDDD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D65B4FE6-D105-4FBD-8D0C-6174D7017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93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2-Bit Predictor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BC0E3D06-FE00-4E10-977F-9ED23E005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6">
            <a:extLst>
              <a:ext uri="{FF2B5EF4-FFF2-40B4-BE49-F238E27FC236}">
                <a16:creationId xmlns:a16="http://schemas.microsoft.com/office/drawing/2014/main" id="{F5CBE66F-60CC-41B2-839D-3018F4F886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Rectangle 8">
            <a:extLst>
              <a:ext uri="{FF2B5EF4-FFF2-40B4-BE49-F238E27FC236}">
                <a16:creationId xmlns:a16="http://schemas.microsoft.com/office/drawing/2014/main" id="{B222C518-F904-4A7A-A0D5-BB9F222EE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36871" name="Text Box 11">
            <a:extLst>
              <a:ext uri="{FF2B5EF4-FFF2-40B4-BE49-F238E27FC236}">
                <a16:creationId xmlns:a16="http://schemas.microsoft.com/office/drawing/2014/main" id="{A77EEB3C-A03B-4598-BE2D-21A5A0057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sp>
        <p:nvSpPr>
          <p:cNvPr id="36872" name="Rectangle 13">
            <a:extLst>
              <a:ext uri="{FF2B5EF4-FFF2-40B4-BE49-F238E27FC236}">
                <a16:creationId xmlns:a16="http://schemas.microsoft.com/office/drawing/2014/main" id="{72EB9302-BBF7-4065-8BF9-3E95D072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143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sp>
        <p:nvSpPr>
          <p:cNvPr id="36873" name="Line 16">
            <a:extLst>
              <a:ext uri="{FF2B5EF4-FFF2-40B4-BE49-F238E27FC236}">
                <a16:creationId xmlns:a16="http://schemas.microsoft.com/office/drawing/2014/main" id="{82D8689F-90A1-47A1-9DFB-5EA66669EC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426720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ED39C6-FAF3-4687-871D-496C2C695906}"/>
              </a:ext>
            </a:extLst>
          </p:cNvPr>
          <p:cNvCxnSpPr/>
          <p:nvPr/>
        </p:nvCxnSpPr>
        <p:spPr>
          <a:xfrm rot="5400000">
            <a:off x="1828801" y="23622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B67E18F-5EEB-4294-80BD-912668A48A9A}"/>
              </a:ext>
            </a:extLst>
          </p:cNvPr>
          <p:cNvCxnSpPr/>
          <p:nvPr/>
        </p:nvCxnSpPr>
        <p:spPr>
          <a:xfrm rot="5400000">
            <a:off x="2972594" y="2361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E51AB6F-1D63-4A67-B294-E9B66AD32048}"/>
              </a:ext>
            </a:extLst>
          </p:cNvPr>
          <p:cNvCxnSpPr/>
          <p:nvPr/>
        </p:nvCxnSpPr>
        <p:spPr>
          <a:xfrm rot="10800000">
            <a:off x="1905000" y="2438400"/>
            <a:ext cx="11445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7" name="Text Box 11">
            <a:extLst>
              <a:ext uri="{FF2B5EF4-FFF2-40B4-BE49-F238E27FC236}">
                <a16:creationId xmlns:a16="http://schemas.microsoft.com/office/drawing/2014/main" id="{DCF2EE98-73D4-4049-AA01-319B4DE9E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45899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F31A5C62-53C7-4706-8F7D-9973A7B0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1D552-96B7-4757-9347-74CBCCA3326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B449180-ADB1-4D0F-B5E1-574C258D8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107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Correlating Predictors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382DEC15-C8DB-4A4D-AB8E-3963C4F12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B86D6D2C-0A2A-4768-815C-0DD986B7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35470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Basic branch prediction: maintain a 2-bit saturating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counter for each entry (or use 10 branch PC bits to index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into one of 1024 counters) – captures the recent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“common case” for each branch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we take advantage of additional information?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 branch recently went  01111, expect 0; if it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recently went  11101, expect 1; can we have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separate counter for each case?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previous branches went  01, expect 0; if the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previous branches went 11, expect 1; can we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 separate counter for each case?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Hence, build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correlating predictors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7A5481BA-260D-4B48-B172-319F26895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D4233D-D471-498F-A118-124819C29A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C518890-AAA5-4F05-8668-E84A70C74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85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Global Predictor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761EA01C-F997-43AD-99AF-5D5BD538A7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Line 6">
            <a:extLst>
              <a:ext uri="{FF2B5EF4-FFF2-40B4-BE49-F238E27FC236}">
                <a16:creationId xmlns:a16="http://schemas.microsoft.com/office/drawing/2014/main" id="{82AC39DF-F60C-4A91-B4FB-D8212EFB06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438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8">
            <a:extLst>
              <a:ext uri="{FF2B5EF4-FFF2-40B4-BE49-F238E27FC236}">
                <a16:creationId xmlns:a16="http://schemas.microsoft.com/office/drawing/2014/main" id="{9D6AE690-6543-4EB8-BD9B-358C4B6B9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0967" name="Text Box 11">
            <a:extLst>
              <a:ext uri="{FF2B5EF4-FFF2-40B4-BE49-F238E27FC236}">
                <a16:creationId xmlns:a16="http://schemas.microsoft.com/office/drawing/2014/main" id="{0EF9D7C7-56BE-4EFB-B806-0A8A823F4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4384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sp>
        <p:nvSpPr>
          <p:cNvPr id="40968" name="Rectangle 13">
            <a:extLst>
              <a:ext uri="{FF2B5EF4-FFF2-40B4-BE49-F238E27FC236}">
                <a16:creationId xmlns:a16="http://schemas.microsoft.com/office/drawing/2014/main" id="{2995F5D1-19B4-49EA-8258-FF4FC1D07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295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sp>
        <p:nvSpPr>
          <p:cNvPr id="40969" name="Line 16">
            <a:extLst>
              <a:ext uri="{FF2B5EF4-FFF2-40B4-BE49-F238E27FC236}">
                <a16:creationId xmlns:a16="http://schemas.microsoft.com/office/drawing/2014/main" id="{4F70DB02-912F-4247-869E-CE0A142D4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4267200" cy="46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CC763B-7D76-44C5-83A8-77F7046B6326}"/>
              </a:ext>
            </a:extLst>
          </p:cNvPr>
          <p:cNvCxnSpPr/>
          <p:nvPr/>
        </p:nvCxnSpPr>
        <p:spPr>
          <a:xfrm rot="5400000">
            <a:off x="1828801" y="23622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C164FDA-B8D6-488A-85EC-2DA148D362DF}"/>
              </a:ext>
            </a:extLst>
          </p:cNvPr>
          <p:cNvCxnSpPr/>
          <p:nvPr/>
        </p:nvCxnSpPr>
        <p:spPr>
          <a:xfrm rot="5400000">
            <a:off x="2972594" y="2361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2AEE75F-E8E7-4B38-8857-3020CEBE8537}"/>
              </a:ext>
            </a:extLst>
          </p:cNvPr>
          <p:cNvCxnSpPr/>
          <p:nvPr/>
        </p:nvCxnSpPr>
        <p:spPr>
          <a:xfrm rot="10800000">
            <a:off x="1905000" y="2438400"/>
            <a:ext cx="11445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973" name="Text Box 11">
            <a:extLst>
              <a:ext uri="{FF2B5EF4-FFF2-40B4-BE49-F238E27FC236}">
                <a16:creationId xmlns:a16="http://schemas.microsoft.com/office/drawing/2014/main" id="{AC15DDA0-159F-491D-AEF4-CB1CBBA7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724400"/>
            <a:ext cx="458997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branch/history combo</a:t>
            </a:r>
          </a:p>
        </p:txBody>
      </p:sp>
      <p:sp>
        <p:nvSpPr>
          <p:cNvPr id="40974" name="Rectangle 8">
            <a:extLst>
              <a:ext uri="{FF2B5EF4-FFF2-40B4-BE49-F238E27FC236}">
                <a16:creationId xmlns:a16="http://schemas.microsoft.com/office/drawing/2014/main" id="{4989D24F-CE14-4CD6-9667-0C888914B2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052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Global history</a:t>
            </a:r>
          </a:p>
        </p:txBody>
      </p:sp>
      <p:sp>
        <p:nvSpPr>
          <p:cNvPr id="40975" name="Line 6">
            <a:extLst>
              <a:ext uri="{FF2B5EF4-FFF2-40B4-BE49-F238E27FC236}">
                <a16:creationId xmlns:a16="http://schemas.microsoft.com/office/drawing/2014/main" id="{39275D6F-93AC-4671-9E34-E32B4DA5A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971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Text Box 11">
            <a:extLst>
              <a:ext uri="{FF2B5EF4-FFF2-40B4-BE49-F238E27FC236}">
                <a16:creationId xmlns:a16="http://schemas.microsoft.com/office/drawing/2014/main" id="{59A4BB9F-EAA9-4C63-868B-08EBCC075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971800"/>
            <a:ext cx="13501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CAT or XOR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73EFD5B7-B766-4034-BFC0-16556C98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1CAD5-4553-4B39-829F-6ACAF70540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0C17D70C-A362-4B1A-BA57-02616C9C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58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Predictor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591AF487-E458-4F50-9DAA-F9E5563C3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Rectangle 4">
            <a:extLst>
              <a:ext uri="{FF2B5EF4-FFF2-40B4-BE49-F238E27FC236}">
                <a16:creationId xmlns:a16="http://schemas.microsoft.com/office/drawing/2014/main" id="{699AE87D-2DF9-4B95-B1AE-8755282F8F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8288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3014" name="Line 5">
            <a:extLst>
              <a:ext uri="{FF2B5EF4-FFF2-40B4-BE49-F238E27FC236}">
                <a16:creationId xmlns:a16="http://schemas.microsoft.com/office/drawing/2014/main" id="{274DBC97-87AA-40F4-A832-50730217675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3622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5" name="Rectangle 6">
            <a:extLst>
              <a:ext uri="{FF2B5EF4-FFF2-40B4-BE49-F238E27FC236}">
                <a16:creationId xmlns:a16="http://schemas.microsoft.com/office/drawing/2014/main" id="{B48CFBBB-06FA-4403-AEB8-2E3F16C8F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  <p:sp>
        <p:nvSpPr>
          <p:cNvPr id="43016" name="Line 7">
            <a:extLst>
              <a:ext uri="{FF2B5EF4-FFF2-40B4-BE49-F238E27FC236}">
                <a16:creationId xmlns:a16="http://schemas.microsoft.com/office/drawing/2014/main" id="{2E2C073D-04C8-4548-A308-1605521D4CD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4958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7" name="Line 8">
            <a:extLst>
              <a:ext uri="{FF2B5EF4-FFF2-40B4-BE49-F238E27FC236}">
                <a16:creationId xmlns:a16="http://schemas.microsoft.com/office/drawing/2014/main" id="{CF93AC7C-0E5B-4C2C-B9DB-8B1DF1D49C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66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8" name="Line 9">
            <a:extLst>
              <a:ext uri="{FF2B5EF4-FFF2-40B4-BE49-F238E27FC236}">
                <a16:creationId xmlns:a16="http://schemas.microsoft.com/office/drawing/2014/main" id="{D6D5C00F-25A6-40AD-AD47-AC28EEF8B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2766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9" name="Text Box 10">
            <a:extLst>
              <a:ext uri="{FF2B5EF4-FFF2-40B4-BE49-F238E27FC236}">
                <a16:creationId xmlns:a16="http://schemas.microsoft.com/office/drawing/2014/main" id="{543731CD-E82E-4407-86EC-A7787600E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181600"/>
            <a:ext cx="3054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 64 entries of 14-bit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histories for a single branch</a:t>
            </a:r>
          </a:p>
        </p:txBody>
      </p:sp>
      <p:sp>
        <p:nvSpPr>
          <p:cNvPr id="43020" name="Rectangle 11">
            <a:extLst>
              <a:ext uri="{FF2B5EF4-FFF2-40B4-BE49-F238E27FC236}">
                <a16:creationId xmlns:a16="http://schemas.microsoft.com/office/drawing/2014/main" id="{93D8F788-90F8-4299-B74B-1309084C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429000"/>
            <a:ext cx="2438400" cy="1676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1" name="Rectangle 12">
            <a:extLst>
              <a:ext uri="{FF2B5EF4-FFF2-40B4-BE49-F238E27FC236}">
                <a16:creationId xmlns:a16="http://schemas.microsoft.com/office/drawing/2014/main" id="{476FF2DA-695B-4640-BECA-72BF879BF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343400"/>
            <a:ext cx="2438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10110111011001</a:t>
            </a:r>
          </a:p>
        </p:txBody>
      </p:sp>
      <p:sp>
        <p:nvSpPr>
          <p:cNvPr id="43022" name="Line 13">
            <a:extLst>
              <a:ext uri="{FF2B5EF4-FFF2-40B4-BE49-F238E27FC236}">
                <a16:creationId xmlns:a16="http://schemas.microsoft.com/office/drawing/2014/main" id="{DD564C84-545A-4DC5-9D8A-7479AD3008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4495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3" name="Text Box 14">
            <a:extLst>
              <a:ext uri="{FF2B5EF4-FFF2-40B4-BE49-F238E27FC236}">
                <a16:creationId xmlns:a16="http://schemas.microsoft.com/office/drawing/2014/main" id="{CF8F9116-4FEA-4858-B188-A89ED8C14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568" y="2362200"/>
            <a:ext cx="31192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Use 6 bits of branch PC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index into local history table</a:t>
            </a:r>
          </a:p>
        </p:txBody>
      </p:sp>
      <p:sp>
        <p:nvSpPr>
          <p:cNvPr id="43024" name="Text Box 15">
            <a:extLst>
              <a:ext uri="{FF2B5EF4-FFF2-40B4-BE49-F238E27FC236}">
                <a16:creationId xmlns:a16="http://schemas.microsoft.com/office/drawing/2014/main" id="{2EBE8069-FA44-4935-8228-D8B15E16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495800"/>
            <a:ext cx="16367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14-bit history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indexes into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next level</a:t>
            </a:r>
          </a:p>
        </p:txBody>
      </p:sp>
      <p:sp>
        <p:nvSpPr>
          <p:cNvPr id="43025" name="Text Box 16">
            <a:extLst>
              <a:ext uri="{FF2B5EF4-FFF2-40B4-BE49-F238E27FC236}">
                <a16:creationId xmlns:a16="http://schemas.microsoft.com/office/drawing/2014/main" id="{70D5E740-338E-4D28-AEEF-A8BEBB395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079" y="1295400"/>
            <a:ext cx="384111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Also a two-level predictor that only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uses local histories at the first level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DDD039A8-FF48-4E78-873F-B024BE8FC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C325CC-0AE0-4652-B0B6-85F6D8440EB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7756B139-DC20-4F02-8727-C7176EF3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58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 Predictor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80926EE8-C784-4286-BBD1-F089A666D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Line 6">
            <a:extLst>
              <a:ext uri="{FF2B5EF4-FFF2-40B4-BE49-F238E27FC236}">
                <a16:creationId xmlns:a16="http://schemas.microsoft.com/office/drawing/2014/main" id="{4C74585B-725A-4D38-BE71-7CCBECC66B1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2743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2" name="Rectangle 8">
            <a:extLst>
              <a:ext uri="{FF2B5EF4-FFF2-40B4-BE49-F238E27FC236}">
                <a16:creationId xmlns:a16="http://schemas.microsoft.com/office/drawing/2014/main" id="{8349EA4B-5B57-4FDD-999A-3C647A09D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057400"/>
            <a:ext cx="2895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45063" name="Text Box 11">
            <a:extLst>
              <a:ext uri="{FF2B5EF4-FFF2-40B4-BE49-F238E27FC236}">
                <a16:creationId xmlns:a16="http://schemas.microsoft.com/office/drawing/2014/main" id="{8F2686FD-B9A0-402B-848C-D5B251940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43200"/>
            <a:ext cx="7537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6 bits</a:t>
            </a:r>
          </a:p>
        </p:txBody>
      </p:sp>
      <p:sp>
        <p:nvSpPr>
          <p:cNvPr id="45064" name="Rectangle 13">
            <a:extLst>
              <a:ext uri="{FF2B5EF4-FFF2-40B4-BE49-F238E27FC236}">
                <a16:creationId xmlns:a16="http://schemas.microsoft.com/office/drawing/2014/main" id="{C7F67008-709E-4C23-8D94-083F68A9D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362200"/>
            <a:ext cx="11430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entry is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763E3B-A5A3-404C-936F-B8B3367D85A3}"/>
              </a:ext>
            </a:extLst>
          </p:cNvPr>
          <p:cNvCxnSpPr/>
          <p:nvPr/>
        </p:nvCxnSpPr>
        <p:spPr>
          <a:xfrm rot="5400000">
            <a:off x="1828801" y="26670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E0E0C3-0EB3-41FC-9DFB-FE4818D9486B}"/>
              </a:ext>
            </a:extLst>
          </p:cNvPr>
          <p:cNvCxnSpPr/>
          <p:nvPr/>
        </p:nvCxnSpPr>
        <p:spPr>
          <a:xfrm rot="5400000">
            <a:off x="2972594" y="26662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99ABEC0-3F18-4EE9-9703-8667122472C9}"/>
              </a:ext>
            </a:extLst>
          </p:cNvPr>
          <p:cNvCxnSpPr/>
          <p:nvPr/>
        </p:nvCxnSpPr>
        <p:spPr>
          <a:xfrm rot="10800000">
            <a:off x="1676400" y="1905000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68" name="Text Box 11">
            <a:extLst>
              <a:ext uri="{FF2B5EF4-FFF2-40B4-BE49-F238E27FC236}">
                <a16:creationId xmlns:a16="http://schemas.microsoft.com/office/drawing/2014/main" id="{4ABE2B05-CB4D-4A49-9F82-EB61E602D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486363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The table keeps track of the common-case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outcome for the branch/local-history combo</a:t>
            </a:r>
          </a:p>
        </p:txBody>
      </p:sp>
      <p:sp>
        <p:nvSpPr>
          <p:cNvPr id="45069" name="Rectangle 8">
            <a:extLst>
              <a:ext uri="{FF2B5EF4-FFF2-40B4-BE49-F238E27FC236}">
                <a16:creationId xmlns:a16="http://schemas.microsoft.com/office/drawing/2014/main" id="{C982752A-BA96-4E65-AB13-A5548ACE1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971800"/>
            <a:ext cx="1828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Local history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10 bit entries</a:t>
            </a:r>
          </a:p>
        </p:txBody>
      </p:sp>
      <p:sp>
        <p:nvSpPr>
          <p:cNvPr id="45070" name="Text Box 11">
            <a:extLst>
              <a:ext uri="{FF2B5EF4-FFF2-40B4-BE49-F238E27FC236}">
                <a16:creationId xmlns:a16="http://schemas.microsoft.com/office/drawing/2014/main" id="{461ED439-E859-4751-A184-AC4103A90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387" y="2301022"/>
            <a:ext cx="619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XOR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26A36C7-E988-4AE6-9085-92F1409E021F}"/>
              </a:ext>
            </a:extLst>
          </p:cNvPr>
          <p:cNvCxnSpPr>
            <a:stCxn id="45061" idx="1"/>
          </p:cNvCxnSpPr>
          <p:nvPr/>
        </p:nvCxnSpPr>
        <p:spPr>
          <a:xfrm rot="5400000" flipH="1" flipV="1">
            <a:off x="2819400" y="2895601"/>
            <a:ext cx="3175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72" name="Text Box 11">
            <a:extLst>
              <a:ext uri="{FF2B5EF4-FFF2-40B4-BE49-F238E27FC236}">
                <a16:creationId xmlns:a16="http://schemas.microsoft.com/office/drawing/2014/main" id="{91042691-2464-4FB6-BC97-69C303CBF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267200"/>
            <a:ext cx="12274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64 entries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8C0E1DE-2A6B-45B3-9829-D29872F796FF}"/>
              </a:ext>
            </a:extLst>
          </p:cNvPr>
          <p:cNvCxnSpPr/>
          <p:nvPr/>
        </p:nvCxnSpPr>
        <p:spPr>
          <a:xfrm rot="5400000" flipH="1" flipV="1">
            <a:off x="5409406" y="2896394"/>
            <a:ext cx="1588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72F42C-26C3-4F32-A7E7-E0BB123C9269}"/>
              </a:ext>
            </a:extLst>
          </p:cNvPr>
          <p:cNvCxnSpPr/>
          <p:nvPr/>
        </p:nvCxnSpPr>
        <p:spPr>
          <a:xfrm rot="5400000">
            <a:off x="1600994" y="1980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0F097DF-77D0-4BA4-9270-C74FEDB85A86}"/>
              </a:ext>
            </a:extLst>
          </p:cNvPr>
          <p:cNvCxnSpPr/>
          <p:nvPr/>
        </p:nvCxnSpPr>
        <p:spPr>
          <a:xfrm rot="5400000">
            <a:off x="2972594" y="1980406"/>
            <a:ext cx="152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4D1F740-15E9-45AC-854A-D5C0A56A4C2A}"/>
              </a:ext>
            </a:extLst>
          </p:cNvPr>
          <p:cNvCxnSpPr/>
          <p:nvPr/>
        </p:nvCxnSpPr>
        <p:spPr>
          <a:xfrm rot="5400000" flipH="1" flipV="1">
            <a:off x="2209801" y="1828800"/>
            <a:ext cx="1524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724DF79-9AFA-445C-AFB4-D7BB1297BA28}"/>
              </a:ext>
            </a:extLst>
          </p:cNvPr>
          <p:cNvCxnSpPr/>
          <p:nvPr/>
        </p:nvCxnSpPr>
        <p:spPr>
          <a:xfrm flipV="1">
            <a:off x="2286000" y="1752600"/>
            <a:ext cx="3505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C58D25F-0378-4F88-AF19-E4ED81AC6AAB}"/>
              </a:ext>
            </a:extLst>
          </p:cNvPr>
          <p:cNvCxnSpPr/>
          <p:nvPr/>
        </p:nvCxnSpPr>
        <p:spPr>
          <a:xfrm rot="5400000">
            <a:off x="5029201" y="2514600"/>
            <a:ext cx="1524000" cy="3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C40EF1B-7F05-4F14-93CD-529D9EBECEFD}"/>
              </a:ext>
            </a:extLst>
          </p:cNvPr>
          <p:cNvCxnSpPr/>
          <p:nvPr/>
        </p:nvCxnSpPr>
        <p:spPr>
          <a:xfrm flipV="1">
            <a:off x="5791200" y="2667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080" name="Text Box 11">
            <a:extLst>
              <a:ext uri="{FF2B5EF4-FFF2-40B4-BE49-F238E27FC236}">
                <a16:creationId xmlns:a16="http://schemas.microsoft.com/office/drawing/2014/main" id="{4E198714-5EDF-4B45-BAC9-D0F940801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524000"/>
            <a:ext cx="88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10 bits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41E2717-DF25-4820-8BFC-CE1E5E3CCE9F}"/>
              </a:ext>
            </a:extLst>
          </p:cNvPr>
          <p:cNvCxnSpPr/>
          <p:nvPr/>
        </p:nvCxnSpPr>
        <p:spPr>
          <a:xfrm rot="10800000">
            <a:off x="1905000" y="2743200"/>
            <a:ext cx="1114425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D7FEBA-6C1B-43AB-BE4A-91E7EB08D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AE0DCD-65E0-4272-8920-DF15FB3589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7107" name="Text Box 2">
            <a:extLst>
              <a:ext uri="{FF2B5EF4-FFF2-40B4-BE49-F238E27FC236}">
                <a16:creationId xmlns:a16="http://schemas.microsoft.com/office/drawing/2014/main" id="{870F0835-BFB2-4368-BEF2-B3E6E623A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4892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Local/Global Predictors</a:t>
            </a:r>
          </a:p>
        </p:txBody>
      </p:sp>
      <p:sp>
        <p:nvSpPr>
          <p:cNvPr id="47108" name="Line 3">
            <a:extLst>
              <a:ext uri="{FF2B5EF4-FFF2-40B4-BE49-F238E27FC236}">
                <a16:creationId xmlns:a16="http://schemas.microsoft.com/office/drawing/2014/main" id="{7F39032A-453C-411D-8FBE-38C537C74B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9" name="Text Box 4">
            <a:extLst>
              <a:ext uri="{FF2B5EF4-FFF2-40B4-BE49-F238E27FC236}">
                <a16:creationId xmlns:a16="http://schemas.microsoft.com/office/drawing/2014/main" id="{1C167625-1198-4C90-9077-4CBEC20FC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072595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Instead of maintaining a counter for each branch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capture the common case,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Maintain a counter for each branch and surrounding pattern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surrounding pattern belongs to the branch being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predicted, the predictor is referred to as a local predictor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Char char="à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If the surrounding pattern includes neighboring branches,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the predictor is referred to as a global predictor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>
            <a:extLst>
              <a:ext uri="{FF2B5EF4-FFF2-40B4-BE49-F238E27FC236}">
                <a16:creationId xmlns:a16="http://schemas.microsoft.com/office/drawing/2014/main" id="{45AF58E6-8FC9-440C-9F8F-F6830AA9C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043394-93BE-42FF-A889-2E945EE0AB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81158C64-C2E0-451E-A849-14511F92D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960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Tournament Predictors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4A7CEC7E-FE2A-4069-ABAB-18151DF59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27D8CE2-B162-4707-A039-0D294EEAF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23174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local predictor might work well for some branches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programs, while a global predictor might work well for others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Provide one of each and maintain another predictor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identify which predictor is best for each branch</a:t>
            </a: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3ACF39D0-EC38-41AD-9704-80FF8A1C5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57800"/>
            <a:ext cx="1524000" cy="669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Tournament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47" name="Text Box 6">
            <a:extLst>
              <a:ext uri="{FF2B5EF4-FFF2-40B4-BE49-F238E27FC236}">
                <a16:creationId xmlns:a16="http://schemas.microsoft.com/office/drawing/2014/main" id="{A60C1863-42C9-4C2D-8AC1-91C94E861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48275"/>
            <a:ext cx="12373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0248" name="Text Box 7">
            <a:extLst>
              <a:ext uri="{FF2B5EF4-FFF2-40B4-BE49-F238E27FC236}">
                <a16:creationId xmlns:a16="http://schemas.microsoft.com/office/drawing/2014/main" id="{3FA91623-35E7-480E-A4A4-F427922B4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146" y="5943600"/>
            <a:ext cx="21988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 counters</a:t>
            </a:r>
          </a:p>
        </p:txBody>
      </p:sp>
      <p:sp>
        <p:nvSpPr>
          <p:cNvPr id="10249" name="Line 8">
            <a:extLst>
              <a:ext uri="{FF2B5EF4-FFF2-40B4-BE49-F238E27FC236}">
                <a16:creationId xmlns:a16="http://schemas.microsoft.com/office/drawing/2014/main" id="{C4C225FE-AF7C-4044-938A-16FD0AB99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470525"/>
            <a:ext cx="53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0" name="Rectangle 9">
            <a:extLst>
              <a:ext uri="{FF2B5EF4-FFF2-40B4-BE49-F238E27FC236}">
                <a16:creationId xmlns:a16="http://schemas.microsoft.com/office/drawing/2014/main" id="{7D204264-A266-45A0-BA2A-FDE09A8A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733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1" name="Rectangle 10">
            <a:extLst>
              <a:ext uri="{FF2B5EF4-FFF2-40B4-BE49-F238E27FC236}">
                <a16:creationId xmlns:a16="http://schemas.microsoft.com/office/drawing/2014/main" id="{D3DC7F50-6672-4D36-93CC-1FF2FF0F8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95800"/>
            <a:ext cx="1524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Global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10252" name="Line 11">
            <a:extLst>
              <a:ext uri="{FF2B5EF4-FFF2-40B4-BE49-F238E27FC236}">
                <a16:creationId xmlns:a16="http://schemas.microsoft.com/office/drawing/2014/main" id="{3C75AB00-2D6E-46EA-A38B-67A60EC407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0386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3" name="Line 12">
            <a:extLst>
              <a:ext uri="{FF2B5EF4-FFF2-40B4-BE49-F238E27FC236}">
                <a16:creationId xmlns:a16="http://schemas.microsoft.com/office/drawing/2014/main" id="{400933EE-71A4-497A-BD2C-C0A8FDED00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038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4" name="Line 13">
            <a:extLst>
              <a:ext uri="{FF2B5EF4-FFF2-40B4-BE49-F238E27FC236}">
                <a16:creationId xmlns:a16="http://schemas.microsoft.com/office/drawing/2014/main" id="{5F215158-ED6D-475D-93ED-674CEDD08F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648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5" name="Line 14">
            <a:extLst>
              <a:ext uri="{FF2B5EF4-FFF2-40B4-BE49-F238E27FC236}">
                <a16:creationId xmlns:a16="http://schemas.microsoft.com/office/drawing/2014/main" id="{945B9B9F-D758-4978-AA01-B79A9247A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91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6" name="Rectangle 15">
            <a:extLst>
              <a:ext uri="{FF2B5EF4-FFF2-40B4-BE49-F238E27FC236}">
                <a16:creationId xmlns:a16="http://schemas.microsoft.com/office/drawing/2014/main" id="{AC5B5E2F-5093-4BD2-910E-BED69F0FC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4038600"/>
            <a:ext cx="533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0257" name="Line 16">
            <a:extLst>
              <a:ext uri="{FF2B5EF4-FFF2-40B4-BE49-F238E27FC236}">
                <a16:creationId xmlns:a16="http://schemas.microsoft.com/office/drawing/2014/main" id="{EE3E5594-A685-490F-BEE1-250D08DE1C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486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8" name="Line 17">
            <a:extLst>
              <a:ext uri="{FF2B5EF4-FFF2-40B4-BE49-F238E27FC236}">
                <a16:creationId xmlns:a16="http://schemas.microsoft.com/office/drawing/2014/main" id="{902A62FC-58D0-419F-AF92-DFDBE495A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59" name="Line 18">
            <a:extLst>
              <a:ext uri="{FF2B5EF4-FFF2-40B4-BE49-F238E27FC236}">
                <a16:creationId xmlns:a16="http://schemas.microsoft.com/office/drawing/2014/main" id="{B6ADEAEF-13E2-4C35-B444-7456D1ED6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419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60" name="Text Box 19">
            <a:extLst>
              <a:ext uri="{FF2B5EF4-FFF2-40B4-BE49-F238E27FC236}">
                <a16:creationId xmlns:a16="http://schemas.microsoft.com/office/drawing/2014/main" id="{ED1F356B-F188-4EE2-8C2F-58A65823A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429000"/>
            <a:ext cx="2059731" cy="28623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Alpha 21264: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1K entries in level-2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12-bit global history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4K entries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capacity: ?</a:t>
            </a:r>
          </a:p>
        </p:txBody>
      </p:sp>
      <p:sp>
        <p:nvSpPr>
          <p:cNvPr id="10261" name="Line 20">
            <a:extLst>
              <a:ext uri="{FF2B5EF4-FFF2-40B4-BE49-F238E27FC236}">
                <a16:creationId xmlns:a16="http://schemas.microsoft.com/office/drawing/2014/main" id="{F877E041-6377-44C8-91F4-0B01AFE20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800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6E87D1-AC4F-4F76-ABB3-B4AA3024C8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408A8A-B61D-4817-A73C-1D5AA9ACA4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FA2C5A-41DE-4FB8-A5AC-D23523D8CB21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41593</TotalTime>
  <Words>1867</Words>
  <Application>Microsoft Office PowerPoint</Application>
  <PresentationFormat>On-screen Show (4:3)</PresentationFormat>
  <Paragraphs>360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245</cp:revision>
  <dcterms:created xsi:type="dcterms:W3CDTF">2002-09-20T18:19:18Z</dcterms:created>
  <dcterms:modified xsi:type="dcterms:W3CDTF">2022-09-28T12:49:07Z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