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363" r:id="rId2"/>
    <p:sldId id="760" r:id="rId3"/>
    <p:sldId id="759" r:id="rId4"/>
    <p:sldId id="711" r:id="rId5"/>
    <p:sldId id="712" r:id="rId6"/>
    <p:sldId id="713" r:id="rId7"/>
    <p:sldId id="714" r:id="rId8"/>
    <p:sldId id="748" r:id="rId9"/>
    <p:sldId id="749" r:id="rId10"/>
    <p:sldId id="750" r:id="rId11"/>
    <p:sldId id="751" r:id="rId12"/>
    <p:sldId id="752" r:id="rId13"/>
    <p:sldId id="718" r:id="rId14"/>
    <p:sldId id="728" r:id="rId15"/>
    <p:sldId id="757" r:id="rId16"/>
    <p:sldId id="719" r:id="rId17"/>
    <p:sldId id="729" r:id="rId18"/>
    <p:sldId id="730" r:id="rId19"/>
    <p:sldId id="753" r:id="rId20"/>
    <p:sldId id="754" r:id="rId21"/>
    <p:sldId id="755" r:id="rId22"/>
    <p:sldId id="758" r:id="rId23"/>
    <p:sldId id="756" r:id="rId24"/>
  </p:sldIdLst>
  <p:sldSz cx="9144000" cy="6858000" type="screen4x3"/>
  <p:notesSz cx="6845300" cy="93964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990000"/>
    <a:srgbClr val="FF9900"/>
    <a:srgbClr val="FFFF00"/>
    <a:srgbClr val="66CCFF"/>
    <a:srgbClr val="0099FF"/>
    <a:srgbClr val="00FF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FB38C54-2E53-452C-9861-7F6F8BB96887}" v="3" dt="2024-02-22T13:54:25.26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989" autoAdjust="0"/>
    <p:restoredTop sz="94660" autoAdjust="0"/>
  </p:normalViewPr>
  <p:slideViewPr>
    <p:cSldViewPr>
      <p:cViewPr varScale="1">
        <p:scale>
          <a:sx n="74" d="100"/>
          <a:sy n="74" d="100"/>
        </p:scale>
        <p:origin x="1120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jeev Balasubramonian" userId="d1fdae7ed13c9a74" providerId="LiveId" clId="{4FB38C54-2E53-452C-9861-7F6F8BB96887}"/>
    <pc:docChg chg="custSel addSld modSld">
      <pc:chgData name="Rajeev Balasubramonian" userId="d1fdae7ed13c9a74" providerId="LiveId" clId="{4FB38C54-2E53-452C-9861-7F6F8BB96887}" dt="2024-02-22T13:57:41.300" v="822" actId="255"/>
      <pc:docMkLst>
        <pc:docMk/>
      </pc:docMkLst>
      <pc:sldChg chg="modSp mod">
        <pc:chgData name="Rajeev Balasubramonian" userId="d1fdae7ed13c9a74" providerId="LiveId" clId="{4FB38C54-2E53-452C-9861-7F6F8BB96887}" dt="2024-02-22T13:26:21.907" v="14" actId="20577"/>
        <pc:sldMkLst>
          <pc:docMk/>
          <pc:sldMk cId="0" sldId="363"/>
        </pc:sldMkLst>
        <pc:spChg chg="mod">
          <ac:chgData name="Rajeev Balasubramonian" userId="d1fdae7ed13c9a74" providerId="LiveId" clId="{4FB38C54-2E53-452C-9861-7F6F8BB96887}" dt="2024-02-22T13:26:21.907" v="14" actId="20577"/>
          <ac:spMkLst>
            <pc:docMk/>
            <pc:sldMk cId="0" sldId="363"/>
            <ac:spMk id="4101" creationId="{28044ED1-D7B6-41A9-8653-557298734FF0}"/>
          </ac:spMkLst>
        </pc:spChg>
      </pc:sldChg>
      <pc:sldChg chg="modSp add mod">
        <pc:chgData name="Rajeev Balasubramonian" userId="d1fdae7ed13c9a74" providerId="LiveId" clId="{4FB38C54-2E53-452C-9861-7F6F8BB96887}" dt="2024-02-22T13:57:41.300" v="822" actId="255"/>
        <pc:sldMkLst>
          <pc:docMk/>
          <pc:sldMk cId="2308056932" sldId="760"/>
        </pc:sldMkLst>
        <pc:spChg chg="mod">
          <ac:chgData name="Rajeev Balasubramonian" userId="d1fdae7ed13c9a74" providerId="LiveId" clId="{4FB38C54-2E53-452C-9861-7F6F8BB96887}" dt="2024-02-22T13:46:25.853" v="70" actId="20577"/>
          <ac:spMkLst>
            <pc:docMk/>
            <pc:sldMk cId="2308056932" sldId="760"/>
            <ac:spMk id="4099" creationId="{7AED74A6-6C79-AAB2-9881-37CF5656EE43}"/>
          </ac:spMkLst>
        </pc:spChg>
        <pc:spChg chg="mod">
          <ac:chgData name="Rajeev Balasubramonian" userId="d1fdae7ed13c9a74" providerId="LiveId" clId="{4FB38C54-2E53-452C-9861-7F6F8BB96887}" dt="2024-02-22T13:57:41.300" v="822" actId="255"/>
          <ac:spMkLst>
            <pc:docMk/>
            <pc:sldMk cId="2308056932" sldId="760"/>
            <ac:spMk id="4101" creationId="{460D46DA-CB24-15B5-37DE-9C64B12F8436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2994" name="Rectangle 2">
            <a:extLst>
              <a:ext uri="{FF2B5EF4-FFF2-40B4-BE49-F238E27FC236}">
                <a16:creationId xmlns:a16="http://schemas.microsoft.com/office/drawing/2014/main" id="{4BC6C12D-D90D-49AA-BBDD-AF50179E5B8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5" name="Rectangle 3">
            <a:extLst>
              <a:ext uri="{FF2B5EF4-FFF2-40B4-BE49-F238E27FC236}">
                <a16:creationId xmlns:a16="http://schemas.microsoft.com/office/drawing/2014/main" id="{AD77DDD6-C0DA-4108-B2A7-863D56B5FA75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6" name="Rectangle 4">
            <a:extLst>
              <a:ext uri="{FF2B5EF4-FFF2-40B4-BE49-F238E27FC236}">
                <a16:creationId xmlns:a16="http://schemas.microsoft.com/office/drawing/2014/main" id="{9DC66446-62EC-4C0D-BA11-544DE1E49151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7" name="Rectangle 5">
            <a:extLst>
              <a:ext uri="{FF2B5EF4-FFF2-40B4-BE49-F238E27FC236}">
                <a16:creationId xmlns:a16="http://schemas.microsoft.com/office/drawing/2014/main" id="{9626B8D8-C6E5-4AF4-A289-05806260BFD7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9254773D-EAF3-41FB-B27F-3766E07FC37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>
            <a:extLst>
              <a:ext uri="{FF2B5EF4-FFF2-40B4-BE49-F238E27FC236}">
                <a16:creationId xmlns:a16="http://schemas.microsoft.com/office/drawing/2014/main" id="{BA0FD49D-4D9D-4D61-92EA-88E84027462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5" name="Rectangle 3">
            <a:extLst>
              <a:ext uri="{FF2B5EF4-FFF2-40B4-BE49-F238E27FC236}">
                <a16:creationId xmlns:a16="http://schemas.microsoft.com/office/drawing/2014/main" id="{5D9966A2-1D87-4E56-B43D-9D0D268C795B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327356C6-AABE-4A05-A26A-40D5B81D8B1E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73150" y="704850"/>
            <a:ext cx="4699000" cy="3524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20197" name="Rectangle 5">
            <a:extLst>
              <a:ext uri="{FF2B5EF4-FFF2-40B4-BE49-F238E27FC236}">
                <a16:creationId xmlns:a16="http://schemas.microsoft.com/office/drawing/2014/main" id="{BC66C75B-7C3C-4469-8DB3-8AD69B14B9AD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464050"/>
            <a:ext cx="5019675" cy="4227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520198" name="Rectangle 6">
            <a:extLst>
              <a:ext uri="{FF2B5EF4-FFF2-40B4-BE49-F238E27FC236}">
                <a16:creationId xmlns:a16="http://schemas.microsoft.com/office/drawing/2014/main" id="{32DECE0E-42BE-472A-84A5-FD82E2820BF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9" name="Rectangle 7">
            <a:extLst>
              <a:ext uri="{FF2B5EF4-FFF2-40B4-BE49-F238E27FC236}">
                <a16:creationId xmlns:a16="http://schemas.microsoft.com/office/drawing/2014/main" id="{81644172-A835-4255-BA93-EFDEF12FE57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A5029BE2-F4D8-40EF-B2BC-C2D8FDB5ED6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7B941AB5-5C6C-4D06-9416-22949853F2D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35BE05B-26DC-4B73-90AC-36F5CC4FF1C2}" type="slidenum">
              <a:rPr lang="en-US" altLang="en-US" sz="1200"/>
              <a:pPr/>
              <a:t>1</a:t>
            </a:fld>
            <a:endParaRPr lang="en-US" altLang="en-US" sz="1200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779CF316-4C06-4EF2-B427-F3E19056782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978EBEF4-3A65-4CE8-9408-84B2E3981F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9101EE55-5046-4BC1-8C7B-69A867D59A4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1564FAA-95C7-4279-BBAB-6B1F9234FA32}" type="slidenum">
              <a:rPr lang="en-US" altLang="en-US" sz="1200"/>
              <a:pPr/>
              <a:t>10</a:t>
            </a:fld>
            <a:endParaRPr lang="en-US" altLang="en-US" sz="1200"/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D2AB4E55-3392-4CDA-97D6-CF4DB3C22CD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EA2B863C-B640-40A7-8DC2-90EC9DC899A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FAE7D686-CFE3-441A-8C42-C8B1AF36834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AF32A32-887D-4827-81C1-E6E3082E18D9}" type="slidenum">
              <a:rPr lang="en-US" altLang="en-US" sz="1200"/>
              <a:pPr/>
              <a:t>11</a:t>
            </a:fld>
            <a:endParaRPr lang="en-US" altLang="en-US" sz="1200"/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C45BF1A6-1E8D-45D5-B8D7-B894CC0BC47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6DD330D9-837A-44A3-85E8-996B5FA056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D61F7F82-E5C0-4E7D-842E-1F950E1EC89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162EFBA-A01F-4DE6-8856-442E99FA1CC5}" type="slidenum">
              <a:rPr lang="en-US" altLang="en-US" sz="1200"/>
              <a:pPr/>
              <a:t>12</a:t>
            </a:fld>
            <a:endParaRPr lang="en-US" altLang="en-US" sz="1200"/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0DFC4741-E5BB-4F05-9C3B-83BA21E2511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1DB2A8FE-AE50-4FF9-BF52-5E3CAFB4C1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8EEEA53A-14FF-4250-9E2D-6F83E92DF98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7DC494E-DEF0-4F90-BE97-25FE5F02CAD7}" type="slidenum">
              <a:rPr lang="en-US" altLang="en-US" sz="1200"/>
              <a:pPr/>
              <a:t>13</a:t>
            </a:fld>
            <a:endParaRPr lang="en-US" altLang="en-US" sz="1200"/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1F1613D7-1B70-4B0D-BF40-44ABC0847A7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F4468D20-A95D-45B5-B4CA-34F53DCA0F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03BD718D-29D7-416E-A776-867AF45A419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6C18942-561B-4F33-9306-BA3209B5A0A6}" type="slidenum">
              <a:rPr lang="en-US" altLang="en-US" sz="1200"/>
              <a:pPr/>
              <a:t>14</a:t>
            </a:fld>
            <a:endParaRPr lang="en-US" altLang="en-US" sz="1200"/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EDAAA406-F3B6-4DDB-B07A-A3979DD475F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879A60FD-BC13-41A9-857B-5498958499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BAABF1BF-C6A0-403B-869E-8DBE703B35E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84180CF-D2B1-4947-98D2-452D79E0AE1D}" type="slidenum">
              <a:rPr lang="en-US" altLang="en-US" sz="1200"/>
              <a:pPr/>
              <a:t>15</a:t>
            </a:fld>
            <a:endParaRPr lang="en-US" altLang="en-US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E02A254C-9CF1-4884-9788-AEFA3467286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A6F9AD74-A670-4F92-99DE-F7F5997F1C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331307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F1D6F3E1-D918-4321-B08A-E9296DE5CE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EC72FB9-DE7B-4956-BAD3-B4C1AA436E86}" type="slidenum">
              <a:rPr lang="en-US" altLang="en-US" sz="1200"/>
              <a:pPr/>
              <a:t>16</a:t>
            </a:fld>
            <a:endParaRPr lang="en-US" altLang="en-US" sz="1200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72185557-0A01-4C8A-9891-E3ECB3E2851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3C6A4FA7-6AA1-42E2-857D-6048DF1AEE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id="{FAF22532-2FDD-4301-8320-189443E39B5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1813E55-1A03-4F72-AD24-8DCB6C3F0E39}" type="slidenum">
              <a:rPr lang="en-US" altLang="en-US" sz="1200"/>
              <a:pPr/>
              <a:t>17</a:t>
            </a:fld>
            <a:endParaRPr lang="en-US" altLang="en-US" sz="1200"/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E785F6FE-C234-424E-92BB-C1E4A0D6426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E330A4A2-F9A2-4D44-93CB-3394717F38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>
            <a:extLst>
              <a:ext uri="{FF2B5EF4-FFF2-40B4-BE49-F238E27FC236}">
                <a16:creationId xmlns:a16="http://schemas.microsoft.com/office/drawing/2014/main" id="{18B8A393-2D9A-4184-B9A8-3C55286B7C5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4480EF2-0B48-4CA8-B744-69826AD34AB5}" type="slidenum">
              <a:rPr lang="en-US" altLang="en-US" sz="1200"/>
              <a:pPr/>
              <a:t>18</a:t>
            </a:fld>
            <a:endParaRPr lang="en-US" altLang="en-US" sz="1200"/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3439D453-2386-4BE0-8C4B-4AA63A146CE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05494084-A694-41CE-ADBE-21ABAB7F0F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BAABF1BF-C6A0-403B-869E-8DBE703B35E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84180CF-D2B1-4947-98D2-452D79E0AE1D}" type="slidenum">
              <a:rPr lang="en-US" altLang="en-US" sz="1200"/>
              <a:pPr/>
              <a:t>19</a:t>
            </a:fld>
            <a:endParaRPr lang="en-US" altLang="en-US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E02A254C-9CF1-4884-9788-AEFA3467286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A6F9AD74-A670-4F92-99DE-F7F5997F1C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B80EA72-1538-B4A2-E6F5-9E37406B25A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94CB8657-91A7-B416-CE5D-3A3AD0DDFA8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35BE05B-26DC-4B73-90AC-36F5CC4FF1C2}" type="slidenum">
              <a:rPr lang="en-US" altLang="en-US" sz="1200"/>
              <a:pPr/>
              <a:t>2</a:t>
            </a:fld>
            <a:endParaRPr lang="en-US" altLang="en-US" sz="1200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6E935903-5C2B-A266-FF0A-871D63C8D61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EEAB68FD-D80E-90B4-0BC7-BA4273CBFE7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382911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97931D51-5C86-45BD-87DC-C402F55C8CD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C6987CF-F8C5-44E3-81AC-FA73960855C9}" type="slidenum">
              <a:rPr lang="en-US" altLang="en-US" sz="1200"/>
              <a:pPr/>
              <a:t>20</a:t>
            </a:fld>
            <a:endParaRPr lang="en-US" altLang="en-US" sz="1200"/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7339B4E5-4FDD-4445-82A4-6EF9AB2956B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F8566DD1-10A4-4324-B13C-1A2D9F8263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:a16="http://schemas.microsoft.com/office/drawing/2014/main" id="{D7EB9DCA-742C-4FC3-BB8A-56EBDFF0CBE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62D63A5-D28C-4494-AA76-A996249E8570}" type="slidenum">
              <a:rPr lang="en-US" altLang="en-US" sz="1200"/>
              <a:pPr/>
              <a:t>21</a:t>
            </a:fld>
            <a:endParaRPr lang="en-US" altLang="en-US" sz="1200"/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C9A49835-8CC5-435E-9F14-71D7953F9F4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17275056-1110-4E02-BD4C-5092FE5F31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:a16="http://schemas.microsoft.com/office/drawing/2014/main" id="{9E109DE6-D8C0-45CC-A815-06D0E6E29F5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E065C9E-6089-4260-B072-A2753D008A28}" type="slidenum">
              <a:rPr lang="en-US" altLang="en-US" sz="1200"/>
              <a:pPr/>
              <a:t>22</a:t>
            </a:fld>
            <a:endParaRPr lang="en-US" altLang="en-US" sz="1200"/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09859482-BAF9-4F5C-9B55-EB9FBF14FC5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A18749F2-0519-4273-837C-88998769DF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357CB61F-E838-4F49-91B4-C3C52109267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3500446-39F6-4CAA-A3B1-25DFFCDB414C}" type="slidenum">
              <a:rPr lang="en-US" altLang="en-US" sz="1200"/>
              <a:pPr/>
              <a:t>23</a:t>
            </a:fld>
            <a:endParaRPr lang="en-US" altLang="en-US" sz="1200"/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B66E2687-082C-4415-88AB-E29D225E1FD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A6D1C3C1-BB64-4B89-B98F-F044EF8634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D4BD5863-D5FC-4CEB-A531-3F1FCBD6692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8CC2F55-1CFF-4D89-848F-72596C3B7AE3}" type="slidenum">
              <a:rPr lang="en-US" altLang="en-US" sz="1200"/>
              <a:pPr/>
              <a:t>3</a:t>
            </a:fld>
            <a:endParaRPr lang="en-US" altLang="en-US" sz="1200"/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2088DD68-C8A5-4230-BE3F-60A3B54D472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9D0CBC79-B69F-4B08-9D05-B403CB3B1F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94171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id="{7AD688BA-B644-4073-93F2-31DD74FBE97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684FF9E-4F16-4E2B-9889-AC3F66F00B26}" type="slidenum">
              <a:rPr lang="en-US" altLang="en-US" sz="1200"/>
              <a:pPr/>
              <a:t>4</a:t>
            </a:fld>
            <a:endParaRPr lang="en-US" altLang="en-US" sz="1200"/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89887BC5-4F6C-4AC4-ADB7-A7119957BCD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395B520A-425F-4729-8BEC-38DF651686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>
            <a:extLst>
              <a:ext uri="{FF2B5EF4-FFF2-40B4-BE49-F238E27FC236}">
                <a16:creationId xmlns:a16="http://schemas.microsoft.com/office/drawing/2014/main" id="{06C63CCA-99F9-4DB5-841F-46AB8F1E6D7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CC65D30-902C-4749-A8FA-406A36541F8E}" type="slidenum">
              <a:rPr lang="en-US" altLang="en-US" sz="1200"/>
              <a:pPr/>
              <a:t>5</a:t>
            </a:fld>
            <a:endParaRPr lang="en-US" altLang="en-US" sz="1200"/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ABACB23E-CD0E-4149-BC15-A6CABE8EB14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7AA6D2EA-242C-4B1D-9566-19580C5E8A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>
            <a:extLst>
              <a:ext uri="{FF2B5EF4-FFF2-40B4-BE49-F238E27FC236}">
                <a16:creationId xmlns:a16="http://schemas.microsoft.com/office/drawing/2014/main" id="{66994523-A214-4C66-B7D0-0EF5B3AF975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346CB14-4F3E-4208-8623-075E0D0DEDDA}" type="slidenum">
              <a:rPr lang="en-US" altLang="en-US" sz="1200"/>
              <a:pPr/>
              <a:t>6</a:t>
            </a:fld>
            <a:endParaRPr lang="en-US" altLang="en-US" sz="1200"/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4731DC40-A9EB-47E0-8404-676D0C507C8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48CB62AA-91B7-4B69-AA93-77E0E86402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>
            <a:extLst>
              <a:ext uri="{FF2B5EF4-FFF2-40B4-BE49-F238E27FC236}">
                <a16:creationId xmlns:a16="http://schemas.microsoft.com/office/drawing/2014/main" id="{11FA2C59-D144-4554-9F14-B3161A74D80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1F75A62-33E5-43EF-8C7C-E569ABDB19D8}" type="slidenum">
              <a:rPr lang="en-US" altLang="en-US" sz="1200"/>
              <a:pPr/>
              <a:t>7</a:t>
            </a:fld>
            <a:endParaRPr lang="en-US" altLang="en-US" sz="1200"/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6F3D5919-6135-4BD2-AA96-AE6767589DE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id="{ECDBFF01-95EE-49A5-A14B-4324EE4644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:a16="http://schemas.microsoft.com/office/drawing/2014/main" id="{E4928017-1944-4B0F-AB6B-08A9FB1F2C9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458164E-EDD0-4BFD-BFCA-CA1D8ED98866}" type="slidenum">
              <a:rPr lang="en-US" altLang="en-US" sz="1200"/>
              <a:pPr/>
              <a:t>8</a:t>
            </a:fld>
            <a:endParaRPr lang="en-US" altLang="en-US" sz="1200"/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884AB746-B2E2-4CE2-A88D-4E0FCB38B8C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C2FA713E-86CD-476F-BC26-7390F34E77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id="{90FFC588-7339-4F6E-96C9-B9F76B27097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801B5BA-96F3-4CBC-B34A-914FC12977EE}" type="slidenum">
              <a:rPr lang="en-US" altLang="en-US" sz="1200"/>
              <a:pPr/>
              <a:t>9</a:t>
            </a:fld>
            <a:endParaRPr lang="en-US" altLang="en-US" sz="1200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4079B448-1340-41B6-AD1E-67E88120A26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1220E6FA-E611-4A53-9EE8-20E73FA4CE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F55566D-2ABF-41EC-8CBE-4BBF52DC852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8E0EC81-5D45-4F25-BA8F-FE10D6416BE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B564987-39B3-4F96-B2B6-74CC5F1AC59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EB1D32-62E6-4D3C-A228-A4D80C4EB9B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34936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84573ED-3877-4E26-BADC-F04B8D902D1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A7911AE-8DE7-4A15-B568-20CAEBAD34A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1E20DFC-50CC-4537-8661-81C83274256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93B76B-DA5A-413B-B6CC-172509AD3CA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7570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A3A4036-2D9E-4990-881E-3BAC3A151EF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79040E6-E6F2-4B06-806D-81A4017CE4F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B0D69EE-15A9-4A25-B588-2FC078D838B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1BAD32-B91B-4DB2-AECF-AA4E80B10A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5494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ABCC8BE-EFDD-4234-86BD-C38ADC09A96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FB0A7E3-E44A-45BD-AA4B-5B0C9FD3DA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0DE33E1-9621-44FB-BBCE-8F0183CC865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D2C57D-104D-45EA-84D2-C4AF7505E48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5284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DAF00E0-CCC4-4F13-89B1-07324268D0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09C15B3-0C60-4B8D-A9BE-F44CF0AE4B7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88585E7-F804-4039-BD31-12BCED5AF1B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E109AB-C112-44C3-8B67-5B75CBB40C5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1939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ADFC966-7D93-44F4-9C0B-C35ECBFAE2E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C2C7430-783E-4F08-9000-E4DDDD983E2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6D18986-5A91-4006-9682-572CC965125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9E54E2-41A3-482E-B5A6-4D80D8F885B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226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ABAC632D-B345-4868-AC4E-08C5E36A5F3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5DB25EB-F399-4D31-96A3-F0529834E0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905314E7-5972-48BD-89E0-2EEB8F2D93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C665FA-A236-4C02-8AB4-3591488016A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1158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EE99A95C-0E47-4BDC-800C-0EF9C0D20D2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0081F2D-49EA-4353-893F-ED6045C186E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76D7FBC1-BB3A-4736-8576-84393819F17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B61AB3-8118-4646-ABF8-6BBB82410CE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0163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8FE4B31-E5B1-4813-9477-357AD0F66E0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6E49E0C4-5900-4B3F-AC6D-07902E75F27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22204063-5B7C-463C-B34E-F9C46E230FE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3B5C9D-DF95-4CFD-9408-531F5801635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7750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A80AE48-6DF4-42EE-81F9-C168D382E3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28F9122-E6B1-4177-980B-0922DC916C3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99F387F-AF80-4BA3-979D-DE1DE90C111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C8417B-C7FF-45C4-80FE-F14494F173B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9789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38760B0-7E17-4765-BFF8-EA582610F1A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42089C1-302A-4880-9CFE-020E1098F2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A81D402-A50E-4C8D-97CE-D837605000F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9FBDB3-1BF8-4EB7-AB71-C3122165233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892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60488A99-A31D-4703-B0DE-C007E15D74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353B2EF8-81E5-406D-8485-B2C9A3DF8B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CB6EF84-CDDA-403C-9E50-2ECF158407D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9831B0BC-0170-4DC6-B363-5957141C8E2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8D492EEA-3F6C-4C78-AD94-4A32BCBC698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Times New Roman" panose="02020603050405020304" pitchFamily="18" charset="0"/>
              </a:defRPr>
            </a:lvl1pPr>
          </a:lstStyle>
          <a:p>
            <a:fld id="{0A4FE21F-6B68-4FAC-8564-523B38C74F8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C5FC276C-D640-4637-A69D-534194DBE8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9765DDD-93F9-4D8B-A76E-E9489E4BF1D8}" type="slidenum">
              <a:rPr lang="en-US" altLang="en-US" sz="1400">
                <a:latin typeface="Times New Roman" panose="02020603050405020304" pitchFamily="18" charset="0"/>
              </a:rPr>
              <a:pPr/>
              <a:t>1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4099" name="Text Box 2">
            <a:extLst>
              <a:ext uri="{FF2B5EF4-FFF2-40B4-BE49-F238E27FC236}">
                <a16:creationId xmlns:a16="http://schemas.microsoft.com/office/drawing/2014/main" id="{446268C5-213E-48A4-A63C-6F5943265E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615405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Lecture 14: Sequential Circuits, FSM</a:t>
            </a:r>
          </a:p>
        </p:txBody>
      </p:sp>
      <p:sp>
        <p:nvSpPr>
          <p:cNvPr id="4100" name="Line 3">
            <a:extLst>
              <a:ext uri="{FF2B5EF4-FFF2-40B4-BE49-F238E27FC236}">
                <a16:creationId xmlns:a16="http://schemas.microsoft.com/office/drawing/2014/main" id="{2840C19F-7865-4703-B536-E5F7705C2A8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1" name="Text Box 4">
            <a:extLst>
              <a:ext uri="{FF2B5EF4-FFF2-40B4-BE49-F238E27FC236}">
                <a16:creationId xmlns:a16="http://schemas.microsoft.com/office/drawing/2014/main" id="{28044ED1-D7B6-41A9-8653-557298734F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24000"/>
            <a:ext cx="3495701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Today’s topics: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Adder wrap-up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Sequential circuits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Finite state machines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2473C305-2AC0-4EE7-B8D9-7E1D30C2F2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8A78E1C-89F1-46D2-A4D0-4B662FA05B09}" type="slidenum">
              <a:rPr lang="en-US" altLang="en-US" sz="1400">
                <a:latin typeface="Times New Roman" panose="02020603050405020304" pitchFamily="18" charset="0"/>
              </a:rPr>
              <a:pPr/>
              <a:t>10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8435" name="Text Box 2">
            <a:extLst>
              <a:ext uri="{FF2B5EF4-FFF2-40B4-BE49-F238E27FC236}">
                <a16:creationId xmlns:a16="http://schemas.microsoft.com/office/drawing/2014/main" id="{79078CDF-0B7B-44D2-A326-6C7F3D8BBD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93514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 Flip Flop</a:t>
            </a:r>
          </a:p>
        </p:txBody>
      </p:sp>
      <p:sp>
        <p:nvSpPr>
          <p:cNvPr id="18436" name="Line 3">
            <a:extLst>
              <a:ext uri="{FF2B5EF4-FFF2-40B4-BE49-F238E27FC236}">
                <a16:creationId xmlns:a16="http://schemas.microsoft.com/office/drawing/2014/main" id="{7B359A0B-3DFD-4E4E-B37E-924957DD82C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7" name="Text Box 5">
            <a:extLst>
              <a:ext uri="{FF2B5EF4-FFF2-40B4-BE49-F238E27FC236}">
                <a16:creationId xmlns:a16="http://schemas.microsoft.com/office/drawing/2014/main" id="{90835792-9AC9-4121-9C48-A2787D10BD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611313"/>
            <a:ext cx="6925678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Terminology: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Latch: outputs can change any time the clock is high (asserted)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Flip flop: outputs can change only on a clock edge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Two D latches in series – ensures that a value is stored only on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the falling edge of the clock</a:t>
            </a:r>
          </a:p>
        </p:txBody>
      </p:sp>
      <p:pic>
        <p:nvPicPr>
          <p:cNvPr id="18438" name="Picture 6" descr="38">
            <a:extLst>
              <a:ext uri="{FF2B5EF4-FFF2-40B4-BE49-F238E27FC236}">
                <a16:creationId xmlns:a16="http://schemas.microsoft.com/office/drawing/2014/main" id="{B1B431A5-2E17-405C-97E1-E9DFEBE300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3767138"/>
            <a:ext cx="6419850" cy="2462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439" name="Text Box 5">
            <a:extLst>
              <a:ext uri="{FF2B5EF4-FFF2-40B4-BE49-F238E27FC236}">
                <a16:creationId xmlns:a16="http://schemas.microsoft.com/office/drawing/2014/main" id="{3211019A-E060-40E5-AE0E-F5C2EAAE8B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6338888"/>
            <a:ext cx="169386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lide Number Placeholder 3">
            <a:extLst>
              <a:ext uri="{FF2B5EF4-FFF2-40B4-BE49-F238E27FC236}">
                <a16:creationId xmlns:a16="http://schemas.microsoft.com/office/drawing/2014/main" id="{513BD693-5C97-4CF1-900F-B80FFC33E3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27BFF90-86F1-41FA-BFA9-12864C2A21FE}" type="slidenum">
              <a:rPr lang="en-US" altLang="en-US" sz="1400">
                <a:latin typeface="Times New Roman" panose="02020603050405020304" pitchFamily="18" charset="0"/>
              </a:rPr>
              <a:pPr/>
              <a:t>11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0483" name="Text Box 2">
            <a:extLst>
              <a:ext uri="{FF2B5EF4-FFF2-40B4-BE49-F238E27FC236}">
                <a16:creationId xmlns:a16="http://schemas.microsoft.com/office/drawing/2014/main" id="{32DCDCC1-6CF5-4CA1-B0C9-3DD30D5F28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60707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Finite State Machine</a:t>
            </a:r>
          </a:p>
        </p:txBody>
      </p:sp>
      <p:sp>
        <p:nvSpPr>
          <p:cNvPr id="20484" name="Line 3">
            <a:extLst>
              <a:ext uri="{FF2B5EF4-FFF2-40B4-BE49-F238E27FC236}">
                <a16:creationId xmlns:a16="http://schemas.microsoft.com/office/drawing/2014/main" id="{2B0E7341-1327-4810-A8BC-95D979781D3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5" name="Text Box 4">
            <a:extLst>
              <a:ext uri="{FF2B5EF4-FFF2-40B4-BE49-F238E27FC236}">
                <a16:creationId xmlns:a16="http://schemas.microsoft.com/office/drawing/2014/main" id="{B062C117-0C97-4073-A303-8401FD6B93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371600"/>
            <a:ext cx="7346691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sequential circuit is described by a variation of a truth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table – a finite state diagram  (hence, the circuit is also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called a finite state machine)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Note that state is updated only on a clock edge</a:t>
            </a:r>
          </a:p>
        </p:txBody>
      </p:sp>
      <p:sp>
        <p:nvSpPr>
          <p:cNvPr id="20486" name="Rectangle 7">
            <a:extLst>
              <a:ext uri="{FF2B5EF4-FFF2-40B4-BE49-F238E27FC236}">
                <a16:creationId xmlns:a16="http://schemas.microsoft.com/office/drawing/2014/main" id="{31983032-AA34-42A8-95C9-2E3AEB94E7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3733800"/>
            <a:ext cx="4876800" cy="2590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487" name="Oval 8">
            <a:extLst>
              <a:ext uri="{FF2B5EF4-FFF2-40B4-BE49-F238E27FC236}">
                <a16:creationId xmlns:a16="http://schemas.microsoft.com/office/drawing/2014/main" id="{D3EC1DAA-1E7A-418C-9F71-0F89DCC421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3962400"/>
            <a:ext cx="17526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Next-state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Function</a:t>
            </a:r>
          </a:p>
        </p:txBody>
      </p:sp>
      <p:sp>
        <p:nvSpPr>
          <p:cNvPr id="20488" name="Oval 10">
            <a:extLst>
              <a:ext uri="{FF2B5EF4-FFF2-40B4-BE49-F238E27FC236}">
                <a16:creationId xmlns:a16="http://schemas.microsoft.com/office/drawing/2014/main" id="{936EA0AB-DF3C-4701-BAD8-F3B60C0DEF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5105400"/>
            <a:ext cx="17526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Output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Function</a:t>
            </a:r>
          </a:p>
        </p:txBody>
      </p:sp>
      <p:sp>
        <p:nvSpPr>
          <p:cNvPr id="20489" name="Rectangle 11">
            <a:extLst>
              <a:ext uri="{FF2B5EF4-FFF2-40B4-BE49-F238E27FC236}">
                <a16:creationId xmlns:a16="http://schemas.microsoft.com/office/drawing/2014/main" id="{09D8EFBF-26D8-43B7-9F6C-8AE384E647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4191000"/>
            <a:ext cx="1295400" cy="533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Current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State</a:t>
            </a:r>
          </a:p>
        </p:txBody>
      </p:sp>
      <p:sp>
        <p:nvSpPr>
          <p:cNvPr id="20490" name="Text Box 13">
            <a:extLst>
              <a:ext uri="{FF2B5EF4-FFF2-40B4-BE49-F238E27FC236}">
                <a16:creationId xmlns:a16="http://schemas.microsoft.com/office/drawing/2014/main" id="{8C701C32-17E2-4486-B41C-38A481FE1E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4725" y="4303713"/>
            <a:ext cx="74090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Clock</a:t>
            </a:r>
          </a:p>
        </p:txBody>
      </p:sp>
      <p:sp>
        <p:nvSpPr>
          <p:cNvPr id="20491" name="Text Box 14">
            <a:extLst>
              <a:ext uri="{FF2B5EF4-FFF2-40B4-BE49-F238E27FC236}">
                <a16:creationId xmlns:a16="http://schemas.microsoft.com/office/drawing/2014/main" id="{C7B46B64-97C4-47DB-B1F6-0A210A48EF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5334000"/>
            <a:ext cx="84029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Inputs</a:t>
            </a:r>
          </a:p>
        </p:txBody>
      </p:sp>
      <p:sp>
        <p:nvSpPr>
          <p:cNvPr id="20492" name="Text Box 15">
            <a:extLst>
              <a:ext uri="{FF2B5EF4-FFF2-40B4-BE49-F238E27FC236}">
                <a16:creationId xmlns:a16="http://schemas.microsoft.com/office/drawing/2014/main" id="{ABD17C5E-768C-4388-A4AB-EBBA27DF8F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3886200"/>
            <a:ext cx="64434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Next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state</a:t>
            </a:r>
          </a:p>
        </p:txBody>
      </p:sp>
      <p:sp>
        <p:nvSpPr>
          <p:cNvPr id="20493" name="Text Box 16">
            <a:extLst>
              <a:ext uri="{FF2B5EF4-FFF2-40B4-BE49-F238E27FC236}">
                <a16:creationId xmlns:a16="http://schemas.microsoft.com/office/drawing/2014/main" id="{054331B9-2331-4C68-B568-1FA222DD90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5181600"/>
            <a:ext cx="94609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Outputs</a:t>
            </a:r>
          </a:p>
        </p:txBody>
      </p:sp>
      <p:sp>
        <p:nvSpPr>
          <p:cNvPr id="20494" name="Line 17">
            <a:extLst>
              <a:ext uri="{FF2B5EF4-FFF2-40B4-BE49-F238E27FC236}">
                <a16:creationId xmlns:a16="http://schemas.microsoft.com/office/drawing/2014/main" id="{E6ED4ACB-C973-4B58-95B7-F624069BAE53}"/>
              </a:ext>
            </a:extLst>
          </p:cNvPr>
          <p:cNvSpPr>
            <a:spLocks noChangeShapeType="1"/>
          </p:cNvSpPr>
          <p:nvPr/>
        </p:nvSpPr>
        <p:spPr bwMode="auto">
          <a:xfrm>
            <a:off x="1676400" y="4495800"/>
            <a:ext cx="990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495" name="Line 18">
            <a:extLst>
              <a:ext uri="{FF2B5EF4-FFF2-40B4-BE49-F238E27FC236}">
                <a16:creationId xmlns:a16="http://schemas.microsoft.com/office/drawing/2014/main" id="{D1EC71A3-9E25-4F80-916E-F57F950B9820}"/>
              </a:ext>
            </a:extLst>
          </p:cNvPr>
          <p:cNvSpPr>
            <a:spLocks noChangeShapeType="1"/>
          </p:cNvSpPr>
          <p:nvPr/>
        </p:nvSpPr>
        <p:spPr bwMode="auto">
          <a:xfrm>
            <a:off x="1752600" y="5562600"/>
            <a:ext cx="2438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496" name="Oval 19">
            <a:extLst>
              <a:ext uri="{FF2B5EF4-FFF2-40B4-BE49-F238E27FC236}">
                <a16:creationId xmlns:a16="http://schemas.microsoft.com/office/drawing/2014/main" id="{32FE4412-D0AB-4A9E-8CF4-A11F802939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54864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497" name="Oval 20">
            <a:extLst>
              <a:ext uri="{FF2B5EF4-FFF2-40B4-BE49-F238E27FC236}">
                <a16:creationId xmlns:a16="http://schemas.microsoft.com/office/drawing/2014/main" id="{D1815B73-3E62-4FE5-97A3-F6D5302C15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43434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498" name="Line 21">
            <a:extLst>
              <a:ext uri="{FF2B5EF4-FFF2-40B4-BE49-F238E27FC236}">
                <a16:creationId xmlns:a16="http://schemas.microsoft.com/office/drawing/2014/main" id="{EBF4E484-1479-4EAB-AC3E-742BA1B5DF5E}"/>
              </a:ext>
            </a:extLst>
          </p:cNvPr>
          <p:cNvSpPr>
            <a:spLocks noChangeShapeType="1"/>
          </p:cNvSpPr>
          <p:nvPr/>
        </p:nvSpPr>
        <p:spPr bwMode="auto">
          <a:xfrm>
            <a:off x="3962400" y="44196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499" name="Line 22">
            <a:extLst>
              <a:ext uri="{FF2B5EF4-FFF2-40B4-BE49-F238E27FC236}">
                <a16:creationId xmlns:a16="http://schemas.microsoft.com/office/drawing/2014/main" id="{9D40F5CF-355C-44AE-AACF-D16C7CE9AE18}"/>
              </a:ext>
            </a:extLst>
          </p:cNvPr>
          <p:cNvSpPr>
            <a:spLocks noChangeShapeType="1"/>
          </p:cNvSpPr>
          <p:nvPr/>
        </p:nvSpPr>
        <p:spPr bwMode="auto">
          <a:xfrm>
            <a:off x="3962400" y="55626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500" name="Line 23">
            <a:extLst>
              <a:ext uri="{FF2B5EF4-FFF2-40B4-BE49-F238E27FC236}">
                <a16:creationId xmlns:a16="http://schemas.microsoft.com/office/drawing/2014/main" id="{F1B75060-EA41-4F59-8952-D3480CFC100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91000" y="4648200"/>
            <a:ext cx="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501" name="Line 24">
            <a:extLst>
              <a:ext uri="{FF2B5EF4-FFF2-40B4-BE49-F238E27FC236}">
                <a16:creationId xmlns:a16="http://schemas.microsoft.com/office/drawing/2014/main" id="{B04992E8-9591-4A89-8217-43321499A914}"/>
              </a:ext>
            </a:extLst>
          </p:cNvPr>
          <p:cNvSpPr>
            <a:spLocks noChangeShapeType="1"/>
          </p:cNvSpPr>
          <p:nvPr/>
        </p:nvSpPr>
        <p:spPr bwMode="auto">
          <a:xfrm>
            <a:off x="4191000" y="46482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502" name="Line 25">
            <a:extLst>
              <a:ext uri="{FF2B5EF4-FFF2-40B4-BE49-F238E27FC236}">
                <a16:creationId xmlns:a16="http://schemas.microsoft.com/office/drawing/2014/main" id="{85325DBC-6AB6-4FDC-8594-0ACE05FC2F01}"/>
              </a:ext>
            </a:extLst>
          </p:cNvPr>
          <p:cNvSpPr>
            <a:spLocks noChangeShapeType="1"/>
          </p:cNvSpPr>
          <p:nvPr/>
        </p:nvSpPr>
        <p:spPr bwMode="auto">
          <a:xfrm>
            <a:off x="4114800" y="4419600"/>
            <a:ext cx="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503" name="Line 26">
            <a:extLst>
              <a:ext uri="{FF2B5EF4-FFF2-40B4-BE49-F238E27FC236}">
                <a16:creationId xmlns:a16="http://schemas.microsoft.com/office/drawing/2014/main" id="{59421C66-5AA3-4E99-A1CF-FA8BD382637D}"/>
              </a:ext>
            </a:extLst>
          </p:cNvPr>
          <p:cNvSpPr>
            <a:spLocks noChangeShapeType="1"/>
          </p:cNvSpPr>
          <p:nvPr/>
        </p:nvSpPr>
        <p:spPr bwMode="auto">
          <a:xfrm>
            <a:off x="4114800" y="5257800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504" name="Line 27">
            <a:extLst>
              <a:ext uri="{FF2B5EF4-FFF2-40B4-BE49-F238E27FC236}">
                <a16:creationId xmlns:a16="http://schemas.microsoft.com/office/drawing/2014/main" id="{3C691A0D-CB33-4FB3-8DB1-2AB422F7D6AC}"/>
              </a:ext>
            </a:extLst>
          </p:cNvPr>
          <p:cNvSpPr>
            <a:spLocks noChangeShapeType="1"/>
          </p:cNvSpPr>
          <p:nvPr/>
        </p:nvSpPr>
        <p:spPr bwMode="auto">
          <a:xfrm>
            <a:off x="6172200" y="5562600"/>
            <a:ext cx="1981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505" name="Line 28">
            <a:extLst>
              <a:ext uri="{FF2B5EF4-FFF2-40B4-BE49-F238E27FC236}">
                <a16:creationId xmlns:a16="http://schemas.microsoft.com/office/drawing/2014/main" id="{C79C4C8C-EA2A-41B3-8BAA-C828752DBCDA}"/>
              </a:ext>
            </a:extLst>
          </p:cNvPr>
          <p:cNvSpPr>
            <a:spLocks noChangeShapeType="1"/>
          </p:cNvSpPr>
          <p:nvPr/>
        </p:nvSpPr>
        <p:spPr bwMode="auto">
          <a:xfrm>
            <a:off x="6172200" y="44196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506" name="Line 29">
            <a:extLst>
              <a:ext uri="{FF2B5EF4-FFF2-40B4-BE49-F238E27FC236}">
                <a16:creationId xmlns:a16="http://schemas.microsoft.com/office/drawing/2014/main" id="{2D3350B0-263C-4E0E-A7C2-982742DC79F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324600" y="38862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507" name="Line 30">
            <a:extLst>
              <a:ext uri="{FF2B5EF4-FFF2-40B4-BE49-F238E27FC236}">
                <a16:creationId xmlns:a16="http://schemas.microsoft.com/office/drawing/2014/main" id="{4D4E8E47-EF06-41F4-9A97-8E105BB5F60D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3886200"/>
            <a:ext cx="3810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508" name="Line 31">
            <a:extLst>
              <a:ext uri="{FF2B5EF4-FFF2-40B4-BE49-F238E27FC236}">
                <a16:creationId xmlns:a16="http://schemas.microsoft.com/office/drawing/2014/main" id="{7D55BCD1-FD85-4BA3-814D-BBBD6C92E80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14600" y="3886200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509" name="Line 32">
            <a:extLst>
              <a:ext uri="{FF2B5EF4-FFF2-40B4-BE49-F238E27FC236}">
                <a16:creationId xmlns:a16="http://schemas.microsoft.com/office/drawing/2014/main" id="{B72DEE88-72F4-4FA7-A1EA-1BEC7479CA6A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43434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3">
            <a:extLst>
              <a:ext uri="{FF2B5EF4-FFF2-40B4-BE49-F238E27FC236}">
                <a16:creationId xmlns:a16="http://schemas.microsoft.com/office/drawing/2014/main" id="{D8969072-85D1-43DB-BD17-5BB60DE58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9AFEB11-4557-4A80-8F40-F0E1DDF00399}" type="slidenum">
              <a:rPr lang="en-US" altLang="en-US" sz="1400">
                <a:latin typeface="Times New Roman" panose="02020603050405020304" pitchFamily="18" charset="0"/>
              </a:rPr>
              <a:pPr/>
              <a:t>12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2531" name="Text Box 2">
            <a:extLst>
              <a:ext uri="{FF2B5EF4-FFF2-40B4-BE49-F238E27FC236}">
                <a16:creationId xmlns:a16="http://schemas.microsoft.com/office/drawing/2014/main" id="{6278EDD0-C878-44A2-B504-CB1A79DE39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68939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State Diagrams</a:t>
            </a:r>
          </a:p>
        </p:txBody>
      </p:sp>
      <p:sp>
        <p:nvSpPr>
          <p:cNvPr id="22532" name="Line 3">
            <a:extLst>
              <a:ext uri="{FF2B5EF4-FFF2-40B4-BE49-F238E27FC236}">
                <a16:creationId xmlns:a16="http://schemas.microsoft.com/office/drawing/2014/main" id="{18048B53-3129-46C8-904F-10086B1B4A5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3" name="Text Box 5">
            <a:extLst>
              <a:ext uri="{FF2B5EF4-FFF2-40B4-BE49-F238E27FC236}">
                <a16:creationId xmlns:a16="http://schemas.microsoft.com/office/drawing/2014/main" id="{90DE6C7D-5F27-43F0-B74B-C4F5E65612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653314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Each state is shown with a circle, labeled with the state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value – the contents of the circle are the outputs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An arc represents a transition to a different state, with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inputs indicated on the label</a:t>
            </a:r>
          </a:p>
        </p:txBody>
      </p:sp>
      <p:sp>
        <p:nvSpPr>
          <p:cNvPr id="22534" name="Oval 6">
            <a:extLst>
              <a:ext uri="{FF2B5EF4-FFF2-40B4-BE49-F238E27FC236}">
                <a16:creationId xmlns:a16="http://schemas.microsoft.com/office/drawing/2014/main" id="{C4F3DBC2-0B0F-4D8F-8355-243FD39507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5029200"/>
            <a:ext cx="6858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</a:p>
        </p:txBody>
      </p:sp>
      <p:sp>
        <p:nvSpPr>
          <p:cNvPr id="22535" name="Oval 7">
            <a:extLst>
              <a:ext uri="{FF2B5EF4-FFF2-40B4-BE49-F238E27FC236}">
                <a16:creationId xmlns:a16="http://schemas.microsoft.com/office/drawing/2014/main" id="{92A6E211-121E-49C5-8713-C90084E85C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5029200"/>
            <a:ext cx="6858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</a:p>
        </p:txBody>
      </p:sp>
      <p:sp>
        <p:nvSpPr>
          <p:cNvPr id="22536" name="Text Box 8">
            <a:extLst>
              <a:ext uri="{FF2B5EF4-FFF2-40B4-BE49-F238E27FC236}">
                <a16:creationId xmlns:a16="http://schemas.microsoft.com/office/drawing/2014/main" id="{111A7C0E-BE1C-485C-9BD5-0BBBA497C3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5105400"/>
            <a:ext cx="34015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</a:p>
        </p:txBody>
      </p:sp>
      <p:sp>
        <p:nvSpPr>
          <p:cNvPr id="22537" name="Text Box 9">
            <a:extLst>
              <a:ext uri="{FF2B5EF4-FFF2-40B4-BE49-F238E27FC236}">
                <a16:creationId xmlns:a16="http://schemas.microsoft.com/office/drawing/2014/main" id="{8C477085-E2FC-41FA-817A-8DB8C4ADAC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5105400"/>
            <a:ext cx="34015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</a:p>
        </p:txBody>
      </p:sp>
      <p:sp>
        <p:nvSpPr>
          <p:cNvPr id="22538" name="Line 10">
            <a:extLst>
              <a:ext uri="{FF2B5EF4-FFF2-40B4-BE49-F238E27FC236}">
                <a16:creationId xmlns:a16="http://schemas.microsoft.com/office/drawing/2014/main" id="{1EE37AFE-734A-4D1D-BE86-E90B6FFB29C2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5105400"/>
            <a:ext cx="152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539" name="Line 11">
            <a:extLst>
              <a:ext uri="{FF2B5EF4-FFF2-40B4-BE49-F238E27FC236}">
                <a16:creationId xmlns:a16="http://schemas.microsoft.com/office/drawing/2014/main" id="{6F03749E-DF47-41B2-ABEA-6CEC312EF6E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86000" y="5562600"/>
            <a:ext cx="152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540" name="Text Box 12">
            <a:extLst>
              <a:ext uri="{FF2B5EF4-FFF2-40B4-BE49-F238E27FC236}">
                <a16:creationId xmlns:a16="http://schemas.microsoft.com/office/drawing/2014/main" id="{0D3AA65C-DCF6-4B01-86A0-BE1E4A2712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4800600"/>
            <a:ext cx="71526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D = 1</a:t>
            </a:r>
          </a:p>
        </p:txBody>
      </p:sp>
      <p:sp>
        <p:nvSpPr>
          <p:cNvPr id="22541" name="Text Box 13">
            <a:extLst>
              <a:ext uri="{FF2B5EF4-FFF2-40B4-BE49-F238E27FC236}">
                <a16:creationId xmlns:a16="http://schemas.microsoft.com/office/drawing/2014/main" id="{AF3B31F4-4761-4E3A-82AE-F1127F2CC5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5486400"/>
            <a:ext cx="71526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D = 0</a:t>
            </a:r>
          </a:p>
        </p:txBody>
      </p:sp>
      <p:sp>
        <p:nvSpPr>
          <p:cNvPr id="22542" name="Freeform 14">
            <a:extLst>
              <a:ext uri="{FF2B5EF4-FFF2-40B4-BE49-F238E27FC236}">
                <a16:creationId xmlns:a16="http://schemas.microsoft.com/office/drawing/2014/main" id="{BD7E39B8-5105-4C1D-9A00-BA7A27F94ACA}"/>
              </a:ext>
            </a:extLst>
          </p:cNvPr>
          <p:cNvSpPr>
            <a:spLocks/>
          </p:cNvSpPr>
          <p:nvPr/>
        </p:nvSpPr>
        <p:spPr bwMode="auto">
          <a:xfrm>
            <a:off x="1676400" y="4495800"/>
            <a:ext cx="647700" cy="546100"/>
          </a:xfrm>
          <a:custGeom>
            <a:avLst/>
            <a:gdLst>
              <a:gd name="T0" fmla="*/ 2147483646 w 408"/>
              <a:gd name="T1" fmla="*/ 2147483646 h 344"/>
              <a:gd name="T2" fmla="*/ 2147483646 w 408"/>
              <a:gd name="T3" fmla="*/ 2147483646 h 344"/>
              <a:gd name="T4" fmla="*/ 2147483646 w 408"/>
              <a:gd name="T5" fmla="*/ 2147483646 h 344"/>
              <a:gd name="T6" fmla="*/ 2147483646 w 408"/>
              <a:gd name="T7" fmla="*/ 2147483646 h 344"/>
              <a:gd name="T8" fmla="*/ 2147483646 w 408"/>
              <a:gd name="T9" fmla="*/ 2147483646 h 34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08" h="344">
                <a:moveTo>
                  <a:pt x="296" y="344"/>
                </a:moveTo>
                <a:cubicBezTo>
                  <a:pt x="352" y="276"/>
                  <a:pt x="408" y="208"/>
                  <a:pt x="392" y="152"/>
                </a:cubicBezTo>
                <a:cubicBezTo>
                  <a:pt x="376" y="96"/>
                  <a:pt x="264" y="16"/>
                  <a:pt x="200" y="8"/>
                </a:cubicBezTo>
                <a:cubicBezTo>
                  <a:pt x="136" y="0"/>
                  <a:pt x="16" y="48"/>
                  <a:pt x="8" y="104"/>
                </a:cubicBezTo>
                <a:cubicBezTo>
                  <a:pt x="0" y="160"/>
                  <a:pt x="128" y="304"/>
                  <a:pt x="152" y="344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543" name="Freeform 15">
            <a:extLst>
              <a:ext uri="{FF2B5EF4-FFF2-40B4-BE49-F238E27FC236}">
                <a16:creationId xmlns:a16="http://schemas.microsoft.com/office/drawing/2014/main" id="{639E2046-AD55-4FD3-9C4F-60782EE7067A}"/>
              </a:ext>
            </a:extLst>
          </p:cNvPr>
          <p:cNvSpPr>
            <a:spLocks/>
          </p:cNvSpPr>
          <p:nvPr/>
        </p:nvSpPr>
        <p:spPr bwMode="auto">
          <a:xfrm>
            <a:off x="3733800" y="4495800"/>
            <a:ext cx="647700" cy="546100"/>
          </a:xfrm>
          <a:custGeom>
            <a:avLst/>
            <a:gdLst>
              <a:gd name="T0" fmla="*/ 2147483646 w 408"/>
              <a:gd name="T1" fmla="*/ 2147483646 h 344"/>
              <a:gd name="T2" fmla="*/ 2147483646 w 408"/>
              <a:gd name="T3" fmla="*/ 2147483646 h 344"/>
              <a:gd name="T4" fmla="*/ 2147483646 w 408"/>
              <a:gd name="T5" fmla="*/ 2147483646 h 344"/>
              <a:gd name="T6" fmla="*/ 2147483646 w 408"/>
              <a:gd name="T7" fmla="*/ 2147483646 h 344"/>
              <a:gd name="T8" fmla="*/ 2147483646 w 408"/>
              <a:gd name="T9" fmla="*/ 2147483646 h 34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08" h="344">
                <a:moveTo>
                  <a:pt x="296" y="344"/>
                </a:moveTo>
                <a:cubicBezTo>
                  <a:pt x="352" y="276"/>
                  <a:pt x="408" y="208"/>
                  <a:pt x="392" y="152"/>
                </a:cubicBezTo>
                <a:cubicBezTo>
                  <a:pt x="376" y="96"/>
                  <a:pt x="264" y="16"/>
                  <a:pt x="200" y="8"/>
                </a:cubicBezTo>
                <a:cubicBezTo>
                  <a:pt x="136" y="0"/>
                  <a:pt x="16" y="48"/>
                  <a:pt x="8" y="104"/>
                </a:cubicBezTo>
                <a:cubicBezTo>
                  <a:pt x="0" y="160"/>
                  <a:pt x="128" y="304"/>
                  <a:pt x="152" y="344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544" name="Text Box 16">
            <a:extLst>
              <a:ext uri="{FF2B5EF4-FFF2-40B4-BE49-F238E27FC236}">
                <a16:creationId xmlns:a16="http://schemas.microsoft.com/office/drawing/2014/main" id="{D2E77BA8-6AD3-4218-89C8-A501A78131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4191000"/>
            <a:ext cx="71526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D = 0</a:t>
            </a:r>
          </a:p>
        </p:txBody>
      </p:sp>
      <p:sp>
        <p:nvSpPr>
          <p:cNvPr id="22545" name="Text Box 17">
            <a:extLst>
              <a:ext uri="{FF2B5EF4-FFF2-40B4-BE49-F238E27FC236}">
                <a16:creationId xmlns:a16="http://schemas.microsoft.com/office/drawing/2014/main" id="{1359DA30-CFF0-4D01-9F3F-708AA45DFE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4191000"/>
            <a:ext cx="71526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D = 1</a:t>
            </a:r>
          </a:p>
        </p:txBody>
      </p:sp>
      <p:sp>
        <p:nvSpPr>
          <p:cNvPr id="22546" name="Text Box 18">
            <a:extLst>
              <a:ext uri="{FF2B5EF4-FFF2-40B4-BE49-F238E27FC236}">
                <a16:creationId xmlns:a16="http://schemas.microsoft.com/office/drawing/2014/main" id="{3753C904-6E39-4C88-8875-0BE5AFBE55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4572000"/>
            <a:ext cx="340093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This is a state diagram for ___?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BCB6F208-3BE9-47A4-8305-564577291F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5AE5CAD-ED84-4ACF-9A36-CBCF4F34DB68}" type="slidenum">
              <a:rPr lang="en-US" altLang="en-US" sz="1400">
                <a:latin typeface="Times New Roman" panose="02020603050405020304" pitchFamily="18" charset="0"/>
              </a:rPr>
              <a:pPr/>
              <a:t>13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4579" name="Text Box 2">
            <a:extLst>
              <a:ext uri="{FF2B5EF4-FFF2-40B4-BE49-F238E27FC236}">
                <a16:creationId xmlns:a16="http://schemas.microsoft.com/office/drawing/2014/main" id="{0018717E-036A-4268-A9B9-9AA203CE2B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41104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3-Bit Counter</a:t>
            </a:r>
          </a:p>
        </p:txBody>
      </p:sp>
      <p:sp>
        <p:nvSpPr>
          <p:cNvPr id="24580" name="Line 3">
            <a:extLst>
              <a:ext uri="{FF2B5EF4-FFF2-40B4-BE49-F238E27FC236}">
                <a16:creationId xmlns:a16="http://schemas.microsoft.com/office/drawing/2014/main" id="{A9187EF6-2509-4F41-B024-574AEC92D40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1" name="Text Box 4">
            <a:extLst>
              <a:ext uri="{FF2B5EF4-FFF2-40B4-BE49-F238E27FC236}">
                <a16:creationId xmlns:a16="http://schemas.microsoft.com/office/drawing/2014/main" id="{5360238B-AD14-4224-ADD2-86807E6C28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600200"/>
            <a:ext cx="754572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Consider a circuit that stores a number and increments the value on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every clock edge – on reaching the largest value, it starts again from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Draw the state diagram:</a:t>
            </a:r>
          </a:p>
          <a:p>
            <a:pPr lvl="1" eaLnBrk="1" hangingPunct="1">
              <a:spcBef>
                <a:spcPct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How many states?</a:t>
            </a:r>
          </a:p>
          <a:p>
            <a:pPr lvl="1" eaLnBrk="1" hangingPunct="1">
              <a:spcBef>
                <a:spcPct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How many inputs?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3">
            <a:extLst>
              <a:ext uri="{FF2B5EF4-FFF2-40B4-BE49-F238E27FC236}">
                <a16:creationId xmlns:a16="http://schemas.microsoft.com/office/drawing/2014/main" id="{13784DE5-30CE-49CA-8034-6D8954B3F3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A8B346D-CAB8-494A-9E4E-9D33CD1E0397}" type="slidenum">
              <a:rPr lang="en-US" altLang="en-US" sz="1400">
                <a:latin typeface="Times New Roman" panose="02020603050405020304" pitchFamily="18" charset="0"/>
              </a:rPr>
              <a:pPr/>
              <a:t>14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6627" name="Text Box 2">
            <a:extLst>
              <a:ext uri="{FF2B5EF4-FFF2-40B4-BE49-F238E27FC236}">
                <a16:creationId xmlns:a16="http://schemas.microsoft.com/office/drawing/2014/main" id="{2344F0B0-CC14-415F-926A-1FF0F9FE20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41104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3-Bit Counter</a:t>
            </a:r>
          </a:p>
        </p:txBody>
      </p:sp>
      <p:sp>
        <p:nvSpPr>
          <p:cNvPr id="26628" name="Line 3">
            <a:extLst>
              <a:ext uri="{FF2B5EF4-FFF2-40B4-BE49-F238E27FC236}">
                <a16:creationId xmlns:a16="http://schemas.microsoft.com/office/drawing/2014/main" id="{D951A267-286A-4D43-B46F-DBABE3C45BD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29" name="Text Box 4">
            <a:extLst>
              <a:ext uri="{FF2B5EF4-FFF2-40B4-BE49-F238E27FC236}">
                <a16:creationId xmlns:a16="http://schemas.microsoft.com/office/drawing/2014/main" id="{86B48182-5D6F-4EB1-B35C-D5168B5FAB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600200"/>
            <a:ext cx="754572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Consider a circuit that stores a number and increments the value on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every clock edge – on reaching the largest value, it starts again from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Draw the state diagram:</a:t>
            </a:r>
          </a:p>
          <a:p>
            <a:pPr lvl="1" eaLnBrk="1" hangingPunct="1">
              <a:spcBef>
                <a:spcPct val="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How many states?</a:t>
            </a:r>
          </a:p>
          <a:p>
            <a:pPr lvl="1" eaLnBrk="1" hangingPunct="1">
              <a:spcBef>
                <a:spcPct val="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How many inputs?</a:t>
            </a:r>
          </a:p>
        </p:txBody>
      </p:sp>
      <p:sp>
        <p:nvSpPr>
          <p:cNvPr id="26630" name="Oval 5">
            <a:extLst>
              <a:ext uri="{FF2B5EF4-FFF2-40B4-BE49-F238E27FC236}">
                <a16:creationId xmlns:a16="http://schemas.microsoft.com/office/drawing/2014/main" id="{90185122-DBC9-43CC-AA93-479C9D1273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4800600"/>
            <a:ext cx="6858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000</a:t>
            </a:r>
          </a:p>
        </p:txBody>
      </p:sp>
      <p:sp>
        <p:nvSpPr>
          <p:cNvPr id="26631" name="Text Box 6">
            <a:extLst>
              <a:ext uri="{FF2B5EF4-FFF2-40B4-BE49-F238E27FC236}">
                <a16:creationId xmlns:a16="http://schemas.microsoft.com/office/drawing/2014/main" id="{BB5CBEEB-F042-4320-B475-487E06A7BB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5410200"/>
            <a:ext cx="65114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000</a:t>
            </a:r>
          </a:p>
        </p:txBody>
      </p:sp>
      <p:sp>
        <p:nvSpPr>
          <p:cNvPr id="26632" name="Line 7">
            <a:extLst>
              <a:ext uri="{FF2B5EF4-FFF2-40B4-BE49-F238E27FC236}">
                <a16:creationId xmlns:a16="http://schemas.microsoft.com/office/drawing/2014/main" id="{EFEB607C-2F5D-41A0-98B3-716EBCA30621}"/>
              </a:ext>
            </a:extLst>
          </p:cNvPr>
          <p:cNvSpPr>
            <a:spLocks noChangeShapeType="1"/>
          </p:cNvSpPr>
          <p:nvPr/>
        </p:nvSpPr>
        <p:spPr bwMode="auto">
          <a:xfrm>
            <a:off x="1447800" y="51816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633" name="Oval 8">
            <a:extLst>
              <a:ext uri="{FF2B5EF4-FFF2-40B4-BE49-F238E27FC236}">
                <a16:creationId xmlns:a16="http://schemas.microsoft.com/office/drawing/2014/main" id="{B6CB9EFF-FF45-4BA9-B67C-3A329005B3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4800600"/>
            <a:ext cx="6858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001</a:t>
            </a:r>
          </a:p>
        </p:txBody>
      </p:sp>
      <p:sp>
        <p:nvSpPr>
          <p:cNvPr id="26634" name="Text Box 9">
            <a:extLst>
              <a:ext uri="{FF2B5EF4-FFF2-40B4-BE49-F238E27FC236}">
                <a16:creationId xmlns:a16="http://schemas.microsoft.com/office/drawing/2014/main" id="{CCCFB8BF-6AA4-4583-A6B2-2D964B9803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5410200"/>
            <a:ext cx="65114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001</a:t>
            </a:r>
          </a:p>
        </p:txBody>
      </p:sp>
      <p:sp>
        <p:nvSpPr>
          <p:cNvPr id="26635" name="Line 10">
            <a:extLst>
              <a:ext uri="{FF2B5EF4-FFF2-40B4-BE49-F238E27FC236}">
                <a16:creationId xmlns:a16="http://schemas.microsoft.com/office/drawing/2014/main" id="{E616D61D-8F2A-4F82-8531-242850880580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51816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636" name="Oval 11">
            <a:extLst>
              <a:ext uri="{FF2B5EF4-FFF2-40B4-BE49-F238E27FC236}">
                <a16:creationId xmlns:a16="http://schemas.microsoft.com/office/drawing/2014/main" id="{A8A674DD-4FD1-44D5-86A1-8F52CF07CD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4800600"/>
            <a:ext cx="6858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010</a:t>
            </a:r>
          </a:p>
        </p:txBody>
      </p:sp>
      <p:sp>
        <p:nvSpPr>
          <p:cNvPr id="26637" name="Text Box 12">
            <a:extLst>
              <a:ext uri="{FF2B5EF4-FFF2-40B4-BE49-F238E27FC236}">
                <a16:creationId xmlns:a16="http://schemas.microsoft.com/office/drawing/2014/main" id="{85395B6A-DADE-436A-B768-25C7C5B23C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5410200"/>
            <a:ext cx="65114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010</a:t>
            </a:r>
          </a:p>
        </p:txBody>
      </p:sp>
      <p:sp>
        <p:nvSpPr>
          <p:cNvPr id="26638" name="Line 13">
            <a:extLst>
              <a:ext uri="{FF2B5EF4-FFF2-40B4-BE49-F238E27FC236}">
                <a16:creationId xmlns:a16="http://schemas.microsoft.com/office/drawing/2014/main" id="{6E49D101-A1F5-4A64-9A31-4BD5FD63AA9F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6600" y="51816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639" name="Oval 14">
            <a:extLst>
              <a:ext uri="{FF2B5EF4-FFF2-40B4-BE49-F238E27FC236}">
                <a16:creationId xmlns:a16="http://schemas.microsoft.com/office/drawing/2014/main" id="{871EA631-7EE3-4EA5-B5A4-B35ECF1831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4800600"/>
            <a:ext cx="6858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011</a:t>
            </a:r>
          </a:p>
        </p:txBody>
      </p:sp>
      <p:sp>
        <p:nvSpPr>
          <p:cNvPr id="26640" name="Text Box 15">
            <a:extLst>
              <a:ext uri="{FF2B5EF4-FFF2-40B4-BE49-F238E27FC236}">
                <a16:creationId xmlns:a16="http://schemas.microsoft.com/office/drawing/2014/main" id="{D87ACCB8-F755-4B91-9246-D50074D6E6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5410200"/>
            <a:ext cx="65114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011</a:t>
            </a:r>
          </a:p>
        </p:txBody>
      </p:sp>
      <p:sp>
        <p:nvSpPr>
          <p:cNvPr id="26641" name="Line 16">
            <a:extLst>
              <a:ext uri="{FF2B5EF4-FFF2-40B4-BE49-F238E27FC236}">
                <a16:creationId xmlns:a16="http://schemas.microsoft.com/office/drawing/2014/main" id="{996B855F-43E1-46CE-8EE3-1B33E40BC09B}"/>
              </a:ext>
            </a:extLst>
          </p:cNvPr>
          <p:cNvSpPr>
            <a:spLocks noChangeShapeType="1"/>
          </p:cNvSpPr>
          <p:nvPr/>
        </p:nvSpPr>
        <p:spPr bwMode="auto">
          <a:xfrm>
            <a:off x="4191000" y="51816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642" name="Oval 17">
            <a:extLst>
              <a:ext uri="{FF2B5EF4-FFF2-40B4-BE49-F238E27FC236}">
                <a16:creationId xmlns:a16="http://schemas.microsoft.com/office/drawing/2014/main" id="{8C6278EE-7448-4C54-A99D-4F2B8AA813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4800600"/>
            <a:ext cx="6858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100</a:t>
            </a:r>
          </a:p>
        </p:txBody>
      </p:sp>
      <p:sp>
        <p:nvSpPr>
          <p:cNvPr id="26643" name="Text Box 18">
            <a:extLst>
              <a:ext uri="{FF2B5EF4-FFF2-40B4-BE49-F238E27FC236}">
                <a16:creationId xmlns:a16="http://schemas.microsoft.com/office/drawing/2014/main" id="{893F1DB3-89CE-4992-8B0A-459BAC851E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5410200"/>
            <a:ext cx="65114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100</a:t>
            </a:r>
          </a:p>
        </p:txBody>
      </p:sp>
      <p:sp>
        <p:nvSpPr>
          <p:cNvPr id="26644" name="Line 19">
            <a:extLst>
              <a:ext uri="{FF2B5EF4-FFF2-40B4-BE49-F238E27FC236}">
                <a16:creationId xmlns:a16="http://schemas.microsoft.com/office/drawing/2014/main" id="{61A7389A-D4DF-44B2-B582-771702690639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51816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645" name="Oval 20">
            <a:extLst>
              <a:ext uri="{FF2B5EF4-FFF2-40B4-BE49-F238E27FC236}">
                <a16:creationId xmlns:a16="http://schemas.microsoft.com/office/drawing/2014/main" id="{348571B7-93CD-49C9-AE98-5C33678693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4800600"/>
            <a:ext cx="6858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101</a:t>
            </a:r>
          </a:p>
        </p:txBody>
      </p:sp>
      <p:sp>
        <p:nvSpPr>
          <p:cNvPr id="26646" name="Text Box 21">
            <a:extLst>
              <a:ext uri="{FF2B5EF4-FFF2-40B4-BE49-F238E27FC236}">
                <a16:creationId xmlns:a16="http://schemas.microsoft.com/office/drawing/2014/main" id="{D2690EBF-788F-44D5-9E56-69ACB51778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5410200"/>
            <a:ext cx="65114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101</a:t>
            </a:r>
          </a:p>
        </p:txBody>
      </p:sp>
      <p:sp>
        <p:nvSpPr>
          <p:cNvPr id="26647" name="Line 22">
            <a:extLst>
              <a:ext uri="{FF2B5EF4-FFF2-40B4-BE49-F238E27FC236}">
                <a16:creationId xmlns:a16="http://schemas.microsoft.com/office/drawing/2014/main" id="{86D5AF14-7789-4D8B-B9C4-44D2AB9B2EA5}"/>
              </a:ext>
            </a:extLst>
          </p:cNvPr>
          <p:cNvSpPr>
            <a:spLocks noChangeShapeType="1"/>
          </p:cNvSpPr>
          <p:nvPr/>
        </p:nvSpPr>
        <p:spPr bwMode="auto">
          <a:xfrm>
            <a:off x="6019800" y="51816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648" name="Oval 23">
            <a:extLst>
              <a:ext uri="{FF2B5EF4-FFF2-40B4-BE49-F238E27FC236}">
                <a16:creationId xmlns:a16="http://schemas.microsoft.com/office/drawing/2014/main" id="{19B40B53-4C77-480A-BC83-A6FC7F141F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8400" y="4800600"/>
            <a:ext cx="6858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110</a:t>
            </a:r>
          </a:p>
        </p:txBody>
      </p:sp>
      <p:sp>
        <p:nvSpPr>
          <p:cNvPr id="26649" name="Text Box 24">
            <a:extLst>
              <a:ext uri="{FF2B5EF4-FFF2-40B4-BE49-F238E27FC236}">
                <a16:creationId xmlns:a16="http://schemas.microsoft.com/office/drawing/2014/main" id="{11AA82EC-F921-4837-82D6-D9E94A3D0A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5410200"/>
            <a:ext cx="65114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110</a:t>
            </a:r>
          </a:p>
        </p:txBody>
      </p:sp>
      <p:sp>
        <p:nvSpPr>
          <p:cNvPr id="26650" name="Line 25">
            <a:extLst>
              <a:ext uri="{FF2B5EF4-FFF2-40B4-BE49-F238E27FC236}">
                <a16:creationId xmlns:a16="http://schemas.microsoft.com/office/drawing/2014/main" id="{798CFB9D-2B4A-4757-9860-2B52A49410B9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4200" y="51816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651" name="Oval 26">
            <a:extLst>
              <a:ext uri="{FF2B5EF4-FFF2-40B4-BE49-F238E27FC236}">
                <a16:creationId xmlns:a16="http://schemas.microsoft.com/office/drawing/2014/main" id="{356DC469-1C94-4A6F-840B-5F052FAF17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2800" y="4800600"/>
            <a:ext cx="6858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111</a:t>
            </a:r>
          </a:p>
        </p:txBody>
      </p:sp>
      <p:sp>
        <p:nvSpPr>
          <p:cNvPr id="26652" name="Text Box 27">
            <a:extLst>
              <a:ext uri="{FF2B5EF4-FFF2-40B4-BE49-F238E27FC236}">
                <a16:creationId xmlns:a16="http://schemas.microsoft.com/office/drawing/2014/main" id="{138E5EC6-5DDD-4510-872D-6B79726EF3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2800" y="5410200"/>
            <a:ext cx="65114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111</a:t>
            </a:r>
          </a:p>
        </p:txBody>
      </p:sp>
      <p:sp>
        <p:nvSpPr>
          <p:cNvPr id="26653" name="Line 28">
            <a:extLst>
              <a:ext uri="{FF2B5EF4-FFF2-40B4-BE49-F238E27FC236}">
                <a16:creationId xmlns:a16="http://schemas.microsoft.com/office/drawing/2014/main" id="{230F5383-08FF-465D-AA47-1E90728DFCDB}"/>
              </a:ext>
            </a:extLst>
          </p:cNvPr>
          <p:cNvSpPr>
            <a:spLocks noChangeShapeType="1"/>
          </p:cNvSpPr>
          <p:nvPr/>
        </p:nvSpPr>
        <p:spPr bwMode="auto">
          <a:xfrm>
            <a:off x="7848600" y="51816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654" name="Freeform 29">
            <a:extLst>
              <a:ext uri="{FF2B5EF4-FFF2-40B4-BE49-F238E27FC236}">
                <a16:creationId xmlns:a16="http://schemas.microsoft.com/office/drawing/2014/main" id="{F8EA89E0-047A-47D1-AB98-9579753CBD5C}"/>
              </a:ext>
            </a:extLst>
          </p:cNvPr>
          <p:cNvSpPr>
            <a:spLocks/>
          </p:cNvSpPr>
          <p:nvPr/>
        </p:nvSpPr>
        <p:spPr bwMode="auto">
          <a:xfrm>
            <a:off x="317500" y="4013200"/>
            <a:ext cx="8509000" cy="1168400"/>
          </a:xfrm>
          <a:custGeom>
            <a:avLst/>
            <a:gdLst>
              <a:gd name="T0" fmla="*/ 2147483646 w 5360"/>
              <a:gd name="T1" fmla="*/ 2147483646 h 736"/>
              <a:gd name="T2" fmla="*/ 2147483646 w 5360"/>
              <a:gd name="T3" fmla="*/ 2147483646 h 736"/>
              <a:gd name="T4" fmla="*/ 2147483646 w 5360"/>
              <a:gd name="T5" fmla="*/ 2147483646 h 736"/>
              <a:gd name="T6" fmla="*/ 2147483646 w 5360"/>
              <a:gd name="T7" fmla="*/ 2147483646 h 736"/>
              <a:gd name="T8" fmla="*/ 2147483646 w 5360"/>
              <a:gd name="T9" fmla="*/ 2147483646 h 736"/>
              <a:gd name="T10" fmla="*/ 2147483646 w 5360"/>
              <a:gd name="T11" fmla="*/ 2147483646 h 73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360" h="736">
                <a:moveTo>
                  <a:pt x="4888" y="736"/>
                </a:moveTo>
                <a:cubicBezTo>
                  <a:pt x="5004" y="660"/>
                  <a:pt x="5120" y="584"/>
                  <a:pt x="5128" y="496"/>
                </a:cubicBezTo>
                <a:cubicBezTo>
                  <a:pt x="5136" y="408"/>
                  <a:pt x="5360" y="288"/>
                  <a:pt x="4936" y="208"/>
                </a:cubicBezTo>
                <a:cubicBezTo>
                  <a:pt x="4512" y="128"/>
                  <a:pt x="3344" y="32"/>
                  <a:pt x="2584" y="16"/>
                </a:cubicBezTo>
                <a:cubicBezTo>
                  <a:pt x="1824" y="0"/>
                  <a:pt x="752" y="16"/>
                  <a:pt x="376" y="112"/>
                </a:cubicBezTo>
                <a:cubicBezTo>
                  <a:pt x="0" y="208"/>
                  <a:pt x="336" y="512"/>
                  <a:pt x="328" y="592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6100B1FC-CA69-443E-A4A2-9184A0F60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D92EC76-916A-44DB-B3D4-AB643F4E9DC5}" type="slidenum">
              <a:rPr lang="en-US" altLang="en-US" sz="1400">
                <a:latin typeface="Times New Roman" panose="02020603050405020304" pitchFamily="18" charset="0"/>
              </a:rPr>
              <a:pPr/>
              <a:t>15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6147" name="Text Box 2">
            <a:extLst>
              <a:ext uri="{FF2B5EF4-FFF2-40B4-BE49-F238E27FC236}">
                <a16:creationId xmlns:a16="http://schemas.microsoft.com/office/drawing/2014/main" id="{2FA7BBCF-F536-4071-9E9B-DE3B0A9240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98577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Tackling FSM Problems</a:t>
            </a:r>
          </a:p>
        </p:txBody>
      </p:sp>
      <p:sp>
        <p:nvSpPr>
          <p:cNvPr id="6148" name="Line 3">
            <a:extLst>
              <a:ext uri="{FF2B5EF4-FFF2-40B4-BE49-F238E27FC236}">
                <a16:creationId xmlns:a16="http://schemas.microsoft.com/office/drawing/2014/main" id="{49EF8BDD-DC7D-4FE9-BD86-7EDA9D18CD4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9" name="Text Box 4">
            <a:extLst>
              <a:ext uri="{FF2B5EF4-FFF2-40B4-BE49-F238E27FC236}">
                <a16:creationId xmlns:a16="http://schemas.microsoft.com/office/drawing/2014/main" id="{C491AFDD-5FCB-4078-B160-5A8F531373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1676400"/>
            <a:ext cx="8169275" cy="2678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Three questions worth asking: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What are the possible output states?  Draw a 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bubble for each.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What are inputs?  What values can those inputs take?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For each state, what do I do for each possible 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input value?  Draw an arc out of every bubble for 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every input value.</a:t>
            </a:r>
          </a:p>
        </p:txBody>
      </p:sp>
    </p:spTree>
    <p:extLst>
      <p:ext uri="{BB962C8B-B14F-4D97-AF65-F5344CB8AC3E}">
        <p14:creationId xmlns:p14="http://schemas.microsoft.com/office/powerpoint/2010/main" val="12403967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133F4CE0-E888-4BA8-921A-8C9DA9389C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EAE2AE9-2DA1-40A5-B308-1893378623DC}" type="slidenum">
              <a:rPr lang="en-US" altLang="en-US" sz="1400">
                <a:latin typeface="Times New Roman" panose="02020603050405020304" pitchFamily="18" charset="0"/>
              </a:rPr>
              <a:pPr/>
              <a:t>16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8675" name="Text Box 2">
            <a:extLst>
              <a:ext uri="{FF2B5EF4-FFF2-40B4-BE49-F238E27FC236}">
                <a16:creationId xmlns:a16="http://schemas.microsoft.com/office/drawing/2014/main" id="{A7983B64-E71E-49AA-863E-831E732302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87477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Traffic Light Controller</a:t>
            </a:r>
          </a:p>
        </p:txBody>
      </p:sp>
      <p:sp>
        <p:nvSpPr>
          <p:cNvPr id="28676" name="Line 3">
            <a:extLst>
              <a:ext uri="{FF2B5EF4-FFF2-40B4-BE49-F238E27FC236}">
                <a16:creationId xmlns:a16="http://schemas.microsoft.com/office/drawing/2014/main" id="{724916CB-06D1-4227-83BC-955F00E206B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7" name="Text Box 4">
            <a:extLst>
              <a:ext uri="{FF2B5EF4-FFF2-40B4-BE49-F238E27FC236}">
                <a16:creationId xmlns:a16="http://schemas.microsoft.com/office/drawing/2014/main" id="{5BDA8525-63D7-466F-9150-F682BC5B0D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611313"/>
            <a:ext cx="7640618" cy="3170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Problem description: A traffic light with only green and red; either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North-South road has green or the East-West road has green (both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can’t be red); there are detectors on the roads to indicate if a car is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on the road; the lights are updated every 30 seconds; a light need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change only if a car is waiting on the other road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State Transition Table: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How many states?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How many inputs?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How many outputs?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67541D6A-7449-4562-8457-29FED0AB30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48C7EB3-D684-4165-86E1-7CF14ABEB70B}" type="slidenum">
              <a:rPr lang="en-US" altLang="en-US" sz="1400">
                <a:latin typeface="Times New Roman" panose="02020603050405020304" pitchFamily="18" charset="0"/>
              </a:rPr>
              <a:pPr/>
              <a:t>17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0723" name="Text Box 2">
            <a:extLst>
              <a:ext uri="{FF2B5EF4-FFF2-40B4-BE49-F238E27FC236}">
                <a16:creationId xmlns:a16="http://schemas.microsoft.com/office/drawing/2014/main" id="{51B838E6-A22C-4B2E-AF1C-1C4C128FCA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74596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State Transition Table</a:t>
            </a:r>
          </a:p>
        </p:txBody>
      </p:sp>
      <p:sp>
        <p:nvSpPr>
          <p:cNvPr id="30724" name="Line 3">
            <a:extLst>
              <a:ext uri="{FF2B5EF4-FFF2-40B4-BE49-F238E27FC236}">
                <a16:creationId xmlns:a16="http://schemas.microsoft.com/office/drawing/2014/main" id="{5616DBD9-6D42-4F6C-9185-D9E44E0B2D2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5" name="Text Box 4">
            <a:extLst>
              <a:ext uri="{FF2B5EF4-FFF2-40B4-BE49-F238E27FC236}">
                <a16:creationId xmlns:a16="http://schemas.microsoft.com/office/drawing/2014/main" id="{A9254C8A-9E59-459D-B431-6657D4C816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447800"/>
            <a:ext cx="7640618" cy="5016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Problem description: A traffic light with only green and red; either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North-South road has green or the East-West road has green (both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can’t be red); there are detectors on the roads to indicate if a car is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on the road; the lights are updated every 30 seconds; a light must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change only if a car is waiting on the other road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State Transition Table: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CurrState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InputEW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InputNS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NextState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=Output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N                    0                0                             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N                    0                1                             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N                    1                0                             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N                    1                1                             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E                    0                0                             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E                    0                1                             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E                    1                0                             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E                    1                1                             N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7D3FFE41-FB0C-4FC0-B4DA-D34E86E72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296AB70-CABB-4F69-B2FD-899F72F2C809}" type="slidenum">
              <a:rPr lang="en-US" altLang="en-US" sz="1400">
                <a:latin typeface="Times New Roman" panose="02020603050405020304" pitchFamily="18" charset="0"/>
              </a:rPr>
              <a:pPr/>
              <a:t>18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2771" name="Text Box 2">
            <a:extLst>
              <a:ext uri="{FF2B5EF4-FFF2-40B4-BE49-F238E27FC236}">
                <a16:creationId xmlns:a16="http://schemas.microsoft.com/office/drawing/2014/main" id="{BD29E4EB-CDBA-47D3-85AA-123117E298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52909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State Diagram</a:t>
            </a:r>
          </a:p>
        </p:txBody>
      </p:sp>
      <p:sp>
        <p:nvSpPr>
          <p:cNvPr id="32772" name="Line 3">
            <a:extLst>
              <a:ext uri="{FF2B5EF4-FFF2-40B4-BE49-F238E27FC236}">
                <a16:creationId xmlns:a16="http://schemas.microsoft.com/office/drawing/2014/main" id="{0FE0163E-C9F3-4FC3-8C69-06E913CF976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3" name="Text Box 4">
            <a:extLst>
              <a:ext uri="{FF2B5EF4-FFF2-40B4-BE49-F238E27FC236}">
                <a16:creationId xmlns:a16="http://schemas.microsoft.com/office/drawing/2014/main" id="{BB13C34A-5D5D-4042-AE4D-3546084E6F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295400"/>
            <a:ext cx="6602641" cy="3170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State Transition Table: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CurrState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InputEW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InputNS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NextState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=Output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N                    0                0                             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N                    0                1                             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N                    1                0                             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N                    1                1                             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E                     0                0                             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E                     0                1                             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E                     1                0                             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E                     1                1                             N</a:t>
            </a:r>
          </a:p>
        </p:txBody>
      </p:sp>
      <p:pic>
        <p:nvPicPr>
          <p:cNvPr id="32774" name="Picture 6" descr="53">
            <a:extLst>
              <a:ext uri="{FF2B5EF4-FFF2-40B4-BE49-F238E27FC236}">
                <a16:creationId xmlns:a16="http://schemas.microsoft.com/office/drawing/2014/main" id="{C8515261-5FB2-4913-B4A4-F1B3233A60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6900" y="4435475"/>
            <a:ext cx="4314825" cy="2112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2775" name="Text Box 5">
            <a:extLst>
              <a:ext uri="{FF2B5EF4-FFF2-40B4-BE49-F238E27FC236}">
                <a16:creationId xmlns:a16="http://schemas.microsoft.com/office/drawing/2014/main" id="{4CCF7375-CD75-401C-891C-EBBEB5E214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6548438"/>
            <a:ext cx="169386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6100B1FC-CA69-443E-A4A2-9184A0F60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D92EC76-916A-44DB-B3D4-AB643F4E9DC5}" type="slidenum">
              <a:rPr lang="en-US" altLang="en-US" sz="1400">
                <a:latin typeface="Times New Roman" panose="02020603050405020304" pitchFamily="18" charset="0"/>
              </a:rPr>
              <a:pPr/>
              <a:t>19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6147" name="Text Box 2">
            <a:extLst>
              <a:ext uri="{FF2B5EF4-FFF2-40B4-BE49-F238E27FC236}">
                <a16:creationId xmlns:a16="http://schemas.microsoft.com/office/drawing/2014/main" id="{2FA7BBCF-F536-4071-9E9B-DE3B0A9240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98577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Tackling FSM Problems</a:t>
            </a:r>
          </a:p>
        </p:txBody>
      </p:sp>
      <p:sp>
        <p:nvSpPr>
          <p:cNvPr id="6148" name="Line 3">
            <a:extLst>
              <a:ext uri="{FF2B5EF4-FFF2-40B4-BE49-F238E27FC236}">
                <a16:creationId xmlns:a16="http://schemas.microsoft.com/office/drawing/2014/main" id="{49EF8BDD-DC7D-4FE9-BD86-7EDA9D18CD4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9" name="Text Box 4">
            <a:extLst>
              <a:ext uri="{FF2B5EF4-FFF2-40B4-BE49-F238E27FC236}">
                <a16:creationId xmlns:a16="http://schemas.microsoft.com/office/drawing/2014/main" id="{C491AFDD-5FCB-4078-B160-5A8F531373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1676400"/>
            <a:ext cx="8169275" cy="2678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Three questions worth asking: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What are the possible output states?  Draw a 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bubble for each.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What are inputs?  What values can those inputs take?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For each state, what do I do for each possible 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input value?  Draw an arc out of every bubble for 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every input value.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17781E4-FAA0-3D76-78F4-B1A46EC58C3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CBF63ABA-FB80-FEFF-A023-75AA3E0CB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9765DDD-93F9-4D8B-A76E-E9489E4BF1D8}" type="slidenum">
              <a:rPr lang="en-US" altLang="en-US" sz="1400">
                <a:latin typeface="Times New Roman" panose="02020603050405020304" pitchFamily="18" charset="0"/>
              </a:rPr>
              <a:pPr/>
              <a:t>2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4099" name="Text Box 2">
            <a:extLst>
              <a:ext uri="{FF2B5EF4-FFF2-40B4-BE49-F238E27FC236}">
                <a16:creationId xmlns:a16="http://schemas.microsoft.com/office/drawing/2014/main" id="{7AED74A6-6C79-AAB2-9881-37CF5656EE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88450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Adder Summary</a:t>
            </a:r>
          </a:p>
        </p:txBody>
      </p:sp>
      <p:sp>
        <p:nvSpPr>
          <p:cNvPr id="4100" name="Line 3">
            <a:extLst>
              <a:ext uri="{FF2B5EF4-FFF2-40B4-BE49-F238E27FC236}">
                <a16:creationId xmlns:a16="http://schemas.microsoft.com/office/drawing/2014/main" id="{EB214560-2E0E-7FE2-66A0-BA9214A2EE6B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1" name="Text Box 4">
            <a:extLst>
              <a:ext uri="{FF2B5EF4-FFF2-40B4-BE49-F238E27FC236}">
                <a16:creationId xmlns:a16="http://schemas.microsoft.com/office/drawing/2014/main" id="{460D46DA-CB24-15B5-37DE-9C64B12F84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371600"/>
            <a:ext cx="8726428" cy="52937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Using the generate/propagate abstraction to add layers of </a:t>
            </a:r>
            <a:r>
              <a:rPr lang="en-US" altLang="en-US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ccts</a:t>
            </a:r>
            <a:endParaRPr lang="en-US" altLang="en-US"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Key: all g/p/G/P signals can be calculated based on a/b inputs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(they don’t need carry-in as inputs, so they can all be done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rightaway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in parallel)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First calculate g/p with 1 gate delay: </a:t>
            </a:r>
            <a:r>
              <a:rPr lang="en-US" altLang="en-US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gi</a:t>
            </a:r>
            <a:r>
              <a:rPr lang="en-US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= ai.bi   ;  pi = ai + bi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Then calculate G/P with up to 2 gate delays (for a block of 4 bits):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      Gi = g3 + g2.p3 + g1.p2.p3 + g0.p1.p2.p3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      Pi = p0.p1.p2.p3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Then calculate all the carries, including for the 16</a:t>
            </a:r>
            <a:r>
              <a:rPr lang="en-US" altLang="en-US" sz="22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US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bit, with 2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  more gate delays: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    C4 = G3 + (P3.G2) + (P3.P2.G1) + (P3.P2.P1.G0) + (P3.P2.P1.P0.c0)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endParaRPr lang="en-US" altLang="en-US"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Thus, this abstraction enables a design with a modest number of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   total gates, a modest number of delays, and a modest number of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   inputs per gate.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80569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6100B1FC-CA69-443E-A4A2-9184A0F60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4A2A5FC-1238-42CE-976F-90C18AC34B48}" type="slidenum">
              <a:rPr lang="en-US" altLang="en-US" sz="1400">
                <a:latin typeface="Times New Roman" panose="02020603050405020304" pitchFamily="18" charset="0"/>
              </a:rPr>
              <a:pPr/>
              <a:t>20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8195" name="Text Box 2">
            <a:extLst>
              <a:ext uri="{FF2B5EF4-FFF2-40B4-BE49-F238E27FC236}">
                <a16:creationId xmlns:a16="http://schemas.microsoft.com/office/drawing/2014/main" id="{28A27EE9-5C7C-4156-ACC6-18B79621F7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583865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 – Residential Thermostat</a:t>
            </a:r>
          </a:p>
        </p:txBody>
      </p:sp>
      <p:sp>
        <p:nvSpPr>
          <p:cNvPr id="8196" name="Line 3">
            <a:extLst>
              <a:ext uri="{FF2B5EF4-FFF2-40B4-BE49-F238E27FC236}">
                <a16:creationId xmlns:a16="http://schemas.microsoft.com/office/drawing/2014/main" id="{56C5376D-A016-42A4-B13D-1B3839C84F1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7" name="Text Box 4">
            <a:extLst>
              <a:ext uri="{FF2B5EF4-FFF2-40B4-BE49-F238E27FC236}">
                <a16:creationId xmlns:a16="http://schemas.microsoft.com/office/drawing/2014/main" id="{6FB5643E-5F5E-460F-A0FF-F024C90C36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788275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Two temp sensors: internal and external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If internal temp is within 1 degree of desired, don’t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change setting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If internal temp is &gt; 1 degree higher than desired, turn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AC on; if internal temp is &lt; 1 degree lower than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desired, turn heater on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If external temp and desired temp are within 5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degrees, disregard the internal temp, and turn both AC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and heater off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ext Box 2">
            <a:extLst>
              <a:ext uri="{FF2B5EF4-FFF2-40B4-BE49-F238E27FC236}">
                <a16:creationId xmlns:a16="http://schemas.microsoft.com/office/drawing/2014/main" id="{13FF95F8-B2A1-4AAC-9DD9-D2844718BA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5801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Finite State Machine Table</a:t>
            </a:r>
          </a:p>
        </p:txBody>
      </p:sp>
      <p:sp>
        <p:nvSpPr>
          <p:cNvPr id="10244" name="Line 3">
            <a:extLst>
              <a:ext uri="{FF2B5EF4-FFF2-40B4-BE49-F238E27FC236}">
                <a16:creationId xmlns:a16="http://schemas.microsoft.com/office/drawing/2014/main" id="{AF4CC5FA-C900-4309-AD42-355A4D56B24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Slide Number Placeholder 3">
            <a:extLst>
              <a:ext uri="{FF2B5EF4-FFF2-40B4-BE49-F238E27FC236}">
                <a16:creationId xmlns:a16="http://schemas.microsoft.com/office/drawing/2014/main" id="{17116E51-2CA3-42E1-9F11-7DEE4A9E76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5C75044-49DE-4A41-8B38-9ADB31ECE6A3}" type="slidenum">
              <a:rPr lang="en-US" altLang="en-US" sz="1400">
                <a:latin typeface="Times New Roman" panose="02020603050405020304" pitchFamily="18" charset="0"/>
              </a:rPr>
              <a:pPr/>
              <a:t>21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A4B10F0-B208-4C5D-873E-17C1C56EC7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1463053"/>
            <a:ext cx="7302057" cy="5013947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AD2C33CF-7A59-4455-836D-35A5B9BB4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5C75044-49DE-4A41-8B38-9ADB31ECE6A3}" type="slidenum">
              <a:rPr lang="en-US" altLang="en-US" sz="1400">
                <a:latin typeface="Times New Roman" panose="02020603050405020304" pitchFamily="18" charset="0"/>
              </a:rPr>
              <a:pPr/>
              <a:t>22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0243" name="Text Box 2">
            <a:extLst>
              <a:ext uri="{FF2B5EF4-FFF2-40B4-BE49-F238E27FC236}">
                <a16:creationId xmlns:a16="http://schemas.microsoft.com/office/drawing/2014/main" id="{1568DA92-142A-425F-AA63-B5EE89148A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55379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Finite State Diagram</a:t>
            </a:r>
          </a:p>
        </p:txBody>
      </p:sp>
      <p:sp>
        <p:nvSpPr>
          <p:cNvPr id="10244" name="Line 3">
            <a:extLst>
              <a:ext uri="{FF2B5EF4-FFF2-40B4-BE49-F238E27FC236}">
                <a16:creationId xmlns:a16="http://schemas.microsoft.com/office/drawing/2014/main" id="{E7E08D33-D52D-4539-A4D8-956F64A2155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245" name="Text Box 4">
            <a:extLst>
              <a:ext uri="{FF2B5EF4-FFF2-40B4-BE49-F238E27FC236}">
                <a16:creationId xmlns:a16="http://schemas.microsoft.com/office/drawing/2014/main" id="{BFB7594E-09CB-4130-B62E-E302C15FBC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7675" y="1763713"/>
            <a:ext cx="66877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U-H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94B9D5D0-F4A4-4B3C-85C8-89DE5AF2CEFC}"/>
              </a:ext>
            </a:extLst>
          </p:cNvPr>
          <p:cNvSpPr/>
          <p:nvPr/>
        </p:nvSpPr>
        <p:spPr>
          <a:xfrm>
            <a:off x="1524000" y="1857375"/>
            <a:ext cx="1524000" cy="1524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HEAT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B6332B91-0DE4-4437-A062-6218C96A5697}"/>
              </a:ext>
            </a:extLst>
          </p:cNvPr>
          <p:cNvSpPr/>
          <p:nvPr/>
        </p:nvSpPr>
        <p:spPr>
          <a:xfrm>
            <a:off x="5943600" y="1857375"/>
            <a:ext cx="1524000" cy="1524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COOL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8E87679D-277F-4D58-9863-DE2A390A9556}"/>
              </a:ext>
            </a:extLst>
          </p:cNvPr>
          <p:cNvSpPr/>
          <p:nvPr/>
        </p:nvSpPr>
        <p:spPr>
          <a:xfrm>
            <a:off x="3810000" y="4343400"/>
            <a:ext cx="1524000" cy="1524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OFF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F52F8665-ECD1-40FE-9785-FF74BE5E4DAD}"/>
              </a:ext>
            </a:extLst>
          </p:cNvPr>
          <p:cNvCxnSpPr/>
          <p:nvPr/>
        </p:nvCxnSpPr>
        <p:spPr>
          <a:xfrm>
            <a:off x="2971800" y="2286000"/>
            <a:ext cx="2971800" cy="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549A9354-E361-4726-814F-4480EA9B94D3}"/>
              </a:ext>
            </a:extLst>
          </p:cNvPr>
          <p:cNvCxnSpPr>
            <a:cxnSpLocks/>
          </p:cNvCxnSpPr>
          <p:nvPr/>
        </p:nvCxnSpPr>
        <p:spPr>
          <a:xfrm flipH="1">
            <a:off x="2971800" y="2895600"/>
            <a:ext cx="2971800" cy="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8D1E0758-B003-442B-A3C2-3CA54F26C7C6}"/>
              </a:ext>
            </a:extLst>
          </p:cNvPr>
          <p:cNvCxnSpPr>
            <a:cxnSpLocks/>
          </p:cNvCxnSpPr>
          <p:nvPr/>
        </p:nvCxnSpPr>
        <p:spPr>
          <a:xfrm flipH="1" flipV="1">
            <a:off x="2667000" y="3276600"/>
            <a:ext cx="1371600" cy="129540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A014F7AA-E74E-468F-8E90-A13C0C37371E}"/>
              </a:ext>
            </a:extLst>
          </p:cNvPr>
          <p:cNvCxnSpPr>
            <a:cxnSpLocks/>
          </p:cNvCxnSpPr>
          <p:nvPr/>
        </p:nvCxnSpPr>
        <p:spPr>
          <a:xfrm flipV="1">
            <a:off x="5181600" y="3276600"/>
            <a:ext cx="1143000" cy="132715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89DA3D6D-C808-4F52-9440-40B30BDEF643}"/>
              </a:ext>
            </a:extLst>
          </p:cNvPr>
          <p:cNvCxnSpPr>
            <a:cxnSpLocks/>
          </p:cNvCxnSpPr>
          <p:nvPr/>
        </p:nvCxnSpPr>
        <p:spPr>
          <a:xfrm flipH="1">
            <a:off x="5257800" y="3375025"/>
            <a:ext cx="1257300" cy="1501775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67D2E848-ABE1-4D71-B4F3-8F958D1C142C}"/>
              </a:ext>
            </a:extLst>
          </p:cNvPr>
          <p:cNvCxnSpPr>
            <a:cxnSpLocks/>
          </p:cNvCxnSpPr>
          <p:nvPr/>
        </p:nvCxnSpPr>
        <p:spPr>
          <a:xfrm>
            <a:off x="2457450" y="3375025"/>
            <a:ext cx="1447800" cy="1349375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55" name="Text Box 4">
            <a:extLst>
              <a:ext uri="{FF2B5EF4-FFF2-40B4-BE49-F238E27FC236}">
                <a16:creationId xmlns:a16="http://schemas.microsoft.com/office/drawing/2014/main" id="{10E95C12-6388-4C86-8F3C-C308FAFC0B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7675" y="2890838"/>
            <a:ext cx="63991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U-C</a:t>
            </a:r>
          </a:p>
        </p:txBody>
      </p:sp>
      <p:sp>
        <p:nvSpPr>
          <p:cNvPr id="17" name="Arrow: Curved Right 16">
            <a:extLst>
              <a:ext uri="{FF2B5EF4-FFF2-40B4-BE49-F238E27FC236}">
                <a16:creationId xmlns:a16="http://schemas.microsoft.com/office/drawing/2014/main" id="{F0222350-44F0-4B56-97D6-C6338405C8B2}"/>
              </a:ext>
            </a:extLst>
          </p:cNvPr>
          <p:cNvSpPr/>
          <p:nvPr/>
        </p:nvSpPr>
        <p:spPr>
          <a:xfrm rot="16200000">
            <a:off x="4405313" y="5648325"/>
            <a:ext cx="438150" cy="914400"/>
          </a:xfrm>
          <a:prstGeom prst="curvedRightArrow">
            <a:avLst>
              <a:gd name="adj1" fmla="val 14739"/>
              <a:gd name="adj2" fmla="val 50000"/>
              <a:gd name="adj3" fmla="val 2500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" name="Arrow: Curved Right 23">
            <a:extLst>
              <a:ext uri="{FF2B5EF4-FFF2-40B4-BE49-F238E27FC236}">
                <a16:creationId xmlns:a16="http://schemas.microsoft.com/office/drawing/2014/main" id="{3BA93A2A-BBE6-4804-92A9-FC71E7A0493E}"/>
              </a:ext>
            </a:extLst>
          </p:cNvPr>
          <p:cNvSpPr/>
          <p:nvPr/>
        </p:nvSpPr>
        <p:spPr>
          <a:xfrm rot="10800000">
            <a:off x="7480300" y="2171700"/>
            <a:ext cx="438150" cy="914400"/>
          </a:xfrm>
          <a:prstGeom prst="curvedRightArrow">
            <a:avLst>
              <a:gd name="adj1" fmla="val 14739"/>
              <a:gd name="adj2" fmla="val 50000"/>
              <a:gd name="adj3" fmla="val 2500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" name="Arrow: Curved Right 24">
            <a:extLst>
              <a:ext uri="{FF2B5EF4-FFF2-40B4-BE49-F238E27FC236}">
                <a16:creationId xmlns:a16="http://schemas.microsoft.com/office/drawing/2014/main" id="{F10048B1-9EF8-4CBA-B50A-F3D16288EB4C}"/>
              </a:ext>
            </a:extLst>
          </p:cNvPr>
          <p:cNvSpPr/>
          <p:nvPr/>
        </p:nvSpPr>
        <p:spPr>
          <a:xfrm>
            <a:off x="1085850" y="2136775"/>
            <a:ext cx="438150" cy="914400"/>
          </a:xfrm>
          <a:prstGeom prst="curvedRightArrow">
            <a:avLst>
              <a:gd name="adj1" fmla="val 14739"/>
              <a:gd name="adj2" fmla="val 50000"/>
              <a:gd name="adj3" fmla="val 2500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259" name="Text Box 4">
            <a:extLst>
              <a:ext uri="{FF2B5EF4-FFF2-40B4-BE49-F238E27FC236}">
                <a16:creationId xmlns:a16="http://schemas.microsoft.com/office/drawing/2014/main" id="{16C83F9D-893C-470B-B834-C1ABE41723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49488" y="3705225"/>
            <a:ext cx="73930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D-C,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D-G,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D-H</a:t>
            </a:r>
          </a:p>
        </p:txBody>
      </p:sp>
      <p:sp>
        <p:nvSpPr>
          <p:cNvPr id="10260" name="Text Box 4">
            <a:extLst>
              <a:ext uri="{FF2B5EF4-FFF2-40B4-BE49-F238E27FC236}">
                <a16:creationId xmlns:a16="http://schemas.microsoft.com/office/drawing/2014/main" id="{7C05BC1B-7054-47F0-BC4D-D31CAC72D8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7588" y="3743325"/>
            <a:ext cx="73930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D-C,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D-G,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D-H</a:t>
            </a:r>
          </a:p>
        </p:txBody>
      </p:sp>
      <p:sp>
        <p:nvSpPr>
          <p:cNvPr id="10261" name="Text Box 4">
            <a:extLst>
              <a:ext uri="{FF2B5EF4-FFF2-40B4-BE49-F238E27FC236}">
                <a16:creationId xmlns:a16="http://schemas.microsoft.com/office/drawing/2014/main" id="{1AB0AC8F-EE35-4871-B853-89E3FCEE11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6061075"/>
            <a:ext cx="250767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D-C, D-G, D-H, U-G</a:t>
            </a:r>
          </a:p>
        </p:txBody>
      </p:sp>
      <p:sp>
        <p:nvSpPr>
          <p:cNvPr id="10262" name="Text Box 4">
            <a:extLst>
              <a:ext uri="{FF2B5EF4-FFF2-40B4-BE49-F238E27FC236}">
                <a16:creationId xmlns:a16="http://schemas.microsoft.com/office/drawing/2014/main" id="{D74CCA36-8147-483B-A6EE-7A89DA489D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5438" y="2136775"/>
            <a:ext cx="71551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U-C,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U-G</a:t>
            </a:r>
          </a:p>
        </p:txBody>
      </p:sp>
      <p:sp>
        <p:nvSpPr>
          <p:cNvPr id="10263" name="Text Box 4">
            <a:extLst>
              <a:ext uri="{FF2B5EF4-FFF2-40B4-BE49-F238E27FC236}">
                <a16:creationId xmlns:a16="http://schemas.microsoft.com/office/drawing/2014/main" id="{85871F8C-FC51-4E7C-A53B-AFAE2A7733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97813" y="2205038"/>
            <a:ext cx="74571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U-H,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U-G</a:t>
            </a:r>
          </a:p>
        </p:txBody>
      </p:sp>
      <p:sp>
        <p:nvSpPr>
          <p:cNvPr id="10264" name="Text Box 4">
            <a:extLst>
              <a:ext uri="{FF2B5EF4-FFF2-40B4-BE49-F238E27FC236}">
                <a16:creationId xmlns:a16="http://schemas.microsoft.com/office/drawing/2014/main" id="{93912955-CD5F-4EB6-9633-32E7689EFF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75025" y="3602038"/>
            <a:ext cx="63991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U-C</a:t>
            </a:r>
          </a:p>
        </p:txBody>
      </p:sp>
      <p:sp>
        <p:nvSpPr>
          <p:cNvPr id="10265" name="Text Box 4">
            <a:extLst>
              <a:ext uri="{FF2B5EF4-FFF2-40B4-BE49-F238E27FC236}">
                <a16:creationId xmlns:a16="http://schemas.microsoft.com/office/drawing/2014/main" id="{0D42F6CD-F584-48F0-93FB-860D8AD0C2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2850" y="3633788"/>
            <a:ext cx="66877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U-H</a:t>
            </a:r>
          </a:p>
        </p:txBody>
      </p:sp>
      <p:sp>
        <p:nvSpPr>
          <p:cNvPr id="26" name="Text Box 4">
            <a:extLst>
              <a:ext uri="{FF2B5EF4-FFF2-40B4-BE49-F238E27FC236}">
                <a16:creationId xmlns:a16="http://schemas.microsoft.com/office/drawing/2014/main" id="{7DE2B291-DD4C-41A4-BF29-97362D7E37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544" y="5553243"/>
            <a:ext cx="2185791" cy="10156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Ext temp settings: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D – desired zone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U – undesired zone</a:t>
            </a:r>
          </a:p>
        </p:txBody>
      </p:sp>
      <p:sp>
        <p:nvSpPr>
          <p:cNvPr id="27" name="Text Box 4">
            <a:extLst>
              <a:ext uri="{FF2B5EF4-FFF2-40B4-BE49-F238E27FC236}">
                <a16:creationId xmlns:a16="http://schemas.microsoft.com/office/drawing/2014/main" id="{7C9B9664-78E4-4937-B00B-F2BC0D3414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2613" y="4613275"/>
            <a:ext cx="2016386" cy="132343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Int temp settings: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C – cold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G – goldilocks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H – hot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AD2C33CF-7A59-4455-836D-35A5B9BB4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4E643CA-4F62-4D95-8E37-E00197B35257}" type="slidenum">
              <a:rPr lang="en-US" altLang="en-US" sz="1400">
                <a:latin typeface="Times New Roman" panose="02020603050405020304" pitchFamily="18" charset="0"/>
              </a:rPr>
              <a:pPr/>
              <a:t>23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2291" name="Text Box 2">
            <a:extLst>
              <a:ext uri="{FF2B5EF4-FFF2-40B4-BE49-F238E27FC236}">
                <a16:creationId xmlns:a16="http://schemas.microsoft.com/office/drawing/2014/main" id="{732E4B5A-D3D1-4A2B-A02B-AAABAD596F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14445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Latch vs. Flip-Flop</a:t>
            </a:r>
          </a:p>
        </p:txBody>
      </p:sp>
      <p:sp>
        <p:nvSpPr>
          <p:cNvPr id="12292" name="Line 3">
            <a:extLst>
              <a:ext uri="{FF2B5EF4-FFF2-40B4-BE49-F238E27FC236}">
                <a16:creationId xmlns:a16="http://schemas.microsoft.com/office/drawing/2014/main" id="{E33B31A8-313B-438C-AB0E-1FBA171EA3B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3" name="Text Box 4">
            <a:extLst>
              <a:ext uri="{FF2B5EF4-FFF2-40B4-BE49-F238E27FC236}">
                <a16:creationId xmlns:a16="http://schemas.microsoft.com/office/drawing/2014/main" id="{CDA5343A-1A45-42C1-835E-4371D1651C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055393" cy="526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Recall that we want a circuit to have stable inputs for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an entire cycle – so I want my new inputs to arrive at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the start of a cycle and be fixed for an entire cycle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A flip-flop provides the above semantics (a door that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swings open and shut at the start of a cycle)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But a flip-flop needs two back-to-back D-latches, i.e.,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more transistors, delay, power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You can reduce these overheads with just a single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D-latch (a door that is open for half a cycle) as long as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you can tolerate stable inputs for just half a cycle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76F570E5-E714-4791-B887-4C3F2CB670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CB70E92-3636-47B0-9F1A-748F1199CBF0}" type="slidenum">
              <a:rPr lang="en-US" altLang="en-US" sz="1400">
                <a:latin typeface="Times New Roman" panose="02020603050405020304" pitchFamily="18" charset="0"/>
              </a:rPr>
              <a:pPr/>
              <a:t>3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6627" name="Text Box 2">
            <a:extLst>
              <a:ext uri="{FF2B5EF4-FFF2-40B4-BE49-F238E27FC236}">
                <a16:creationId xmlns:a16="http://schemas.microsoft.com/office/drawing/2014/main" id="{239FBA01-2E8D-4301-B96C-61507D1105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81551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Trade-Off Curve</a:t>
            </a:r>
          </a:p>
        </p:txBody>
      </p:sp>
      <p:sp>
        <p:nvSpPr>
          <p:cNvPr id="26628" name="Line 3">
            <a:extLst>
              <a:ext uri="{FF2B5EF4-FFF2-40B4-BE49-F238E27FC236}">
                <a16:creationId xmlns:a16="http://schemas.microsoft.com/office/drawing/2014/main" id="{028F3399-5A32-4EE9-82E0-9A09D4EA7BD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4F229297-7315-DC4B-37D4-AD7DCE8940F2}"/>
              </a:ext>
            </a:extLst>
          </p:cNvPr>
          <p:cNvCxnSpPr/>
          <p:nvPr/>
        </p:nvCxnSpPr>
        <p:spPr>
          <a:xfrm>
            <a:off x="1009123" y="5638800"/>
            <a:ext cx="594360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EFE8C18F-D8E7-BEF3-BF84-9EB4B4C11B83}"/>
              </a:ext>
            </a:extLst>
          </p:cNvPr>
          <p:cNvCxnSpPr>
            <a:cxnSpLocks/>
          </p:cNvCxnSpPr>
          <p:nvPr/>
        </p:nvCxnSpPr>
        <p:spPr>
          <a:xfrm flipV="1">
            <a:off x="1009123" y="1981200"/>
            <a:ext cx="0" cy="36576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6E6495A3-6EAA-657F-CB79-0C3BBC772C28}"/>
              </a:ext>
            </a:extLst>
          </p:cNvPr>
          <p:cNvSpPr txBox="1"/>
          <p:nvPr/>
        </p:nvSpPr>
        <p:spPr>
          <a:xfrm rot="16200000">
            <a:off x="-416282" y="3038445"/>
            <a:ext cx="22994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#inputs to each gate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0389884-5B26-E1E1-1479-5DF5FFC04507}"/>
              </a:ext>
            </a:extLst>
          </p:cNvPr>
          <p:cNvSpPr txBox="1"/>
          <p:nvPr/>
        </p:nvSpPr>
        <p:spPr>
          <a:xfrm>
            <a:off x="4887158" y="5695890"/>
            <a:ext cx="20655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# sequential gates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7A1A387-D8A9-2E44-832A-F7C8CEDDF26E}"/>
              </a:ext>
            </a:extLst>
          </p:cNvPr>
          <p:cNvSpPr/>
          <p:nvPr/>
        </p:nvSpPr>
        <p:spPr>
          <a:xfrm>
            <a:off x="1486605" y="2112747"/>
            <a:ext cx="228598" cy="2285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Isosceles Triangle 10">
            <a:extLst>
              <a:ext uri="{FF2B5EF4-FFF2-40B4-BE49-F238E27FC236}">
                <a16:creationId xmlns:a16="http://schemas.microsoft.com/office/drawing/2014/main" id="{38D1065B-BD47-9BF0-0BCE-345BFAC1C7E5}"/>
              </a:ext>
            </a:extLst>
          </p:cNvPr>
          <p:cNvSpPr/>
          <p:nvPr/>
        </p:nvSpPr>
        <p:spPr>
          <a:xfrm>
            <a:off x="6419323" y="5181600"/>
            <a:ext cx="228599" cy="228598"/>
          </a:xfrm>
          <a:prstGeom prst="triangl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24EA728F-5968-75C9-435D-E76F67EABFDF}"/>
              </a:ext>
            </a:extLst>
          </p:cNvPr>
          <p:cNvSpPr/>
          <p:nvPr/>
        </p:nvSpPr>
        <p:spPr>
          <a:xfrm>
            <a:off x="4887158" y="4934827"/>
            <a:ext cx="228597" cy="22860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Diamond 13">
            <a:extLst>
              <a:ext uri="{FF2B5EF4-FFF2-40B4-BE49-F238E27FC236}">
                <a16:creationId xmlns:a16="http://schemas.microsoft.com/office/drawing/2014/main" id="{466B1E31-E67C-41F6-E667-748079D94254}"/>
              </a:ext>
            </a:extLst>
          </p:cNvPr>
          <p:cNvSpPr/>
          <p:nvPr/>
        </p:nvSpPr>
        <p:spPr>
          <a:xfrm>
            <a:off x="3479874" y="3981395"/>
            <a:ext cx="228599" cy="249463"/>
          </a:xfrm>
          <a:prstGeom prst="diamond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E3A9DE3-D465-CE7B-DB41-52C641336652}"/>
              </a:ext>
            </a:extLst>
          </p:cNvPr>
          <p:cNvSpPr txBox="1"/>
          <p:nvPr/>
        </p:nvSpPr>
        <p:spPr>
          <a:xfrm>
            <a:off x="1715203" y="1905000"/>
            <a:ext cx="339657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Truth table</a:t>
            </a:r>
          </a:p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sum-of-products adder, (2, 2</a:t>
            </a:r>
            <a:r>
              <a:rPr lang="en-US" sz="20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64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FB66298-A5C1-F8CD-2829-05E38B0B3129}"/>
              </a:ext>
            </a:extLst>
          </p:cNvPr>
          <p:cNvSpPr txBox="1"/>
          <p:nvPr/>
        </p:nvSpPr>
        <p:spPr>
          <a:xfrm>
            <a:off x="2039689" y="3643616"/>
            <a:ext cx="18341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gp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adder (3, 33)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793DE85-0679-BF6E-C2B5-990198187E95}"/>
              </a:ext>
            </a:extLst>
          </p:cNvPr>
          <p:cNvSpPr txBox="1"/>
          <p:nvPr/>
        </p:nvSpPr>
        <p:spPr>
          <a:xfrm>
            <a:off x="4402704" y="4545091"/>
            <a:ext cx="35494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Carry Lookahead GP adder (7, 5)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D0F391C-5EAD-CB0A-9F69-824D944A0E47}"/>
              </a:ext>
            </a:extLst>
          </p:cNvPr>
          <p:cNvSpPr txBox="1"/>
          <p:nvPr/>
        </p:nvSpPr>
        <p:spPr>
          <a:xfrm>
            <a:off x="6570887" y="4988004"/>
            <a:ext cx="152157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Ripple-Carry</a:t>
            </a:r>
          </a:p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adder (64, 2)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EF857AE9-8FEA-B4DF-02C2-D885613E4BCF}"/>
              </a:ext>
            </a:extLst>
          </p:cNvPr>
          <p:cNvCxnSpPr>
            <a:cxnSpLocks/>
          </p:cNvCxnSpPr>
          <p:nvPr/>
        </p:nvCxnSpPr>
        <p:spPr>
          <a:xfrm flipV="1">
            <a:off x="5948038" y="1416514"/>
            <a:ext cx="0" cy="162105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D27FC996-4ED4-3FF5-B7E7-E1CD7B982905}"/>
              </a:ext>
            </a:extLst>
          </p:cNvPr>
          <p:cNvCxnSpPr>
            <a:cxnSpLocks/>
          </p:cNvCxnSpPr>
          <p:nvPr/>
        </p:nvCxnSpPr>
        <p:spPr>
          <a:xfrm>
            <a:off x="5949601" y="3037566"/>
            <a:ext cx="2737199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D4D699BC-4D25-EF17-5920-6551F27D0F06}"/>
              </a:ext>
            </a:extLst>
          </p:cNvPr>
          <p:cNvSpPr txBox="1"/>
          <p:nvPr/>
        </p:nvSpPr>
        <p:spPr>
          <a:xfrm>
            <a:off x="7059674" y="3028890"/>
            <a:ext cx="20655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# sequential gates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86A8268-50FC-B37F-D810-2540B47E492E}"/>
              </a:ext>
            </a:extLst>
          </p:cNvPr>
          <p:cNvSpPr txBox="1"/>
          <p:nvPr/>
        </p:nvSpPr>
        <p:spPr>
          <a:xfrm rot="16200000">
            <a:off x="5017977" y="2023487"/>
            <a:ext cx="15286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Performance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B159EE82-4563-C2A8-6B09-C97EFE3A8731}"/>
              </a:ext>
            </a:extLst>
          </p:cNvPr>
          <p:cNvSpPr/>
          <p:nvPr/>
        </p:nvSpPr>
        <p:spPr>
          <a:xfrm>
            <a:off x="6063154" y="2713264"/>
            <a:ext cx="228598" cy="2285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Diamond 25">
            <a:extLst>
              <a:ext uri="{FF2B5EF4-FFF2-40B4-BE49-F238E27FC236}">
                <a16:creationId xmlns:a16="http://schemas.microsoft.com/office/drawing/2014/main" id="{FF74DF5B-7D3C-C665-A452-61998CA8EF04}"/>
              </a:ext>
            </a:extLst>
          </p:cNvPr>
          <p:cNvSpPr/>
          <p:nvPr/>
        </p:nvSpPr>
        <p:spPr>
          <a:xfrm>
            <a:off x="6647922" y="1964029"/>
            <a:ext cx="228599" cy="249463"/>
          </a:xfrm>
          <a:prstGeom prst="diamond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A79A8801-2F13-4710-532A-BBD7C5B8E7CC}"/>
              </a:ext>
            </a:extLst>
          </p:cNvPr>
          <p:cNvSpPr/>
          <p:nvPr/>
        </p:nvSpPr>
        <p:spPr>
          <a:xfrm>
            <a:off x="7391401" y="1459198"/>
            <a:ext cx="228597" cy="22860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Isosceles Triangle 27">
            <a:extLst>
              <a:ext uri="{FF2B5EF4-FFF2-40B4-BE49-F238E27FC236}">
                <a16:creationId xmlns:a16="http://schemas.microsoft.com/office/drawing/2014/main" id="{704E773D-6878-6C99-65BA-933DF03F5F87}"/>
              </a:ext>
            </a:extLst>
          </p:cNvPr>
          <p:cNvSpPr/>
          <p:nvPr/>
        </p:nvSpPr>
        <p:spPr>
          <a:xfrm>
            <a:off x="8092456" y="2133600"/>
            <a:ext cx="228599" cy="228598"/>
          </a:xfrm>
          <a:prstGeom prst="triangl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6398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lide Number Placeholder 3">
            <a:extLst>
              <a:ext uri="{FF2B5EF4-FFF2-40B4-BE49-F238E27FC236}">
                <a16:creationId xmlns:a16="http://schemas.microsoft.com/office/drawing/2014/main" id="{02F551B4-94B4-425D-A526-41423B328C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A67C759-3A2D-46BE-B0E8-A7D86040C13D}" type="slidenum">
              <a:rPr lang="en-US" altLang="en-US" sz="1400">
                <a:latin typeface="Times New Roman" panose="02020603050405020304" pitchFamily="18" charset="0"/>
              </a:rPr>
              <a:pPr/>
              <a:t>4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0723" name="Text Box 2">
            <a:extLst>
              <a:ext uri="{FF2B5EF4-FFF2-40B4-BE49-F238E27FC236}">
                <a16:creationId xmlns:a16="http://schemas.microsoft.com/office/drawing/2014/main" id="{75241090-F57D-464F-B673-637F10B392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23085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Clocks</a:t>
            </a:r>
          </a:p>
        </p:txBody>
      </p:sp>
      <p:sp>
        <p:nvSpPr>
          <p:cNvPr id="30724" name="Line 3">
            <a:extLst>
              <a:ext uri="{FF2B5EF4-FFF2-40B4-BE49-F238E27FC236}">
                <a16:creationId xmlns:a16="http://schemas.microsoft.com/office/drawing/2014/main" id="{FCE0D16D-6DB3-405C-B1A7-E3C93A45B89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5" name="Text Box 4">
            <a:extLst>
              <a:ext uri="{FF2B5EF4-FFF2-40B4-BE49-F238E27FC236}">
                <a16:creationId xmlns:a16="http://schemas.microsoft.com/office/drawing/2014/main" id="{6FF66DCA-345F-4F2D-B793-48133B66E7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738400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microprocessor is composed of many different circuits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that are operating simultaneously – if each circuit X takes in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inputs at time  TI</a:t>
            </a:r>
            <a:r>
              <a:rPr lang="en-US" altLang="en-US" sz="24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,  takes time TE</a:t>
            </a:r>
            <a:r>
              <a:rPr lang="en-US" altLang="en-US" sz="24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to execute the logic,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and produces outputs at time TO</a:t>
            </a:r>
            <a:r>
              <a:rPr lang="en-US" altLang="en-US" sz="24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, imagine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complications in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co-ordinating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the tasks of every circuit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major school of thought (used in most processors built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today):  all circuits on the chip share a clock signal (a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square wave) that tells every circuit when to accept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inputs, how much time they have to execute the logic, and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when they must produce outputs</a:t>
            </a:r>
          </a:p>
        </p:txBody>
      </p:sp>
      <p:sp>
        <p:nvSpPr>
          <p:cNvPr id="30726" name="Line 5">
            <a:extLst>
              <a:ext uri="{FF2B5EF4-FFF2-40B4-BE49-F238E27FC236}">
                <a16:creationId xmlns:a16="http://schemas.microsoft.com/office/drawing/2014/main" id="{BDAB39BC-B8B6-4989-8CDA-9297D6F68F0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9600" y="59436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7" name="Line 6">
            <a:extLst>
              <a:ext uri="{FF2B5EF4-FFF2-40B4-BE49-F238E27FC236}">
                <a16:creationId xmlns:a16="http://schemas.microsoft.com/office/drawing/2014/main" id="{0ED9A514-BAC1-4C81-A74A-4C7B9468A84A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59436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8" name="Line 7">
            <a:extLst>
              <a:ext uri="{FF2B5EF4-FFF2-40B4-BE49-F238E27FC236}">
                <a16:creationId xmlns:a16="http://schemas.microsoft.com/office/drawing/2014/main" id="{C26532D1-5A35-4569-ABC1-220F7A79C73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143000" y="59436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9" name="Line 8">
            <a:extLst>
              <a:ext uri="{FF2B5EF4-FFF2-40B4-BE49-F238E27FC236}">
                <a16:creationId xmlns:a16="http://schemas.microsoft.com/office/drawing/2014/main" id="{ED9684CA-6883-4CEF-8F8F-7D48EB0F9845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3000" y="64008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0" name="Line 9">
            <a:extLst>
              <a:ext uri="{FF2B5EF4-FFF2-40B4-BE49-F238E27FC236}">
                <a16:creationId xmlns:a16="http://schemas.microsoft.com/office/drawing/2014/main" id="{E9003EAA-9F3A-45E8-917E-4CFEA82A4DF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676400" y="59436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1" name="Line 10">
            <a:extLst>
              <a:ext uri="{FF2B5EF4-FFF2-40B4-BE49-F238E27FC236}">
                <a16:creationId xmlns:a16="http://schemas.microsoft.com/office/drawing/2014/main" id="{CCDD9DD7-F345-4AB5-81FA-C25E5216D0A8}"/>
              </a:ext>
            </a:extLst>
          </p:cNvPr>
          <p:cNvSpPr>
            <a:spLocks noChangeShapeType="1"/>
          </p:cNvSpPr>
          <p:nvPr/>
        </p:nvSpPr>
        <p:spPr bwMode="auto">
          <a:xfrm>
            <a:off x="1676400" y="59436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2" name="Line 11">
            <a:extLst>
              <a:ext uri="{FF2B5EF4-FFF2-40B4-BE49-F238E27FC236}">
                <a16:creationId xmlns:a16="http://schemas.microsoft.com/office/drawing/2014/main" id="{0D7607AB-4671-4546-A2DA-266B5448C83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9800" y="59436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3" name="Line 12">
            <a:extLst>
              <a:ext uri="{FF2B5EF4-FFF2-40B4-BE49-F238E27FC236}">
                <a16:creationId xmlns:a16="http://schemas.microsoft.com/office/drawing/2014/main" id="{2A84E157-0572-45CA-8C1F-D7FD0C53D041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64008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4" name="Line 13">
            <a:extLst>
              <a:ext uri="{FF2B5EF4-FFF2-40B4-BE49-F238E27FC236}">
                <a16:creationId xmlns:a16="http://schemas.microsoft.com/office/drawing/2014/main" id="{C29D94E4-16F4-4047-8ED0-A23AD7BBF1A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43200" y="59436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5" name="Line 14">
            <a:extLst>
              <a:ext uri="{FF2B5EF4-FFF2-40B4-BE49-F238E27FC236}">
                <a16:creationId xmlns:a16="http://schemas.microsoft.com/office/drawing/2014/main" id="{4D8B3A2B-DD32-469F-BF84-738DDBDDEDA8}"/>
              </a:ext>
            </a:extLst>
          </p:cNvPr>
          <p:cNvSpPr>
            <a:spLocks noChangeShapeType="1"/>
          </p:cNvSpPr>
          <p:nvPr/>
        </p:nvSpPr>
        <p:spPr bwMode="auto">
          <a:xfrm>
            <a:off x="2743200" y="59436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6" name="Line 15">
            <a:extLst>
              <a:ext uri="{FF2B5EF4-FFF2-40B4-BE49-F238E27FC236}">
                <a16:creationId xmlns:a16="http://schemas.microsoft.com/office/drawing/2014/main" id="{1D55969E-B2BD-438C-BA1B-A5CB990D475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76600" y="59436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7" name="Line 16">
            <a:extLst>
              <a:ext uri="{FF2B5EF4-FFF2-40B4-BE49-F238E27FC236}">
                <a16:creationId xmlns:a16="http://schemas.microsoft.com/office/drawing/2014/main" id="{0A5FB1F1-B92E-4FF9-912B-98B7100B61D1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6600" y="64008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8" name="Line 17">
            <a:extLst>
              <a:ext uri="{FF2B5EF4-FFF2-40B4-BE49-F238E27FC236}">
                <a16:creationId xmlns:a16="http://schemas.microsoft.com/office/drawing/2014/main" id="{33ADE0A3-ABD7-42B5-B578-D0680831440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10000" y="59436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9" name="Line 18">
            <a:extLst>
              <a:ext uri="{FF2B5EF4-FFF2-40B4-BE49-F238E27FC236}">
                <a16:creationId xmlns:a16="http://schemas.microsoft.com/office/drawing/2014/main" id="{32E0304E-4409-40D6-966C-35C6329541E8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0" y="59436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0" name="Line 19">
            <a:extLst>
              <a:ext uri="{FF2B5EF4-FFF2-40B4-BE49-F238E27FC236}">
                <a16:creationId xmlns:a16="http://schemas.microsoft.com/office/drawing/2014/main" id="{83431217-9CBD-4084-999B-B29B90C78FF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343400" y="59436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1" name="Line 20">
            <a:extLst>
              <a:ext uri="{FF2B5EF4-FFF2-40B4-BE49-F238E27FC236}">
                <a16:creationId xmlns:a16="http://schemas.microsoft.com/office/drawing/2014/main" id="{0C35AD78-3D42-45E1-A69B-C730BEA4C0B5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64008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2" name="Line 21">
            <a:extLst>
              <a:ext uri="{FF2B5EF4-FFF2-40B4-BE49-F238E27FC236}">
                <a16:creationId xmlns:a16="http://schemas.microsoft.com/office/drawing/2014/main" id="{7CF8F59E-316B-4BAA-BF33-C6969769BE7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905375" y="59436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3" name="Line 22">
            <a:extLst>
              <a:ext uri="{FF2B5EF4-FFF2-40B4-BE49-F238E27FC236}">
                <a16:creationId xmlns:a16="http://schemas.microsoft.com/office/drawing/2014/main" id="{CC469B5F-2B68-46D3-8346-FDA324DB3621}"/>
              </a:ext>
            </a:extLst>
          </p:cNvPr>
          <p:cNvSpPr>
            <a:spLocks noChangeShapeType="1"/>
          </p:cNvSpPr>
          <p:nvPr/>
        </p:nvSpPr>
        <p:spPr bwMode="auto">
          <a:xfrm>
            <a:off x="4905375" y="59436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4" name="Line 23">
            <a:extLst>
              <a:ext uri="{FF2B5EF4-FFF2-40B4-BE49-F238E27FC236}">
                <a16:creationId xmlns:a16="http://schemas.microsoft.com/office/drawing/2014/main" id="{485F5650-2EBB-4DA1-89D7-809543C157A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38775" y="59436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5" name="Line 24">
            <a:extLst>
              <a:ext uri="{FF2B5EF4-FFF2-40B4-BE49-F238E27FC236}">
                <a16:creationId xmlns:a16="http://schemas.microsoft.com/office/drawing/2014/main" id="{3B6D2759-8FAC-44FD-A341-A844FEEE5E18}"/>
              </a:ext>
            </a:extLst>
          </p:cNvPr>
          <p:cNvSpPr>
            <a:spLocks noChangeShapeType="1"/>
          </p:cNvSpPr>
          <p:nvPr/>
        </p:nvSpPr>
        <p:spPr bwMode="auto">
          <a:xfrm>
            <a:off x="5438775" y="64008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6" name="Line 25">
            <a:extLst>
              <a:ext uri="{FF2B5EF4-FFF2-40B4-BE49-F238E27FC236}">
                <a16:creationId xmlns:a16="http://schemas.microsoft.com/office/drawing/2014/main" id="{84BFFD8C-F6E5-459D-A993-6E8871DFD17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972175" y="59436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7" name="Line 26">
            <a:extLst>
              <a:ext uri="{FF2B5EF4-FFF2-40B4-BE49-F238E27FC236}">
                <a16:creationId xmlns:a16="http://schemas.microsoft.com/office/drawing/2014/main" id="{2FADE76F-4E67-4A28-851B-2F80EFE3DDDC}"/>
              </a:ext>
            </a:extLst>
          </p:cNvPr>
          <p:cNvSpPr>
            <a:spLocks noChangeShapeType="1"/>
          </p:cNvSpPr>
          <p:nvPr/>
        </p:nvSpPr>
        <p:spPr bwMode="auto">
          <a:xfrm>
            <a:off x="5972175" y="59436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8" name="Line 27">
            <a:extLst>
              <a:ext uri="{FF2B5EF4-FFF2-40B4-BE49-F238E27FC236}">
                <a16:creationId xmlns:a16="http://schemas.microsoft.com/office/drawing/2014/main" id="{6EBD866B-AB2A-46ED-A6EA-0B40364995B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505575" y="59436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9" name="Line 28">
            <a:extLst>
              <a:ext uri="{FF2B5EF4-FFF2-40B4-BE49-F238E27FC236}">
                <a16:creationId xmlns:a16="http://schemas.microsoft.com/office/drawing/2014/main" id="{CAF1D299-EF90-41D7-8693-E735905C21A8}"/>
              </a:ext>
            </a:extLst>
          </p:cNvPr>
          <p:cNvSpPr>
            <a:spLocks noChangeShapeType="1"/>
          </p:cNvSpPr>
          <p:nvPr/>
        </p:nvSpPr>
        <p:spPr bwMode="auto">
          <a:xfrm>
            <a:off x="6505575" y="64008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0" name="Line 29">
            <a:extLst>
              <a:ext uri="{FF2B5EF4-FFF2-40B4-BE49-F238E27FC236}">
                <a16:creationId xmlns:a16="http://schemas.microsoft.com/office/drawing/2014/main" id="{F8F69EC3-CA8A-493D-B31F-ED107568035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038975" y="59436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1" name="Line 30">
            <a:extLst>
              <a:ext uri="{FF2B5EF4-FFF2-40B4-BE49-F238E27FC236}">
                <a16:creationId xmlns:a16="http://schemas.microsoft.com/office/drawing/2014/main" id="{E45D66FB-FD69-4E53-8A80-992AD984A94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38975" y="59436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2" name="Line 31">
            <a:extLst>
              <a:ext uri="{FF2B5EF4-FFF2-40B4-BE49-F238E27FC236}">
                <a16:creationId xmlns:a16="http://schemas.microsoft.com/office/drawing/2014/main" id="{C066F348-EB47-4BCE-98DB-95EC7B64921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572375" y="59436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3" name="Line 32">
            <a:extLst>
              <a:ext uri="{FF2B5EF4-FFF2-40B4-BE49-F238E27FC236}">
                <a16:creationId xmlns:a16="http://schemas.microsoft.com/office/drawing/2014/main" id="{D56A30ED-DB63-4759-8D38-EA2DF219C34A}"/>
              </a:ext>
            </a:extLst>
          </p:cNvPr>
          <p:cNvSpPr>
            <a:spLocks noChangeShapeType="1"/>
          </p:cNvSpPr>
          <p:nvPr/>
        </p:nvSpPr>
        <p:spPr bwMode="auto">
          <a:xfrm>
            <a:off x="7572375" y="64008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lide Number Placeholder 3">
            <a:extLst>
              <a:ext uri="{FF2B5EF4-FFF2-40B4-BE49-F238E27FC236}">
                <a16:creationId xmlns:a16="http://schemas.microsoft.com/office/drawing/2014/main" id="{B3993199-3D44-43C3-B58E-E6ACD8BE6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1356674-BCBC-4A9B-9873-6B55FE96AD13}" type="slidenum">
              <a:rPr lang="en-US" altLang="en-US" sz="1400">
                <a:latin typeface="Times New Roman" panose="02020603050405020304" pitchFamily="18" charset="0"/>
              </a:rPr>
              <a:pPr/>
              <a:t>5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2771" name="Text Box 2">
            <a:extLst>
              <a:ext uri="{FF2B5EF4-FFF2-40B4-BE49-F238E27FC236}">
                <a16:creationId xmlns:a16="http://schemas.microsoft.com/office/drawing/2014/main" id="{3A2A97E4-099A-4491-A566-83679E490B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22434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Clock Terminology</a:t>
            </a:r>
          </a:p>
        </p:txBody>
      </p:sp>
      <p:sp>
        <p:nvSpPr>
          <p:cNvPr id="32772" name="Line 3">
            <a:extLst>
              <a:ext uri="{FF2B5EF4-FFF2-40B4-BE49-F238E27FC236}">
                <a16:creationId xmlns:a16="http://schemas.microsoft.com/office/drawing/2014/main" id="{1FE2AF67-D35A-4710-962F-531235C5C7E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3" name="Text Box 4">
            <a:extLst>
              <a:ext uri="{FF2B5EF4-FFF2-40B4-BE49-F238E27FC236}">
                <a16:creationId xmlns:a16="http://schemas.microsoft.com/office/drawing/2014/main" id="{3DDFBA48-92DA-4F8F-BCA1-093D7B7FC4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2514600"/>
            <a:ext cx="126662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Cycle time</a:t>
            </a:r>
          </a:p>
        </p:txBody>
      </p:sp>
      <p:sp>
        <p:nvSpPr>
          <p:cNvPr id="32774" name="Line 5">
            <a:extLst>
              <a:ext uri="{FF2B5EF4-FFF2-40B4-BE49-F238E27FC236}">
                <a16:creationId xmlns:a16="http://schemas.microsoft.com/office/drawing/2014/main" id="{E8E87ECD-77C9-40DF-9CD4-74450DFD6AC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62025" y="31242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775" name="Line 6">
            <a:extLst>
              <a:ext uri="{FF2B5EF4-FFF2-40B4-BE49-F238E27FC236}">
                <a16:creationId xmlns:a16="http://schemas.microsoft.com/office/drawing/2014/main" id="{812778D6-32F4-4567-9F78-E9BB4A35F8B4}"/>
              </a:ext>
            </a:extLst>
          </p:cNvPr>
          <p:cNvSpPr>
            <a:spLocks noChangeShapeType="1"/>
          </p:cNvSpPr>
          <p:nvPr/>
        </p:nvSpPr>
        <p:spPr bwMode="auto">
          <a:xfrm>
            <a:off x="962025" y="31242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776" name="Line 7">
            <a:extLst>
              <a:ext uri="{FF2B5EF4-FFF2-40B4-BE49-F238E27FC236}">
                <a16:creationId xmlns:a16="http://schemas.microsoft.com/office/drawing/2014/main" id="{E4727911-D803-4330-ACB4-C8D75BC4762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495425" y="31242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777" name="Line 8">
            <a:extLst>
              <a:ext uri="{FF2B5EF4-FFF2-40B4-BE49-F238E27FC236}">
                <a16:creationId xmlns:a16="http://schemas.microsoft.com/office/drawing/2014/main" id="{4A8B0387-7775-4F18-9985-6FA716A2BE4B}"/>
              </a:ext>
            </a:extLst>
          </p:cNvPr>
          <p:cNvSpPr>
            <a:spLocks noChangeShapeType="1"/>
          </p:cNvSpPr>
          <p:nvPr/>
        </p:nvSpPr>
        <p:spPr bwMode="auto">
          <a:xfrm>
            <a:off x="1495425" y="35814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778" name="Line 9">
            <a:extLst>
              <a:ext uri="{FF2B5EF4-FFF2-40B4-BE49-F238E27FC236}">
                <a16:creationId xmlns:a16="http://schemas.microsoft.com/office/drawing/2014/main" id="{07F72D8E-DB77-4D96-B359-0FDB620B054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028825" y="31242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779" name="Line 10">
            <a:extLst>
              <a:ext uri="{FF2B5EF4-FFF2-40B4-BE49-F238E27FC236}">
                <a16:creationId xmlns:a16="http://schemas.microsoft.com/office/drawing/2014/main" id="{952442A9-7003-4EC3-B447-E30D7F2B47F0}"/>
              </a:ext>
            </a:extLst>
          </p:cNvPr>
          <p:cNvSpPr>
            <a:spLocks noChangeShapeType="1"/>
          </p:cNvSpPr>
          <p:nvPr/>
        </p:nvSpPr>
        <p:spPr bwMode="auto">
          <a:xfrm>
            <a:off x="2028825" y="31242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780" name="Line 11">
            <a:extLst>
              <a:ext uri="{FF2B5EF4-FFF2-40B4-BE49-F238E27FC236}">
                <a16:creationId xmlns:a16="http://schemas.microsoft.com/office/drawing/2014/main" id="{BFFDB49A-41A6-4385-8420-9B99CEB2DE1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62225" y="31242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781" name="Line 12">
            <a:extLst>
              <a:ext uri="{FF2B5EF4-FFF2-40B4-BE49-F238E27FC236}">
                <a16:creationId xmlns:a16="http://schemas.microsoft.com/office/drawing/2014/main" id="{051C4BBA-2661-47A8-9CD7-AE24625B4586}"/>
              </a:ext>
            </a:extLst>
          </p:cNvPr>
          <p:cNvSpPr>
            <a:spLocks noChangeShapeType="1"/>
          </p:cNvSpPr>
          <p:nvPr/>
        </p:nvSpPr>
        <p:spPr bwMode="auto">
          <a:xfrm>
            <a:off x="2562225" y="35814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782" name="Line 13">
            <a:extLst>
              <a:ext uri="{FF2B5EF4-FFF2-40B4-BE49-F238E27FC236}">
                <a16:creationId xmlns:a16="http://schemas.microsoft.com/office/drawing/2014/main" id="{E2049925-6202-4BB1-AF23-21C6D812B15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095625" y="31242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783" name="Line 14">
            <a:extLst>
              <a:ext uri="{FF2B5EF4-FFF2-40B4-BE49-F238E27FC236}">
                <a16:creationId xmlns:a16="http://schemas.microsoft.com/office/drawing/2014/main" id="{28C185C5-8410-42DE-9106-8D3B373B2F0E}"/>
              </a:ext>
            </a:extLst>
          </p:cNvPr>
          <p:cNvSpPr>
            <a:spLocks noChangeShapeType="1"/>
          </p:cNvSpPr>
          <p:nvPr/>
        </p:nvSpPr>
        <p:spPr bwMode="auto">
          <a:xfrm>
            <a:off x="3095625" y="31242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784" name="Line 15">
            <a:extLst>
              <a:ext uri="{FF2B5EF4-FFF2-40B4-BE49-F238E27FC236}">
                <a16:creationId xmlns:a16="http://schemas.microsoft.com/office/drawing/2014/main" id="{4E2A3D80-DDE1-4CEC-A55D-7F3D13070B1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629025" y="31242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785" name="Line 16">
            <a:extLst>
              <a:ext uri="{FF2B5EF4-FFF2-40B4-BE49-F238E27FC236}">
                <a16:creationId xmlns:a16="http://schemas.microsoft.com/office/drawing/2014/main" id="{F0020B84-1DD9-4E1A-A761-B7AE6063584F}"/>
              </a:ext>
            </a:extLst>
          </p:cNvPr>
          <p:cNvSpPr>
            <a:spLocks noChangeShapeType="1"/>
          </p:cNvSpPr>
          <p:nvPr/>
        </p:nvSpPr>
        <p:spPr bwMode="auto">
          <a:xfrm>
            <a:off x="3629025" y="35814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786" name="Line 17">
            <a:extLst>
              <a:ext uri="{FF2B5EF4-FFF2-40B4-BE49-F238E27FC236}">
                <a16:creationId xmlns:a16="http://schemas.microsoft.com/office/drawing/2014/main" id="{4CB67A90-9581-4CF0-B714-AC8E2DDFCE0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62425" y="31242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787" name="Line 18">
            <a:extLst>
              <a:ext uri="{FF2B5EF4-FFF2-40B4-BE49-F238E27FC236}">
                <a16:creationId xmlns:a16="http://schemas.microsoft.com/office/drawing/2014/main" id="{40D1B6DB-2FAA-4B7D-B89A-2EF20CE03352}"/>
              </a:ext>
            </a:extLst>
          </p:cNvPr>
          <p:cNvSpPr>
            <a:spLocks noChangeShapeType="1"/>
          </p:cNvSpPr>
          <p:nvPr/>
        </p:nvSpPr>
        <p:spPr bwMode="auto">
          <a:xfrm>
            <a:off x="4162425" y="31242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788" name="Line 19">
            <a:extLst>
              <a:ext uri="{FF2B5EF4-FFF2-40B4-BE49-F238E27FC236}">
                <a16:creationId xmlns:a16="http://schemas.microsoft.com/office/drawing/2014/main" id="{81B94FD4-B554-4ADA-81B6-19B6FA89BEF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695825" y="31242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789" name="Line 20">
            <a:extLst>
              <a:ext uri="{FF2B5EF4-FFF2-40B4-BE49-F238E27FC236}">
                <a16:creationId xmlns:a16="http://schemas.microsoft.com/office/drawing/2014/main" id="{F4E29258-5F39-4D8A-92BB-C5AA3F347CA9}"/>
              </a:ext>
            </a:extLst>
          </p:cNvPr>
          <p:cNvSpPr>
            <a:spLocks noChangeShapeType="1"/>
          </p:cNvSpPr>
          <p:nvPr/>
        </p:nvSpPr>
        <p:spPr bwMode="auto">
          <a:xfrm>
            <a:off x="4695825" y="35814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790" name="Line 21">
            <a:extLst>
              <a:ext uri="{FF2B5EF4-FFF2-40B4-BE49-F238E27FC236}">
                <a16:creationId xmlns:a16="http://schemas.microsoft.com/office/drawing/2014/main" id="{EC5E8253-E257-4D11-9C95-FE04903A80F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257800" y="31242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791" name="Line 22">
            <a:extLst>
              <a:ext uri="{FF2B5EF4-FFF2-40B4-BE49-F238E27FC236}">
                <a16:creationId xmlns:a16="http://schemas.microsoft.com/office/drawing/2014/main" id="{ACEBE95B-0FE1-49D8-8088-8FC03BF53C25}"/>
              </a:ext>
            </a:extLst>
          </p:cNvPr>
          <p:cNvSpPr>
            <a:spLocks noChangeShapeType="1"/>
          </p:cNvSpPr>
          <p:nvPr/>
        </p:nvSpPr>
        <p:spPr bwMode="auto">
          <a:xfrm>
            <a:off x="5257800" y="31242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792" name="Line 23">
            <a:extLst>
              <a:ext uri="{FF2B5EF4-FFF2-40B4-BE49-F238E27FC236}">
                <a16:creationId xmlns:a16="http://schemas.microsoft.com/office/drawing/2014/main" id="{9B2C453E-9A7C-4D03-9101-15DFD15AB1C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791200" y="31242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793" name="Line 24">
            <a:extLst>
              <a:ext uri="{FF2B5EF4-FFF2-40B4-BE49-F238E27FC236}">
                <a16:creationId xmlns:a16="http://schemas.microsoft.com/office/drawing/2014/main" id="{2EF3FA34-9B56-4307-9D52-E776964F1DAA}"/>
              </a:ext>
            </a:extLst>
          </p:cNvPr>
          <p:cNvSpPr>
            <a:spLocks noChangeShapeType="1"/>
          </p:cNvSpPr>
          <p:nvPr/>
        </p:nvSpPr>
        <p:spPr bwMode="auto">
          <a:xfrm>
            <a:off x="5791200" y="35814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794" name="Line 25">
            <a:extLst>
              <a:ext uri="{FF2B5EF4-FFF2-40B4-BE49-F238E27FC236}">
                <a16:creationId xmlns:a16="http://schemas.microsoft.com/office/drawing/2014/main" id="{1BBF7042-4688-4E15-8CE8-7ACFC8B1D8E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324600" y="31242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795" name="Line 26">
            <a:extLst>
              <a:ext uri="{FF2B5EF4-FFF2-40B4-BE49-F238E27FC236}">
                <a16:creationId xmlns:a16="http://schemas.microsoft.com/office/drawing/2014/main" id="{F1DAD13B-02C1-4EE8-BC45-49FA196CF074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31242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796" name="Line 27">
            <a:extLst>
              <a:ext uri="{FF2B5EF4-FFF2-40B4-BE49-F238E27FC236}">
                <a16:creationId xmlns:a16="http://schemas.microsoft.com/office/drawing/2014/main" id="{2F987DB2-7BF1-485E-8698-DD71FCC0C9D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58000" y="31242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797" name="Line 28">
            <a:extLst>
              <a:ext uri="{FF2B5EF4-FFF2-40B4-BE49-F238E27FC236}">
                <a16:creationId xmlns:a16="http://schemas.microsoft.com/office/drawing/2014/main" id="{9A469505-1309-4634-973C-949891C8E74D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0" y="35814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798" name="Line 29">
            <a:extLst>
              <a:ext uri="{FF2B5EF4-FFF2-40B4-BE49-F238E27FC236}">
                <a16:creationId xmlns:a16="http://schemas.microsoft.com/office/drawing/2014/main" id="{9D32BFE1-E7BB-4099-8D52-08746D25B2B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391400" y="31242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799" name="Line 30">
            <a:extLst>
              <a:ext uri="{FF2B5EF4-FFF2-40B4-BE49-F238E27FC236}">
                <a16:creationId xmlns:a16="http://schemas.microsoft.com/office/drawing/2014/main" id="{D1E335EC-608E-4A11-BCEF-91BB73320B7D}"/>
              </a:ext>
            </a:extLst>
          </p:cNvPr>
          <p:cNvSpPr>
            <a:spLocks noChangeShapeType="1"/>
          </p:cNvSpPr>
          <p:nvPr/>
        </p:nvSpPr>
        <p:spPr bwMode="auto">
          <a:xfrm>
            <a:off x="7391400" y="31242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800" name="Line 31">
            <a:extLst>
              <a:ext uri="{FF2B5EF4-FFF2-40B4-BE49-F238E27FC236}">
                <a16:creationId xmlns:a16="http://schemas.microsoft.com/office/drawing/2014/main" id="{67239CFD-6142-421B-AC99-61AF142930B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924800" y="31242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801" name="Line 32">
            <a:extLst>
              <a:ext uri="{FF2B5EF4-FFF2-40B4-BE49-F238E27FC236}">
                <a16:creationId xmlns:a16="http://schemas.microsoft.com/office/drawing/2014/main" id="{1FE32DEB-94FE-4743-9576-2AFC2CA4B2F3}"/>
              </a:ext>
            </a:extLst>
          </p:cNvPr>
          <p:cNvSpPr>
            <a:spLocks noChangeShapeType="1"/>
          </p:cNvSpPr>
          <p:nvPr/>
        </p:nvSpPr>
        <p:spPr bwMode="auto">
          <a:xfrm>
            <a:off x="7924800" y="35814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802" name="Line 33">
            <a:extLst>
              <a:ext uri="{FF2B5EF4-FFF2-40B4-BE49-F238E27FC236}">
                <a16:creationId xmlns:a16="http://schemas.microsoft.com/office/drawing/2014/main" id="{0F48A6B1-3049-4A5A-A1E5-837E504E0A00}"/>
              </a:ext>
            </a:extLst>
          </p:cNvPr>
          <p:cNvSpPr>
            <a:spLocks noChangeShapeType="1"/>
          </p:cNvSpPr>
          <p:nvPr/>
        </p:nvSpPr>
        <p:spPr bwMode="auto">
          <a:xfrm>
            <a:off x="990600" y="2895600"/>
            <a:ext cx="0" cy="1524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803" name="Line 34">
            <a:extLst>
              <a:ext uri="{FF2B5EF4-FFF2-40B4-BE49-F238E27FC236}">
                <a16:creationId xmlns:a16="http://schemas.microsoft.com/office/drawing/2014/main" id="{C5FB15CB-199A-45BF-B3C2-D4E01432CC2E}"/>
              </a:ext>
            </a:extLst>
          </p:cNvPr>
          <p:cNvSpPr>
            <a:spLocks noChangeShapeType="1"/>
          </p:cNvSpPr>
          <p:nvPr/>
        </p:nvSpPr>
        <p:spPr bwMode="auto">
          <a:xfrm>
            <a:off x="2057400" y="2895600"/>
            <a:ext cx="0" cy="1524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804" name="Line 35">
            <a:extLst>
              <a:ext uri="{FF2B5EF4-FFF2-40B4-BE49-F238E27FC236}">
                <a16:creationId xmlns:a16="http://schemas.microsoft.com/office/drawing/2014/main" id="{5CB39D89-6DAE-4484-B5D6-5AD31A6BA652}"/>
              </a:ext>
            </a:extLst>
          </p:cNvPr>
          <p:cNvSpPr>
            <a:spLocks noChangeShapeType="1"/>
          </p:cNvSpPr>
          <p:nvPr/>
        </p:nvSpPr>
        <p:spPr bwMode="auto">
          <a:xfrm>
            <a:off x="990600" y="2971800"/>
            <a:ext cx="10668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805" name="Line 36">
            <a:extLst>
              <a:ext uri="{FF2B5EF4-FFF2-40B4-BE49-F238E27FC236}">
                <a16:creationId xmlns:a16="http://schemas.microsoft.com/office/drawing/2014/main" id="{580D922F-A7E3-4141-AC0D-0C19BA8AE426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200" y="2286000"/>
            <a:ext cx="0" cy="7620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806" name="Text Box 37">
            <a:extLst>
              <a:ext uri="{FF2B5EF4-FFF2-40B4-BE49-F238E27FC236}">
                <a16:creationId xmlns:a16="http://schemas.microsoft.com/office/drawing/2014/main" id="{CBD90A5D-0E87-421E-B97A-E08F08C953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1981200"/>
            <a:ext cx="195226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Rising clock edge</a:t>
            </a:r>
          </a:p>
        </p:txBody>
      </p:sp>
      <p:sp>
        <p:nvSpPr>
          <p:cNvPr id="32807" name="Text Box 38">
            <a:extLst>
              <a:ext uri="{FF2B5EF4-FFF2-40B4-BE49-F238E27FC236}">
                <a16:creationId xmlns:a16="http://schemas.microsoft.com/office/drawing/2014/main" id="{85B98838-5C0A-4068-AAD0-3270361307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4191000"/>
            <a:ext cx="200631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Falling clock edge</a:t>
            </a:r>
          </a:p>
        </p:txBody>
      </p:sp>
      <p:sp>
        <p:nvSpPr>
          <p:cNvPr id="32808" name="Line 39">
            <a:extLst>
              <a:ext uri="{FF2B5EF4-FFF2-40B4-BE49-F238E27FC236}">
                <a16:creationId xmlns:a16="http://schemas.microsoft.com/office/drawing/2014/main" id="{4E15AC57-6B05-40ED-A139-9480A26D097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81400" y="3581400"/>
            <a:ext cx="0" cy="6858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809" name="Text Box 40">
            <a:extLst>
              <a:ext uri="{FF2B5EF4-FFF2-40B4-BE49-F238E27FC236}">
                <a16:creationId xmlns:a16="http://schemas.microsoft.com/office/drawing/2014/main" id="{9D45DAA7-B0F0-4203-9602-C0BA770211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5105400"/>
            <a:ext cx="5198859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 GHz = clock speed = </a:t>
            </a:r>
            <a:r>
              <a:rPr lang="en-US" altLang="en-US" sz="2000" u="sng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1            =</a:t>
            </a: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altLang="en-US" sz="2000" u="sng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1        .</a:t>
            </a:r>
            <a:endParaRPr lang="en-US" altLang="en-US" sz="200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cycle time            250 ps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lide Number Placeholder 3">
            <a:extLst>
              <a:ext uri="{FF2B5EF4-FFF2-40B4-BE49-F238E27FC236}">
                <a16:creationId xmlns:a16="http://schemas.microsoft.com/office/drawing/2014/main" id="{6ACF73DA-2971-40BB-8899-80BE6F4B69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ECCC001-22D2-4CDC-8344-8ADA5BAF75B6}" type="slidenum">
              <a:rPr lang="en-US" altLang="en-US" sz="1400">
                <a:latin typeface="Times New Roman" panose="02020603050405020304" pitchFamily="18" charset="0"/>
              </a:rPr>
              <a:pPr/>
              <a:t>6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4819" name="Text Box 2">
            <a:extLst>
              <a:ext uri="{FF2B5EF4-FFF2-40B4-BE49-F238E27FC236}">
                <a16:creationId xmlns:a16="http://schemas.microsoft.com/office/drawing/2014/main" id="{56C49C05-47BA-4989-A075-8F0BE583BC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27666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Sequential Circuits</a:t>
            </a:r>
          </a:p>
        </p:txBody>
      </p:sp>
      <p:sp>
        <p:nvSpPr>
          <p:cNvPr id="34820" name="Line 3">
            <a:extLst>
              <a:ext uri="{FF2B5EF4-FFF2-40B4-BE49-F238E27FC236}">
                <a16:creationId xmlns:a16="http://schemas.microsoft.com/office/drawing/2014/main" id="{F210073D-D812-480C-933F-936751C17C7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1" name="Text Box 4">
            <a:extLst>
              <a:ext uri="{FF2B5EF4-FFF2-40B4-BE49-F238E27FC236}">
                <a16:creationId xmlns:a16="http://schemas.microsoft.com/office/drawing/2014/main" id="{44C35E2F-BABB-4CCC-A84C-3A02CF7F49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371600"/>
            <a:ext cx="7169142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Until now, circuits were combinational – when inputs change,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outputs change after a while (time = logic delay thru circuit)</a:t>
            </a:r>
          </a:p>
        </p:txBody>
      </p:sp>
      <p:sp>
        <p:nvSpPr>
          <p:cNvPr id="34822" name="Rectangle 5">
            <a:extLst>
              <a:ext uri="{FF2B5EF4-FFF2-40B4-BE49-F238E27FC236}">
                <a16:creationId xmlns:a16="http://schemas.microsoft.com/office/drawing/2014/main" id="{4E2D4CC1-6282-42FD-A47D-630420315B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82875" y="2274888"/>
            <a:ext cx="18288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Combinational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Circuit</a:t>
            </a:r>
          </a:p>
        </p:txBody>
      </p:sp>
      <p:sp>
        <p:nvSpPr>
          <p:cNvPr id="34823" name="Line 7">
            <a:extLst>
              <a:ext uri="{FF2B5EF4-FFF2-40B4-BE49-F238E27FC236}">
                <a16:creationId xmlns:a16="http://schemas.microsoft.com/office/drawing/2014/main" id="{DA4BAE44-91AE-4440-B967-8EE64B129FE9}"/>
              </a:ext>
            </a:extLst>
          </p:cNvPr>
          <p:cNvSpPr>
            <a:spLocks noChangeShapeType="1"/>
          </p:cNvSpPr>
          <p:nvPr/>
        </p:nvSpPr>
        <p:spPr bwMode="auto">
          <a:xfrm>
            <a:off x="2301875" y="2732088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824" name="Line 8">
            <a:extLst>
              <a:ext uri="{FF2B5EF4-FFF2-40B4-BE49-F238E27FC236}">
                <a16:creationId xmlns:a16="http://schemas.microsoft.com/office/drawing/2014/main" id="{57D06E99-414E-41B1-8E66-4D48836D7CC3}"/>
              </a:ext>
            </a:extLst>
          </p:cNvPr>
          <p:cNvSpPr>
            <a:spLocks noChangeShapeType="1"/>
          </p:cNvSpPr>
          <p:nvPr/>
        </p:nvSpPr>
        <p:spPr bwMode="auto">
          <a:xfrm>
            <a:off x="4511675" y="2732088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825" name="Text Box 9">
            <a:extLst>
              <a:ext uri="{FF2B5EF4-FFF2-40B4-BE49-F238E27FC236}">
                <a16:creationId xmlns:a16="http://schemas.microsoft.com/office/drawing/2014/main" id="{65777790-D733-497A-B4C3-301A5524D7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2514600"/>
            <a:ext cx="84029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Inputs</a:t>
            </a:r>
          </a:p>
        </p:txBody>
      </p:sp>
      <p:sp>
        <p:nvSpPr>
          <p:cNvPr id="34826" name="Text Box 10">
            <a:extLst>
              <a:ext uri="{FF2B5EF4-FFF2-40B4-BE49-F238E27FC236}">
                <a16:creationId xmlns:a16="http://schemas.microsoft.com/office/drawing/2014/main" id="{6507E5A2-0F5F-4F72-9B0E-0A14B9CE9E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16475" y="2503488"/>
            <a:ext cx="10715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Outputs</a:t>
            </a:r>
          </a:p>
        </p:txBody>
      </p:sp>
      <p:sp>
        <p:nvSpPr>
          <p:cNvPr id="34827" name="Text Box 11">
            <a:extLst>
              <a:ext uri="{FF2B5EF4-FFF2-40B4-BE49-F238E27FC236}">
                <a16:creationId xmlns:a16="http://schemas.microsoft.com/office/drawing/2014/main" id="{7E25AC8D-1147-4C0C-8D11-5F6D05866E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9275" y="3570288"/>
            <a:ext cx="7057701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We want the clock to act like a start and stop signal – a “latch” is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a storage device that separates these circuits – it ensures that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the inputs to the circuit do not change during a clock cycle</a:t>
            </a:r>
          </a:p>
        </p:txBody>
      </p:sp>
      <p:sp>
        <p:nvSpPr>
          <p:cNvPr id="34828" name="Rectangle 12">
            <a:extLst>
              <a:ext uri="{FF2B5EF4-FFF2-40B4-BE49-F238E27FC236}">
                <a16:creationId xmlns:a16="http://schemas.microsoft.com/office/drawing/2014/main" id="{0221DAB1-02A8-4717-8531-7B756FCF1F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5181600"/>
            <a:ext cx="18288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Combinational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Circuit</a:t>
            </a:r>
          </a:p>
        </p:txBody>
      </p:sp>
      <p:sp>
        <p:nvSpPr>
          <p:cNvPr id="34829" name="Line 13">
            <a:extLst>
              <a:ext uri="{FF2B5EF4-FFF2-40B4-BE49-F238E27FC236}">
                <a16:creationId xmlns:a16="http://schemas.microsoft.com/office/drawing/2014/main" id="{401E161B-4928-4A72-A5B0-9D97047B6245}"/>
              </a:ext>
            </a:extLst>
          </p:cNvPr>
          <p:cNvSpPr>
            <a:spLocks noChangeShapeType="1"/>
          </p:cNvSpPr>
          <p:nvPr/>
        </p:nvSpPr>
        <p:spPr bwMode="auto">
          <a:xfrm>
            <a:off x="1616075" y="5627688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830" name="Line 14">
            <a:extLst>
              <a:ext uri="{FF2B5EF4-FFF2-40B4-BE49-F238E27FC236}">
                <a16:creationId xmlns:a16="http://schemas.microsoft.com/office/drawing/2014/main" id="{3CD774E8-01F7-4896-9A8D-1B2C61DC7C1D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5800" y="5638800"/>
            <a:ext cx="1219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831" name="Text Box 16">
            <a:extLst>
              <a:ext uri="{FF2B5EF4-FFF2-40B4-BE49-F238E27FC236}">
                <a16:creationId xmlns:a16="http://schemas.microsoft.com/office/drawing/2014/main" id="{69ABA283-B870-46A7-8549-29589E0D3F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5257800"/>
            <a:ext cx="10715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Outputs</a:t>
            </a:r>
          </a:p>
        </p:txBody>
      </p:sp>
      <p:sp>
        <p:nvSpPr>
          <p:cNvPr id="34832" name="Rectangle 17">
            <a:extLst>
              <a:ext uri="{FF2B5EF4-FFF2-40B4-BE49-F238E27FC236}">
                <a16:creationId xmlns:a16="http://schemas.microsoft.com/office/drawing/2014/main" id="{94034E37-B3C5-4940-9E16-68BC78D5E2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75" y="2274888"/>
            <a:ext cx="18288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Combinational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Circuit</a:t>
            </a:r>
          </a:p>
        </p:txBody>
      </p:sp>
      <p:sp>
        <p:nvSpPr>
          <p:cNvPr id="34833" name="Line 18">
            <a:extLst>
              <a:ext uri="{FF2B5EF4-FFF2-40B4-BE49-F238E27FC236}">
                <a16:creationId xmlns:a16="http://schemas.microsoft.com/office/drawing/2014/main" id="{2A3BDEF1-A529-4170-9E11-B635DCEC888B}"/>
              </a:ext>
            </a:extLst>
          </p:cNvPr>
          <p:cNvSpPr>
            <a:spLocks noChangeShapeType="1"/>
          </p:cNvSpPr>
          <p:nvPr/>
        </p:nvSpPr>
        <p:spPr bwMode="auto">
          <a:xfrm>
            <a:off x="5883275" y="2732088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834" name="Rectangle 19">
            <a:extLst>
              <a:ext uri="{FF2B5EF4-FFF2-40B4-BE49-F238E27FC236}">
                <a16:creationId xmlns:a16="http://schemas.microsoft.com/office/drawing/2014/main" id="{F3F58E9A-028B-4B6D-A1CB-FBD8455A32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5181600"/>
            <a:ext cx="304800" cy="914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835" name="Line 21">
            <a:extLst>
              <a:ext uri="{FF2B5EF4-FFF2-40B4-BE49-F238E27FC236}">
                <a16:creationId xmlns:a16="http://schemas.microsoft.com/office/drawing/2014/main" id="{1F745090-3FB5-481A-A1F5-87A642CA7789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56388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836" name="Rectangle 22">
            <a:extLst>
              <a:ext uri="{FF2B5EF4-FFF2-40B4-BE49-F238E27FC236}">
                <a16:creationId xmlns:a16="http://schemas.microsoft.com/office/drawing/2014/main" id="{1E2F198D-A265-4D0D-A7E1-6EFF266BA1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5181600"/>
            <a:ext cx="304800" cy="914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837" name="Rectangle 23">
            <a:extLst>
              <a:ext uri="{FF2B5EF4-FFF2-40B4-BE49-F238E27FC236}">
                <a16:creationId xmlns:a16="http://schemas.microsoft.com/office/drawing/2014/main" id="{792A8E51-81BA-47DF-BA70-212978B106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5181600"/>
            <a:ext cx="18288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Combinational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Circuit</a:t>
            </a:r>
          </a:p>
        </p:txBody>
      </p:sp>
      <p:sp>
        <p:nvSpPr>
          <p:cNvPr id="34838" name="Line 24">
            <a:extLst>
              <a:ext uri="{FF2B5EF4-FFF2-40B4-BE49-F238E27FC236}">
                <a16:creationId xmlns:a16="http://schemas.microsoft.com/office/drawing/2014/main" id="{9390964D-2C20-4612-AFC4-664D7954903F}"/>
              </a:ext>
            </a:extLst>
          </p:cNvPr>
          <p:cNvSpPr>
            <a:spLocks noChangeShapeType="1"/>
          </p:cNvSpPr>
          <p:nvPr/>
        </p:nvSpPr>
        <p:spPr bwMode="auto">
          <a:xfrm>
            <a:off x="6019800" y="56388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839" name="Text Box 25">
            <a:extLst>
              <a:ext uri="{FF2B5EF4-FFF2-40B4-BE49-F238E27FC236}">
                <a16:creationId xmlns:a16="http://schemas.microsoft.com/office/drawing/2014/main" id="{E26834D6-3F0C-4077-A66E-E366AAD8F5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6019800"/>
            <a:ext cx="74020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Latch</a:t>
            </a:r>
          </a:p>
        </p:txBody>
      </p:sp>
      <p:sp>
        <p:nvSpPr>
          <p:cNvPr id="34840" name="Text Box 26">
            <a:extLst>
              <a:ext uri="{FF2B5EF4-FFF2-40B4-BE49-F238E27FC236}">
                <a16:creationId xmlns:a16="http://schemas.microsoft.com/office/drawing/2014/main" id="{F8ACD76A-569F-41DB-8D44-1608892FE0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6019800"/>
            <a:ext cx="74020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Latch</a:t>
            </a:r>
          </a:p>
        </p:txBody>
      </p:sp>
      <p:sp>
        <p:nvSpPr>
          <p:cNvPr id="34841" name="Text Box 27">
            <a:extLst>
              <a:ext uri="{FF2B5EF4-FFF2-40B4-BE49-F238E27FC236}">
                <a16:creationId xmlns:a16="http://schemas.microsoft.com/office/drawing/2014/main" id="{30BB860D-19A9-48D8-B01B-397CEDA908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5410200"/>
            <a:ext cx="84029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Inputs</a:t>
            </a:r>
          </a:p>
        </p:txBody>
      </p:sp>
      <p:sp>
        <p:nvSpPr>
          <p:cNvPr id="34842" name="Text Box 28">
            <a:extLst>
              <a:ext uri="{FF2B5EF4-FFF2-40B4-BE49-F238E27FC236}">
                <a16:creationId xmlns:a16="http://schemas.microsoft.com/office/drawing/2014/main" id="{5DCFC94B-E2B6-40E9-B27A-4FD8302546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4724400"/>
            <a:ext cx="74090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Clock</a:t>
            </a:r>
          </a:p>
        </p:txBody>
      </p:sp>
      <p:sp>
        <p:nvSpPr>
          <p:cNvPr id="34843" name="Text Box 29">
            <a:extLst>
              <a:ext uri="{FF2B5EF4-FFF2-40B4-BE49-F238E27FC236}">
                <a16:creationId xmlns:a16="http://schemas.microsoft.com/office/drawing/2014/main" id="{F6635F27-F42B-4F6D-AEAC-636FBAF4A3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4724400"/>
            <a:ext cx="74090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Clock</a:t>
            </a:r>
          </a:p>
        </p:txBody>
      </p:sp>
      <p:sp>
        <p:nvSpPr>
          <p:cNvPr id="34844" name="Line 30">
            <a:extLst>
              <a:ext uri="{FF2B5EF4-FFF2-40B4-BE49-F238E27FC236}">
                <a16:creationId xmlns:a16="http://schemas.microsoft.com/office/drawing/2014/main" id="{E88C5131-7929-4091-AD93-E0A18406D0D2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50292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845" name="Line 31">
            <a:extLst>
              <a:ext uri="{FF2B5EF4-FFF2-40B4-BE49-F238E27FC236}">
                <a16:creationId xmlns:a16="http://schemas.microsoft.com/office/drawing/2014/main" id="{6FA94E89-CBC0-4353-B644-ED417504F2F2}"/>
              </a:ext>
            </a:extLst>
          </p:cNvPr>
          <p:cNvSpPr>
            <a:spLocks noChangeShapeType="1"/>
          </p:cNvSpPr>
          <p:nvPr/>
        </p:nvSpPr>
        <p:spPr bwMode="auto">
          <a:xfrm>
            <a:off x="5867400" y="50292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lide Number Placeholder 3">
            <a:extLst>
              <a:ext uri="{FF2B5EF4-FFF2-40B4-BE49-F238E27FC236}">
                <a16:creationId xmlns:a16="http://schemas.microsoft.com/office/drawing/2014/main" id="{17829B5A-C12F-49A6-9735-4AC07F1B7A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F4FD7C5-4839-41C6-A757-CAD2E1183E8E}" type="slidenum">
              <a:rPr lang="en-US" altLang="en-US" sz="1400">
                <a:latin typeface="Times New Roman" panose="02020603050405020304" pitchFamily="18" charset="0"/>
              </a:rPr>
              <a:pPr/>
              <a:t>7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6867" name="Text Box 2">
            <a:extLst>
              <a:ext uri="{FF2B5EF4-FFF2-40B4-BE49-F238E27FC236}">
                <a16:creationId xmlns:a16="http://schemas.microsoft.com/office/drawing/2014/main" id="{B3C53594-5472-421B-8EF4-0869A51948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27666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Sequential Circuits</a:t>
            </a:r>
          </a:p>
        </p:txBody>
      </p:sp>
      <p:sp>
        <p:nvSpPr>
          <p:cNvPr id="36868" name="Line 3">
            <a:extLst>
              <a:ext uri="{FF2B5EF4-FFF2-40B4-BE49-F238E27FC236}">
                <a16:creationId xmlns:a16="http://schemas.microsoft.com/office/drawing/2014/main" id="{D9B2AAC3-78FD-4798-8105-1F52FE1A68C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69" name="Text Box 4">
            <a:extLst>
              <a:ext uri="{FF2B5EF4-FFF2-40B4-BE49-F238E27FC236}">
                <a16:creationId xmlns:a16="http://schemas.microsoft.com/office/drawing/2014/main" id="{A0B995E3-FE86-457A-A521-BE9C654D83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447800"/>
            <a:ext cx="7628050" cy="5016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Sequential circuit: consists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of combinational circuit and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a storage element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At the start of the clock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cycle, the rising edge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causes the “state” storage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to store some input values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This state will not change for an entire cycle (until next rising edge)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The combinational circuit has some time to accept the value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of “state” and “inputs” and produce “outputs”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Some of the outputs (for example, the value of next “state”) may feed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back (but through the latch so they’re only seen in the next cycle)</a:t>
            </a:r>
          </a:p>
        </p:txBody>
      </p:sp>
      <p:sp>
        <p:nvSpPr>
          <p:cNvPr id="36870" name="Rectangle 43">
            <a:extLst>
              <a:ext uri="{FF2B5EF4-FFF2-40B4-BE49-F238E27FC236}">
                <a16:creationId xmlns:a16="http://schemas.microsoft.com/office/drawing/2014/main" id="{3D8189F0-802D-4F7B-8168-8321946FD3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1981200"/>
            <a:ext cx="2819400" cy="1524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71" name="Rectangle 44">
            <a:extLst>
              <a:ext uri="{FF2B5EF4-FFF2-40B4-BE49-F238E27FC236}">
                <a16:creationId xmlns:a16="http://schemas.microsoft.com/office/drawing/2014/main" id="{96F9ED0A-09DC-45B8-B089-92097ECE7E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2133600"/>
            <a:ext cx="21336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State</a:t>
            </a:r>
          </a:p>
        </p:txBody>
      </p:sp>
      <p:sp>
        <p:nvSpPr>
          <p:cNvPr id="36872" name="Rectangle 45">
            <a:extLst>
              <a:ext uri="{FF2B5EF4-FFF2-40B4-BE49-F238E27FC236}">
                <a16:creationId xmlns:a16="http://schemas.microsoft.com/office/drawing/2014/main" id="{45582E32-5DED-4E19-8425-D701CE7046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2819400"/>
            <a:ext cx="21336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Combinational Cct</a:t>
            </a:r>
          </a:p>
        </p:txBody>
      </p:sp>
      <p:sp>
        <p:nvSpPr>
          <p:cNvPr id="36873" name="Line 46">
            <a:extLst>
              <a:ext uri="{FF2B5EF4-FFF2-40B4-BE49-F238E27FC236}">
                <a16:creationId xmlns:a16="http://schemas.microsoft.com/office/drawing/2014/main" id="{B6794933-8E91-470A-9C3F-7BEF1679474C}"/>
              </a:ext>
            </a:extLst>
          </p:cNvPr>
          <p:cNvSpPr>
            <a:spLocks noChangeShapeType="1"/>
          </p:cNvSpPr>
          <p:nvPr/>
        </p:nvSpPr>
        <p:spPr bwMode="auto">
          <a:xfrm>
            <a:off x="6629400" y="25908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74" name="Line 47">
            <a:extLst>
              <a:ext uri="{FF2B5EF4-FFF2-40B4-BE49-F238E27FC236}">
                <a16:creationId xmlns:a16="http://schemas.microsoft.com/office/drawing/2014/main" id="{759542C1-10B6-4A56-9FBE-826F3FA2191E}"/>
              </a:ext>
            </a:extLst>
          </p:cNvPr>
          <p:cNvSpPr>
            <a:spLocks noChangeShapeType="1"/>
          </p:cNvSpPr>
          <p:nvPr/>
        </p:nvSpPr>
        <p:spPr bwMode="auto">
          <a:xfrm>
            <a:off x="4800600" y="2514600"/>
            <a:ext cx="762000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75" name="Line 48">
            <a:extLst>
              <a:ext uri="{FF2B5EF4-FFF2-40B4-BE49-F238E27FC236}">
                <a16:creationId xmlns:a16="http://schemas.microsoft.com/office/drawing/2014/main" id="{B02D3AEC-01C7-4B60-A77B-BE3A5F08643F}"/>
              </a:ext>
            </a:extLst>
          </p:cNvPr>
          <p:cNvSpPr>
            <a:spLocks noChangeShapeType="1"/>
          </p:cNvSpPr>
          <p:nvPr/>
        </p:nvSpPr>
        <p:spPr bwMode="auto">
          <a:xfrm>
            <a:off x="4800600" y="2895600"/>
            <a:ext cx="762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76" name="Line 49">
            <a:extLst>
              <a:ext uri="{FF2B5EF4-FFF2-40B4-BE49-F238E27FC236}">
                <a16:creationId xmlns:a16="http://schemas.microsoft.com/office/drawing/2014/main" id="{13786D18-D045-479C-AB92-84662C90EE06}"/>
              </a:ext>
            </a:extLst>
          </p:cNvPr>
          <p:cNvSpPr>
            <a:spLocks noChangeShapeType="1"/>
          </p:cNvSpPr>
          <p:nvPr/>
        </p:nvSpPr>
        <p:spPr bwMode="auto">
          <a:xfrm>
            <a:off x="8001000" y="26670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77" name="Line 50">
            <a:extLst>
              <a:ext uri="{FF2B5EF4-FFF2-40B4-BE49-F238E27FC236}">
                <a16:creationId xmlns:a16="http://schemas.microsoft.com/office/drawing/2014/main" id="{75474692-D6E1-4A06-89C6-7E9B8D276EAA}"/>
              </a:ext>
            </a:extLst>
          </p:cNvPr>
          <p:cNvSpPr>
            <a:spLocks noChangeShapeType="1"/>
          </p:cNvSpPr>
          <p:nvPr/>
        </p:nvSpPr>
        <p:spPr bwMode="auto">
          <a:xfrm>
            <a:off x="7696200" y="2590800"/>
            <a:ext cx="304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78" name="Line 51">
            <a:extLst>
              <a:ext uri="{FF2B5EF4-FFF2-40B4-BE49-F238E27FC236}">
                <a16:creationId xmlns:a16="http://schemas.microsoft.com/office/drawing/2014/main" id="{06BD1979-9945-4E10-A934-2DAC4398DD6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696200" y="2667000"/>
            <a:ext cx="304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79" name="Line 52">
            <a:extLst>
              <a:ext uri="{FF2B5EF4-FFF2-40B4-BE49-F238E27FC236}">
                <a16:creationId xmlns:a16="http://schemas.microsoft.com/office/drawing/2014/main" id="{C6A3F1AE-8A98-45E5-9987-710CDF2905A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153400" y="1828800"/>
            <a:ext cx="0" cy="8382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80" name="Line 53">
            <a:extLst>
              <a:ext uri="{FF2B5EF4-FFF2-40B4-BE49-F238E27FC236}">
                <a16:creationId xmlns:a16="http://schemas.microsoft.com/office/drawing/2014/main" id="{638B1F76-A099-49A0-B2E0-8982C2E6E1A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953000" y="1828800"/>
            <a:ext cx="32004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81" name="Line 54">
            <a:extLst>
              <a:ext uri="{FF2B5EF4-FFF2-40B4-BE49-F238E27FC236}">
                <a16:creationId xmlns:a16="http://schemas.microsoft.com/office/drawing/2014/main" id="{6DA5B8B2-BCA8-4E43-AE6F-F2630BE22E32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1828800"/>
            <a:ext cx="0" cy="3810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82" name="Text Box 55">
            <a:extLst>
              <a:ext uri="{FF2B5EF4-FFF2-40B4-BE49-F238E27FC236}">
                <a16:creationId xmlns:a16="http://schemas.microsoft.com/office/drawing/2014/main" id="{F74B3021-428F-476D-8320-1FC20DC631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2286000"/>
            <a:ext cx="74090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Clock</a:t>
            </a:r>
          </a:p>
        </p:txBody>
      </p:sp>
      <p:sp>
        <p:nvSpPr>
          <p:cNvPr id="36883" name="Text Box 56">
            <a:extLst>
              <a:ext uri="{FF2B5EF4-FFF2-40B4-BE49-F238E27FC236}">
                <a16:creationId xmlns:a16="http://schemas.microsoft.com/office/drawing/2014/main" id="{31684FFA-1805-4BBC-ADA9-275B97648F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2667000"/>
            <a:ext cx="84029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Inputs</a:t>
            </a:r>
          </a:p>
        </p:txBody>
      </p:sp>
      <p:sp>
        <p:nvSpPr>
          <p:cNvPr id="36884" name="Text Box 57">
            <a:extLst>
              <a:ext uri="{FF2B5EF4-FFF2-40B4-BE49-F238E27FC236}">
                <a16:creationId xmlns:a16="http://schemas.microsoft.com/office/drawing/2014/main" id="{80453E5E-86F2-4D0D-849E-78056109DB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1000" y="2590800"/>
            <a:ext cx="10715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Outputs</a:t>
            </a:r>
          </a:p>
        </p:txBody>
      </p:sp>
      <p:sp>
        <p:nvSpPr>
          <p:cNvPr id="36885" name="Line 60">
            <a:extLst>
              <a:ext uri="{FF2B5EF4-FFF2-40B4-BE49-F238E27FC236}">
                <a16:creationId xmlns:a16="http://schemas.microsoft.com/office/drawing/2014/main" id="{8782EED3-0DC1-47E2-851A-B6818F451833}"/>
              </a:ext>
            </a:extLst>
          </p:cNvPr>
          <p:cNvSpPr>
            <a:spLocks noChangeShapeType="1"/>
          </p:cNvSpPr>
          <p:nvPr/>
        </p:nvSpPr>
        <p:spPr bwMode="auto">
          <a:xfrm>
            <a:off x="4800600" y="2209800"/>
            <a:ext cx="762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86" name="Text Box 61">
            <a:extLst>
              <a:ext uri="{FF2B5EF4-FFF2-40B4-BE49-F238E27FC236}">
                <a16:creationId xmlns:a16="http://schemas.microsoft.com/office/drawing/2014/main" id="{014BB410-A58B-4CCD-A319-C5C6732641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1981200"/>
            <a:ext cx="84029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Inputs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C9DA0535-D0C8-4E96-B806-D92F7958FE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AA8C675-F5AE-46A4-9ECC-828739D61FBE}" type="slidenum">
              <a:rPr lang="en-US" altLang="en-US" sz="1400">
                <a:latin typeface="Times New Roman" panose="02020603050405020304" pitchFamily="18" charset="0"/>
              </a:rPr>
              <a:pPr/>
              <a:t>8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4339" name="Text Box 2">
            <a:extLst>
              <a:ext uri="{FF2B5EF4-FFF2-40B4-BE49-F238E27FC236}">
                <a16:creationId xmlns:a16="http://schemas.microsoft.com/office/drawing/2014/main" id="{A9F41C20-625E-4CD7-9C47-32EAA9D748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08372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Designing a Latch</a:t>
            </a:r>
          </a:p>
        </p:txBody>
      </p:sp>
      <p:sp>
        <p:nvSpPr>
          <p:cNvPr id="14340" name="Line 3">
            <a:extLst>
              <a:ext uri="{FF2B5EF4-FFF2-40B4-BE49-F238E27FC236}">
                <a16:creationId xmlns:a16="http://schemas.microsoft.com/office/drawing/2014/main" id="{97FF0E72-0F5B-4140-8676-BC9E8A9F06E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1" name="Text Box 4">
            <a:extLst>
              <a:ext uri="{FF2B5EF4-FFF2-40B4-BE49-F238E27FC236}">
                <a16:creationId xmlns:a16="http://schemas.microsoft.com/office/drawing/2014/main" id="{EC997099-DE2D-460B-9B07-EEEEBC6060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447800"/>
            <a:ext cx="6953186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An S-R latch: set-reset latch</a:t>
            </a:r>
          </a:p>
          <a:p>
            <a:pPr lvl="1" eaLnBrk="1" hangingPunct="1">
              <a:spcBef>
                <a:spcPct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When Set is high, a 1 is stored</a:t>
            </a:r>
          </a:p>
          <a:p>
            <a:pPr lvl="1" eaLnBrk="1" hangingPunct="1">
              <a:spcBef>
                <a:spcPct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When Reset is high, a 0 is stored</a:t>
            </a:r>
          </a:p>
          <a:p>
            <a:pPr lvl="1" eaLnBrk="1" hangingPunct="1">
              <a:spcBef>
                <a:spcPct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When both are low, the previous state is preserved (hence,</a:t>
            </a:r>
          </a:p>
          <a:p>
            <a:pPr lvl="1" eaLnBrk="1" hangingPunct="1">
              <a:spcBef>
                <a:spcPct val="0"/>
              </a:spcBef>
              <a:buClr>
                <a:schemeClr val="accent1"/>
              </a:buClr>
              <a:buFont typeface="Wingdings" panose="05000000000000000000" pitchFamily="2" charset="2"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known as a storage or memory element)</a:t>
            </a:r>
          </a:p>
          <a:p>
            <a:pPr lvl="1" eaLnBrk="1" hangingPunct="1">
              <a:spcBef>
                <a:spcPct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Both are high – this set of inputs is not allowed</a:t>
            </a:r>
          </a:p>
          <a:p>
            <a:pPr lvl="1" eaLnBrk="1" hangingPunct="1">
              <a:spcBef>
                <a:spcPct val="0"/>
              </a:spcBef>
              <a:buClr>
                <a:schemeClr val="accent1"/>
              </a:buClr>
              <a:buFont typeface="Wingdings" panose="05000000000000000000" pitchFamily="2" charset="2"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1"/>
              </a:buClr>
              <a:buFont typeface="Wingdings" panose="05000000000000000000" pitchFamily="2" charset="2"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Verify the above behavior!</a:t>
            </a:r>
          </a:p>
        </p:txBody>
      </p:sp>
      <p:pic>
        <p:nvPicPr>
          <p:cNvPr id="14342" name="Picture 6" descr="35">
            <a:extLst>
              <a:ext uri="{FF2B5EF4-FFF2-40B4-BE49-F238E27FC236}">
                <a16:creationId xmlns:a16="http://schemas.microsoft.com/office/drawing/2014/main" id="{156E6DAB-780A-4353-A43F-D463AEDFEC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9300" y="3810000"/>
            <a:ext cx="3087688" cy="2601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343" name="Text Box 5">
            <a:extLst>
              <a:ext uri="{FF2B5EF4-FFF2-40B4-BE49-F238E27FC236}">
                <a16:creationId xmlns:a16="http://schemas.microsoft.com/office/drawing/2014/main" id="{FF8B1D47-6701-4315-946D-893C4D8663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6477000"/>
            <a:ext cx="169386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C466DF4B-9DD9-4875-A6DB-CFCEAD3F6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762B148-BE66-45B2-B66F-6A47651BE5F8}" type="slidenum">
              <a:rPr lang="en-US" altLang="en-US" sz="1400">
                <a:latin typeface="Times New Roman" panose="02020603050405020304" pitchFamily="18" charset="0"/>
              </a:rPr>
              <a:pPr/>
              <a:t>9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6387" name="Text Box 2">
            <a:extLst>
              <a:ext uri="{FF2B5EF4-FFF2-40B4-BE49-F238E27FC236}">
                <a16:creationId xmlns:a16="http://schemas.microsoft.com/office/drawing/2014/main" id="{19C9A444-90DC-4C56-881C-6CC8C3014C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41981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 Latch</a:t>
            </a:r>
          </a:p>
        </p:txBody>
      </p:sp>
      <p:sp>
        <p:nvSpPr>
          <p:cNvPr id="16388" name="Line 3">
            <a:extLst>
              <a:ext uri="{FF2B5EF4-FFF2-40B4-BE49-F238E27FC236}">
                <a16:creationId xmlns:a16="http://schemas.microsoft.com/office/drawing/2014/main" id="{122629BC-E71F-40E2-A592-990A97FD61C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9" name="Text Box 4">
            <a:extLst>
              <a:ext uri="{FF2B5EF4-FFF2-40B4-BE49-F238E27FC236}">
                <a16:creationId xmlns:a16="http://schemas.microsoft.com/office/drawing/2014/main" id="{0A3D48C7-2CE1-4AA8-BA67-94C305DC0D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611313"/>
            <a:ext cx="7282315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Incorporates a clock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The value of the input D signal (data) is stored only when the clock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is high – the previous state is preserved when the clock is low</a:t>
            </a:r>
          </a:p>
        </p:txBody>
      </p:sp>
      <p:pic>
        <p:nvPicPr>
          <p:cNvPr id="16390" name="Picture 6" descr="36">
            <a:extLst>
              <a:ext uri="{FF2B5EF4-FFF2-40B4-BE49-F238E27FC236}">
                <a16:creationId xmlns:a16="http://schemas.microsoft.com/office/drawing/2014/main" id="{02874DDD-2C10-4856-85B8-F3529B0523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5975" y="3168650"/>
            <a:ext cx="4895850" cy="307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391" name="Text Box 5">
            <a:extLst>
              <a:ext uri="{FF2B5EF4-FFF2-40B4-BE49-F238E27FC236}">
                <a16:creationId xmlns:a16="http://schemas.microsoft.com/office/drawing/2014/main" id="{1D69E740-6627-4237-A178-165790BE3D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6429375"/>
            <a:ext cx="169386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57554</TotalTime>
  <Words>1786</Words>
  <Application>Microsoft Office PowerPoint</Application>
  <PresentationFormat>On-screen Show (4:3)</PresentationFormat>
  <Paragraphs>334</Paragraphs>
  <Slides>23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Calibri</vt:lpstr>
      <vt:lpstr>Times New Roman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Rajeev Balasubramonian</dc:creator>
  <cp:lastModifiedBy>Rajeev Balasubramonian</cp:lastModifiedBy>
  <cp:revision>291</cp:revision>
  <dcterms:created xsi:type="dcterms:W3CDTF">2002-09-20T18:19:18Z</dcterms:created>
  <dcterms:modified xsi:type="dcterms:W3CDTF">2024-02-22T13:57:50Z</dcterms:modified>
</cp:coreProperties>
</file>