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60" r:id="rId8"/>
    <p:sldId id="261" r:id="rId9"/>
    <p:sldId id="268" r:id="rId10"/>
    <p:sldId id="271" r:id="rId11"/>
    <p:sldId id="272" r:id="rId12"/>
    <p:sldId id="262" r:id="rId13"/>
    <p:sldId id="263" r:id="rId14"/>
    <p:sldId id="269" r:id="rId15"/>
    <p:sldId id="270" r:id="rId16"/>
    <p:sldId id="264" r:id="rId17"/>
    <p:sldId id="265" r:id="rId18"/>
    <p:sldId id="266" r:id="rId19"/>
    <p:sldId id="267" r:id="rId20"/>
    <p:sldId id="275" r:id="rId21"/>
    <p:sldId id="280" r:id="rId22"/>
    <p:sldId id="281" r:id="rId23"/>
    <p:sldId id="287" r:id="rId24"/>
    <p:sldId id="282" r:id="rId25"/>
    <p:sldId id="286" r:id="rId26"/>
    <p:sldId id="288" r:id="rId27"/>
    <p:sldId id="289" r:id="rId28"/>
    <p:sldId id="285" r:id="rId29"/>
    <p:sldId id="283" r:id="rId30"/>
    <p:sldId id="284" r:id="rId31"/>
    <p:sldId id="276" r:id="rId32"/>
    <p:sldId id="279" r:id="rId33"/>
    <p:sldId id="277" r:id="rId34"/>
    <p:sldId id="27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-feili\Documents\immortaldb_feifei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-feili\Documents\immortaldb_feifei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SVCU: </a:t>
            </a:r>
            <a:r>
              <a:rPr lang="en-US" dirty="0" smtClean="0"/>
              <a:t> Deferred-</a:t>
            </a:r>
            <a:r>
              <a:rPr lang="en-US" baseline="0" dirty="0" smtClean="0"/>
              <a:t>Key-Split </a:t>
            </a:r>
            <a:r>
              <a:rPr lang="en-US" baseline="0" dirty="0"/>
              <a:t>vs. No </a:t>
            </a:r>
            <a:r>
              <a:rPr lang="en-US" baseline="0" dirty="0" smtClean="0"/>
              <a:t>Deferred-Key-Split</a:t>
            </a:r>
            <a:endParaRPr lang="en-US" dirty="0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uncompressed defer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Sheet3!$A$7:$A$15</c:f>
              <c:numCache>
                <c:formatCode>General</c:formatCode>
                <c:ptCount val="9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0.4900000000000001</c:v>
                </c:pt>
                <c:pt idx="4">
                  <c:v>0.6000000000000002</c:v>
                </c:pt>
                <c:pt idx="5">
                  <c:v>0.70000000000000018</c:v>
                </c:pt>
                <c:pt idx="6">
                  <c:v>0.8</c:v>
                </c:pt>
                <c:pt idx="7">
                  <c:v>0.9</c:v>
                </c:pt>
                <c:pt idx="8">
                  <c:v>0.99</c:v>
                </c:pt>
              </c:numCache>
            </c:numRef>
          </c:xVal>
          <c:yVal>
            <c:numRef>
              <c:f>Sheet3!$B$7:$B$15</c:f>
              <c:numCache>
                <c:formatCode>General</c:formatCode>
                <c:ptCount val="9"/>
                <c:pt idx="0">
                  <c:v>0.69000000000000039</c:v>
                </c:pt>
                <c:pt idx="1">
                  <c:v>0.69000000000000039</c:v>
                </c:pt>
                <c:pt idx="2">
                  <c:v>0.65000000000000024</c:v>
                </c:pt>
                <c:pt idx="3">
                  <c:v>0.59000000000000019</c:v>
                </c:pt>
                <c:pt idx="4">
                  <c:v>0.56999999999999995</c:v>
                </c:pt>
                <c:pt idx="5">
                  <c:v>0.54</c:v>
                </c:pt>
                <c:pt idx="6">
                  <c:v>0.51</c:v>
                </c:pt>
                <c:pt idx="7">
                  <c:v>0.48000000000000009</c:v>
                </c:pt>
                <c:pt idx="8">
                  <c:v>0.45</c:v>
                </c:pt>
              </c:numCache>
            </c:numRef>
          </c:yVal>
          <c:smooth val="1"/>
        </c:ser>
        <c:ser>
          <c:idx val="1"/>
          <c:order val="1"/>
          <c:tx>
            <c:v>uncompressed no defer</c:v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Sheet3!$P$4:$V$4</c:f>
              <c:numCache>
                <c:formatCode>General</c:formatCode>
                <c:ptCount val="7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0.5</c:v>
                </c:pt>
                <c:pt idx="4">
                  <c:v>0.70000000000000018</c:v>
                </c:pt>
                <c:pt idx="5">
                  <c:v>0.9</c:v>
                </c:pt>
                <c:pt idx="6">
                  <c:v>0.99</c:v>
                </c:pt>
              </c:numCache>
            </c:numRef>
          </c:xVal>
          <c:yVal>
            <c:numRef>
              <c:f>Sheet3!$P$5:$V$5</c:f>
              <c:numCache>
                <c:formatCode>General</c:formatCode>
                <c:ptCount val="7"/>
                <c:pt idx="0">
                  <c:v>0.69000000000000039</c:v>
                </c:pt>
                <c:pt idx="1">
                  <c:v>0.67000000000000026</c:v>
                </c:pt>
                <c:pt idx="2">
                  <c:v>0.56999999999999995</c:v>
                </c:pt>
                <c:pt idx="3">
                  <c:v>0.5</c:v>
                </c:pt>
                <c:pt idx="4">
                  <c:v>0.48000000000000009</c:v>
                </c:pt>
                <c:pt idx="5">
                  <c:v>0.46</c:v>
                </c:pt>
                <c:pt idx="6">
                  <c:v>0.4200000000000001</c:v>
                </c:pt>
              </c:numCache>
            </c:numRef>
          </c:yVal>
          <c:smooth val="1"/>
        </c:ser>
        <c:ser>
          <c:idx val="6"/>
          <c:order val="2"/>
          <c:tx>
            <c:v>Analytical uncompressed</c:v>
          </c:tx>
          <c:spPr>
            <a:ln>
              <a:solidFill>
                <a:srgbClr val="FF0000"/>
              </a:solidFill>
              <a:prstDash val="lgDashDot"/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xVal>
            <c:numRef>
              <c:f>Sheet3!$K$49:$Q$49</c:f>
              <c:numCache>
                <c:formatCode>General</c:formatCode>
                <c:ptCount val="7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0.5</c:v>
                </c:pt>
                <c:pt idx="4">
                  <c:v>0.70000000000000018</c:v>
                </c:pt>
                <c:pt idx="5">
                  <c:v>0.9</c:v>
                </c:pt>
                <c:pt idx="6">
                  <c:v>0.99</c:v>
                </c:pt>
              </c:numCache>
            </c:numRef>
          </c:xVal>
          <c:yVal>
            <c:numRef>
              <c:f>Sheet3!$K$59:$Q$59</c:f>
              <c:numCache>
                <c:formatCode>General</c:formatCode>
                <c:ptCount val="7"/>
                <c:pt idx="0">
                  <c:v>0.69311570875434581</c:v>
                </c:pt>
                <c:pt idx="1">
                  <c:v>0.69083246250395103</c:v>
                </c:pt>
                <c:pt idx="2">
                  <c:v>0.65620302639196171</c:v>
                </c:pt>
                <c:pt idx="3">
                  <c:v>0.5965735902799727</c:v>
                </c:pt>
                <c:pt idx="4">
                  <c:v>0.5439441541679837</c:v>
                </c:pt>
                <c:pt idx="5">
                  <c:v>0.48331471805599474</c:v>
                </c:pt>
                <c:pt idx="6">
                  <c:v>0.42273147180559945</c:v>
                </c:pt>
              </c:numCache>
            </c:numRef>
          </c:yVal>
          <c:smooth val="1"/>
        </c:ser>
        <c:ser>
          <c:idx val="4"/>
          <c:order val="3"/>
          <c:tx>
            <c:v>CR=90% defer</c:v>
          </c:tx>
          <c:spPr>
            <a:ln>
              <a:solidFill>
                <a:srgbClr val="002060"/>
              </a:solidFill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accent6"/>
                </a:solidFill>
              </a:ln>
            </c:spPr>
          </c:marker>
          <c:xVal>
            <c:numRef>
              <c:f>Sheet3!$P$4:$V$4</c:f>
              <c:numCache>
                <c:formatCode>General</c:formatCode>
                <c:ptCount val="7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0.5</c:v>
                </c:pt>
                <c:pt idx="4">
                  <c:v>0.70000000000000018</c:v>
                </c:pt>
                <c:pt idx="5">
                  <c:v>0.9</c:v>
                </c:pt>
                <c:pt idx="6">
                  <c:v>0.99</c:v>
                </c:pt>
              </c:numCache>
            </c:numRef>
          </c:xVal>
          <c:yVal>
            <c:numRef>
              <c:f>Sheet3!$B$31:$B$37</c:f>
              <c:numCache>
                <c:formatCode>General</c:formatCode>
                <c:ptCount val="7"/>
                <c:pt idx="0">
                  <c:v>0.69000000000000039</c:v>
                </c:pt>
                <c:pt idx="1">
                  <c:v>0.69000000000000039</c:v>
                </c:pt>
                <c:pt idx="2">
                  <c:v>0.69000000000000039</c:v>
                </c:pt>
                <c:pt idx="3">
                  <c:v>0.68000000000000038</c:v>
                </c:pt>
                <c:pt idx="4">
                  <c:v>0.64000000000000024</c:v>
                </c:pt>
                <c:pt idx="5">
                  <c:v>0.54</c:v>
                </c:pt>
                <c:pt idx="6">
                  <c:v>0.47000000000000008</c:v>
                </c:pt>
              </c:numCache>
            </c:numRef>
          </c:yVal>
          <c:smooth val="1"/>
        </c:ser>
        <c:ser>
          <c:idx val="5"/>
          <c:order val="4"/>
          <c:tx>
            <c:v>CR=90% no defer</c:v>
          </c:tx>
          <c:spPr>
            <a:ln>
              <a:solidFill>
                <a:srgbClr val="002060"/>
              </a:solidFill>
              <a:prstDash val="dash"/>
            </a:ln>
          </c:spPr>
          <c:marker>
            <c:spPr>
              <a:solidFill>
                <a:srgbClr val="002060"/>
              </a:solidFill>
            </c:spPr>
          </c:marker>
          <c:xVal>
            <c:numRef>
              <c:f>Sheet3!$P$4:$V$4</c:f>
              <c:numCache>
                <c:formatCode>General</c:formatCode>
                <c:ptCount val="7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0.5</c:v>
                </c:pt>
                <c:pt idx="4">
                  <c:v>0.70000000000000018</c:v>
                </c:pt>
                <c:pt idx="5">
                  <c:v>0.9</c:v>
                </c:pt>
                <c:pt idx="6">
                  <c:v>0.99</c:v>
                </c:pt>
              </c:numCache>
            </c:numRef>
          </c:xVal>
          <c:yVal>
            <c:numRef>
              <c:f>Sheet3!$P$11:$V$11</c:f>
              <c:numCache>
                <c:formatCode>General</c:formatCode>
                <c:ptCount val="7"/>
                <c:pt idx="0">
                  <c:v>0.69000000000000039</c:v>
                </c:pt>
                <c:pt idx="1">
                  <c:v>0.69000000000000039</c:v>
                </c:pt>
                <c:pt idx="2">
                  <c:v>0.66000000000000025</c:v>
                </c:pt>
                <c:pt idx="3">
                  <c:v>0.63000000000000023</c:v>
                </c:pt>
                <c:pt idx="4">
                  <c:v>0.56999999999999995</c:v>
                </c:pt>
                <c:pt idx="5">
                  <c:v>0.5</c:v>
                </c:pt>
                <c:pt idx="6">
                  <c:v>0.4300000000000001</c:v>
                </c:pt>
              </c:numCache>
            </c:numRef>
          </c:yVal>
          <c:smooth val="1"/>
        </c:ser>
        <c:ser>
          <c:idx val="8"/>
          <c:order val="5"/>
          <c:tx>
            <c:v>Analytical CR=90%</c:v>
          </c:tx>
          <c:spPr>
            <a:ln>
              <a:solidFill>
                <a:srgbClr val="002060"/>
              </a:solidFill>
              <a:prstDash val="lgDashDot"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xVal>
            <c:numRef>
              <c:f>Sheet3!$K$49:$Q$49</c:f>
              <c:numCache>
                <c:formatCode>General</c:formatCode>
                <c:ptCount val="7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0.5</c:v>
                </c:pt>
                <c:pt idx="4">
                  <c:v>0.70000000000000018</c:v>
                </c:pt>
                <c:pt idx="5">
                  <c:v>0.9</c:v>
                </c:pt>
                <c:pt idx="6">
                  <c:v>0.99</c:v>
                </c:pt>
              </c:numCache>
            </c:numRef>
          </c:xVal>
          <c:yVal>
            <c:numRef>
              <c:f>Sheet3!$K$61:$Q$61</c:f>
              <c:numCache>
                <c:formatCode>General</c:formatCode>
                <c:ptCount val="7"/>
                <c:pt idx="0">
                  <c:v>0.693118827581928</c:v>
                </c:pt>
                <c:pt idx="1">
                  <c:v>0.69286107323631418</c:v>
                </c:pt>
                <c:pt idx="2">
                  <c:v>0.68392064576490919</c:v>
                </c:pt>
                <c:pt idx="3">
                  <c:v>0.66323535818944512</c:v>
                </c:pt>
                <c:pt idx="4">
                  <c:v>0.62327328405159554</c:v>
                </c:pt>
                <c:pt idx="5">
                  <c:v>0.53012606379779592</c:v>
                </c:pt>
                <c:pt idx="6">
                  <c:v>0.45269863685416151</c:v>
                </c:pt>
              </c:numCache>
            </c:numRef>
          </c:yVal>
          <c:smooth val="1"/>
        </c:ser>
        <c:axId val="44494208"/>
        <c:axId val="44509056"/>
      </c:scatterChart>
      <c:valAx>
        <c:axId val="44494208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 sz="1400" baseline="0"/>
                </a:pPr>
                <a:r>
                  <a:rPr lang="en-US" sz="1400" baseline="0" dirty="0"/>
                  <a:t>Percent of Update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4509056"/>
        <c:crosses val="autoZero"/>
        <c:crossBetween val="midCat"/>
      </c:valAx>
      <c:valAx>
        <c:axId val="44509056"/>
        <c:scaling>
          <c:orientation val="minMax"/>
          <c:max val="0.75000000000000155"/>
          <c:min val="0.35000000000000031"/>
        </c:scaling>
        <c:axPos val="l"/>
        <c:majorGridlines/>
        <c:title>
          <c:tx>
            <c:rich>
              <a:bodyPr/>
              <a:lstStyle/>
              <a:p>
                <a:pPr>
                  <a:defRPr sz="1400" baseline="0"/>
                </a:pPr>
                <a:r>
                  <a:rPr lang="en-US" sz="1400" baseline="0"/>
                  <a:t>SVCU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449420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SVCU: Defer</a:t>
            </a:r>
            <a:r>
              <a:rPr lang="en-US" baseline="0"/>
              <a:t> Key Split vs. No Defer Key Split</a:t>
            </a:r>
            <a:endParaRPr lang="en-US"/>
          </a:p>
        </c:rich>
      </c:tx>
      <c:layout/>
    </c:title>
    <c:plotArea>
      <c:layout/>
      <c:scatterChart>
        <c:scatterStyle val="smoothMarker"/>
        <c:ser>
          <c:idx val="4"/>
          <c:order val="2"/>
          <c:tx>
            <c:v>uncompressed defer</c:v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xVal>
            <c:numRef>
              <c:f>Sheet3!$A$7:$A$15</c:f>
              <c:numCache>
                <c:formatCode>General</c:formatCode>
                <c:ptCount val="9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0.4900000000000001</c:v>
                </c:pt>
                <c:pt idx="4">
                  <c:v>0.6000000000000002</c:v>
                </c:pt>
                <c:pt idx="5">
                  <c:v>0.70000000000000018</c:v>
                </c:pt>
                <c:pt idx="6">
                  <c:v>0.8</c:v>
                </c:pt>
                <c:pt idx="7">
                  <c:v>0.9</c:v>
                </c:pt>
                <c:pt idx="8">
                  <c:v>0.99</c:v>
                </c:pt>
              </c:numCache>
            </c:numRef>
          </c:xVal>
          <c:yVal>
            <c:numRef>
              <c:f>Sheet3!$C$7:$C$15</c:f>
              <c:numCache>
                <c:formatCode>General</c:formatCode>
                <c:ptCount val="9"/>
                <c:pt idx="0">
                  <c:v>0.35000000000000009</c:v>
                </c:pt>
                <c:pt idx="1">
                  <c:v>0.37000000000000011</c:v>
                </c:pt>
                <c:pt idx="2">
                  <c:v>0.4300000000000001</c:v>
                </c:pt>
                <c:pt idx="3">
                  <c:v>0.47000000000000008</c:v>
                </c:pt>
                <c:pt idx="4">
                  <c:v>0.48000000000000009</c:v>
                </c:pt>
                <c:pt idx="5">
                  <c:v>0.4900000000000001</c:v>
                </c:pt>
                <c:pt idx="6">
                  <c:v>0.5</c:v>
                </c:pt>
                <c:pt idx="7">
                  <c:v>0.52</c:v>
                </c:pt>
                <c:pt idx="8">
                  <c:v>0.54</c:v>
                </c:pt>
              </c:numCache>
            </c:numRef>
          </c:yVal>
          <c:smooth val="1"/>
        </c:ser>
        <c:ser>
          <c:idx val="5"/>
          <c:order val="3"/>
          <c:tx>
            <c:v>uncompressed no defer</c:v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Sheet3!$P$4:$V$4</c:f>
              <c:numCache>
                <c:formatCode>General</c:formatCode>
                <c:ptCount val="7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0.5</c:v>
                </c:pt>
                <c:pt idx="4">
                  <c:v>0.70000000000000018</c:v>
                </c:pt>
                <c:pt idx="5">
                  <c:v>0.9</c:v>
                </c:pt>
                <c:pt idx="6">
                  <c:v>0.99</c:v>
                </c:pt>
              </c:numCache>
            </c:numRef>
          </c:xVal>
          <c:yVal>
            <c:numRef>
              <c:f>Sheet3!$P$6:$V$6</c:f>
              <c:numCache>
                <c:formatCode>General</c:formatCode>
                <c:ptCount val="7"/>
                <c:pt idx="0">
                  <c:v>0.35000000000000009</c:v>
                </c:pt>
                <c:pt idx="1">
                  <c:v>0.37000000000000011</c:v>
                </c:pt>
                <c:pt idx="2">
                  <c:v>0.41000000000000009</c:v>
                </c:pt>
                <c:pt idx="3">
                  <c:v>0.45</c:v>
                </c:pt>
                <c:pt idx="4">
                  <c:v>0.48000000000000009</c:v>
                </c:pt>
                <c:pt idx="5">
                  <c:v>0.52</c:v>
                </c:pt>
                <c:pt idx="6">
                  <c:v>0.54</c:v>
                </c:pt>
              </c:numCache>
            </c:numRef>
          </c:yVal>
          <c:smooth val="1"/>
        </c:ser>
        <c:ser>
          <c:idx val="2"/>
          <c:order val="0"/>
          <c:tx>
            <c:v>CR=50% defer</c:v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Sheet3!$A$7:$A$15</c:f>
              <c:numCache>
                <c:formatCode>General</c:formatCode>
                <c:ptCount val="9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0.4900000000000001</c:v>
                </c:pt>
                <c:pt idx="4">
                  <c:v>0.6000000000000002</c:v>
                </c:pt>
                <c:pt idx="5">
                  <c:v>0.70000000000000018</c:v>
                </c:pt>
                <c:pt idx="6">
                  <c:v>0.8</c:v>
                </c:pt>
                <c:pt idx="7">
                  <c:v>0.9</c:v>
                </c:pt>
                <c:pt idx="8">
                  <c:v>0.99</c:v>
                </c:pt>
              </c:numCache>
            </c:numRef>
          </c:xVal>
          <c:yVal>
            <c:numRef>
              <c:f>Sheet3!$C$21:$C$29</c:f>
              <c:numCache>
                <c:formatCode>General</c:formatCode>
                <c:ptCount val="9"/>
                <c:pt idx="0">
                  <c:v>0.3600000000000001</c:v>
                </c:pt>
                <c:pt idx="1">
                  <c:v>0.38000000000000012</c:v>
                </c:pt>
                <c:pt idx="2">
                  <c:v>0.46</c:v>
                </c:pt>
                <c:pt idx="3">
                  <c:v>0.59</c:v>
                </c:pt>
                <c:pt idx="4">
                  <c:v>0.66000000000000025</c:v>
                </c:pt>
                <c:pt idx="5">
                  <c:v>0.75000000000000022</c:v>
                </c:pt>
                <c:pt idx="6">
                  <c:v>0.82000000000000017</c:v>
                </c:pt>
                <c:pt idx="7">
                  <c:v>0.9</c:v>
                </c:pt>
                <c:pt idx="8">
                  <c:v>1.02</c:v>
                </c:pt>
              </c:numCache>
            </c:numRef>
          </c:yVal>
          <c:smooth val="1"/>
        </c:ser>
        <c:ser>
          <c:idx val="3"/>
          <c:order val="1"/>
          <c:tx>
            <c:v>CR=50% no defer</c:v>
          </c:tx>
          <c:spPr>
            <a:ln>
              <a:solidFill>
                <a:srgbClr val="00B0F0"/>
              </a:solidFill>
              <a:prstDash val="dash"/>
            </a:ln>
          </c:spPr>
          <c:marker>
            <c:symbol val="triang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Sheet3!$P$4:$V$4</c:f>
              <c:numCache>
                <c:formatCode>General</c:formatCode>
                <c:ptCount val="7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0.5</c:v>
                </c:pt>
                <c:pt idx="4">
                  <c:v>0.70000000000000018</c:v>
                </c:pt>
                <c:pt idx="5">
                  <c:v>0.9</c:v>
                </c:pt>
                <c:pt idx="6">
                  <c:v>0.99</c:v>
                </c:pt>
              </c:numCache>
            </c:numRef>
          </c:xVal>
          <c:yVal>
            <c:numRef>
              <c:f>Sheet3!$P$8:$V$8</c:f>
              <c:numCache>
                <c:formatCode>General</c:formatCode>
                <c:ptCount val="7"/>
                <c:pt idx="0">
                  <c:v>0.35000000000000009</c:v>
                </c:pt>
                <c:pt idx="1">
                  <c:v>0.37000000000000011</c:v>
                </c:pt>
                <c:pt idx="2">
                  <c:v>0.44</c:v>
                </c:pt>
                <c:pt idx="3">
                  <c:v>0.54</c:v>
                </c:pt>
                <c:pt idx="4">
                  <c:v>0.65000000000000024</c:v>
                </c:pt>
                <c:pt idx="5">
                  <c:v>0.84000000000000019</c:v>
                </c:pt>
                <c:pt idx="6">
                  <c:v>0.99</c:v>
                </c:pt>
              </c:numCache>
            </c:numRef>
          </c:yVal>
          <c:smooth val="1"/>
        </c:ser>
        <c:ser>
          <c:idx val="0"/>
          <c:order val="4"/>
          <c:tx>
            <c:v>CR=90% defer</c:v>
          </c:tx>
          <c:spPr>
            <a:ln>
              <a:solidFill>
                <a:srgbClr val="002060"/>
              </a:solidFill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xVal>
            <c:numRef>
              <c:f>Sheet3!$P$4:$V$4</c:f>
              <c:numCache>
                <c:formatCode>General</c:formatCode>
                <c:ptCount val="7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0.5</c:v>
                </c:pt>
                <c:pt idx="4">
                  <c:v>0.70000000000000018</c:v>
                </c:pt>
                <c:pt idx="5">
                  <c:v>0.9</c:v>
                </c:pt>
                <c:pt idx="6">
                  <c:v>0.99</c:v>
                </c:pt>
              </c:numCache>
            </c:numRef>
          </c:xVal>
          <c:yVal>
            <c:numRef>
              <c:f>Sheet3!$C$31:$C$37</c:f>
              <c:numCache>
                <c:formatCode>General</c:formatCode>
                <c:ptCount val="7"/>
                <c:pt idx="0">
                  <c:v>0.35000000000000009</c:v>
                </c:pt>
                <c:pt idx="1">
                  <c:v>0.38000000000000012</c:v>
                </c:pt>
                <c:pt idx="2">
                  <c:v>0.48000000000000009</c:v>
                </c:pt>
                <c:pt idx="3">
                  <c:v>0.69000000000000017</c:v>
                </c:pt>
                <c:pt idx="4">
                  <c:v>1.03</c:v>
                </c:pt>
                <c:pt idx="5">
                  <c:v>1.9000000000000001</c:v>
                </c:pt>
                <c:pt idx="6">
                  <c:v>2.92</c:v>
                </c:pt>
              </c:numCache>
            </c:numRef>
          </c:yVal>
          <c:smooth val="1"/>
        </c:ser>
        <c:ser>
          <c:idx val="1"/>
          <c:order val="5"/>
          <c:tx>
            <c:v>CR=90% no defer</c:v>
          </c:tx>
          <c:spPr>
            <a:ln>
              <a:solidFill>
                <a:srgbClr val="002060"/>
              </a:solidFill>
              <a:prstDash val="dash"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xVal>
            <c:numRef>
              <c:f>Sheet3!$P$4:$V$4</c:f>
              <c:numCache>
                <c:formatCode>General</c:formatCode>
                <c:ptCount val="7"/>
                <c:pt idx="0">
                  <c:v>1.0000000000000004E-2</c:v>
                </c:pt>
                <c:pt idx="1">
                  <c:v>0.1</c:v>
                </c:pt>
                <c:pt idx="2">
                  <c:v>0.3000000000000001</c:v>
                </c:pt>
                <c:pt idx="3">
                  <c:v>0.5</c:v>
                </c:pt>
                <c:pt idx="4">
                  <c:v>0.70000000000000018</c:v>
                </c:pt>
                <c:pt idx="5">
                  <c:v>0.9</c:v>
                </c:pt>
                <c:pt idx="6">
                  <c:v>0.99</c:v>
                </c:pt>
              </c:numCache>
            </c:numRef>
          </c:xVal>
          <c:yVal>
            <c:numRef>
              <c:f>Sheet3!$P$12:$V$12</c:f>
              <c:numCache>
                <c:formatCode>General</c:formatCode>
                <c:ptCount val="7"/>
                <c:pt idx="0">
                  <c:v>0.35000000000000009</c:v>
                </c:pt>
                <c:pt idx="1">
                  <c:v>0.38000000000000012</c:v>
                </c:pt>
                <c:pt idx="2">
                  <c:v>0.47000000000000008</c:v>
                </c:pt>
                <c:pt idx="3">
                  <c:v>0.64000000000000024</c:v>
                </c:pt>
                <c:pt idx="4">
                  <c:v>0.94000000000000017</c:v>
                </c:pt>
                <c:pt idx="5">
                  <c:v>1.7</c:v>
                </c:pt>
                <c:pt idx="6">
                  <c:v>2.86</c:v>
                </c:pt>
              </c:numCache>
            </c:numRef>
          </c:yVal>
          <c:smooth val="1"/>
        </c:ser>
        <c:axId val="44540672"/>
        <c:axId val="44542976"/>
      </c:scatterChart>
      <c:valAx>
        <c:axId val="44540672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 sz="1400" baseline="0"/>
                </a:pPr>
                <a:r>
                  <a:rPr lang="en-US" sz="1400" baseline="0"/>
                  <a:t>Percent of Update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4542976"/>
        <c:crosses val="autoZero"/>
        <c:crossBetween val="midCat"/>
      </c:valAx>
      <c:valAx>
        <c:axId val="44542976"/>
        <c:scaling>
          <c:orientation val="minMax"/>
          <c:min val="0.30000000000000032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aseline="0" dirty="0" err="1"/>
                  <a:t>MVU</a:t>
                </a:r>
                <a:endParaRPr lang="en-US" sz="1400" baseline="0" dirty="0"/>
              </a:p>
            </c:rich>
          </c:tx>
          <c:layout/>
        </c:title>
        <c:numFmt formatCode="General" sourceLinked="1"/>
        <c:majorTickMark val="none"/>
        <c:tickLblPos val="nextTo"/>
        <c:crossAx val="4454067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66800" y="26670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66800" y="3905250"/>
            <a:ext cx="6858000" cy="8191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2475" y="24288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762000" y="3829050"/>
            <a:ext cx="7315200" cy="9715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752475" y="24288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762000" y="3829050"/>
            <a:ext cx="228600" cy="9715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baseline="0"/>
            </a:lvl1pPr>
            <a:lvl2pPr>
              <a:defRPr sz="2400" baseline="0"/>
            </a:lvl2pPr>
            <a:lvl3pPr>
              <a:defRPr baseline="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A86BD9-5776-4FD1-A328-832887EDF0E5}" type="datetimeFigureOut">
              <a:rPr lang="en-US" smtClean="0"/>
              <a:pPr/>
              <a:t>7/30/2007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F87E76-29E0-4CEE-80A3-536AFEC9D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Optimized Transaction Time Versioning Inside a Database Engine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Intern: Feifei Li, Boston University</a:t>
            </a:r>
          </a:p>
          <a:p>
            <a:pPr algn="l"/>
            <a:r>
              <a:rPr lang="en-US" dirty="0" smtClean="0"/>
              <a:t>Mentor: David Lomet, MSR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Checkpointing</a:t>
            </a:r>
            <a:r>
              <a:rPr lang="en-US" dirty="0" smtClean="0"/>
              <a:t> Process 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812324" y="5025081"/>
            <a:ext cx="5426676" cy="525851"/>
            <a:chOff x="1812324" y="5025081"/>
            <a:chExt cx="5426676" cy="525851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12324" y="5025081"/>
              <a:ext cx="5426676" cy="57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733800" y="51816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638800" y="4572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</a:t>
            </a:r>
            <a:r>
              <a:rPr lang="en-US" i="1" dirty="0" err="1" smtClean="0"/>
              <a:t>th</a:t>
            </a:r>
            <a:r>
              <a:rPr lang="en-US" i="1" dirty="0" smtClean="0"/>
              <a:t> </a:t>
            </a:r>
            <a:r>
              <a:rPr lang="en-US" dirty="0" smtClean="0"/>
              <a:t>checkpoint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4572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k-1</a:t>
            </a:r>
            <a:r>
              <a:rPr lang="en-US" i="1" dirty="0" smtClean="0"/>
              <a:t>th </a:t>
            </a:r>
            <a:r>
              <a:rPr lang="en-US" dirty="0" smtClean="0"/>
              <a:t>checkpoint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4572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k-2</a:t>
            </a:r>
            <a:r>
              <a:rPr lang="en-US" i="1" dirty="0" smtClean="0"/>
              <a:t>th </a:t>
            </a:r>
            <a:r>
              <a:rPr lang="en-US" dirty="0" smtClean="0"/>
              <a:t>checkpoint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762000" y="3352800"/>
            <a:ext cx="2438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743994" y="3352006"/>
            <a:ext cx="2438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182394" y="3428206"/>
            <a:ext cx="2438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16764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EOL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167640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LSN</a:t>
            </a:r>
            <a:r>
              <a:rPr lang="en-US" dirty="0" smtClean="0"/>
              <a:t>(U)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00200" y="16764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LSN</a:t>
            </a:r>
            <a:r>
              <a:rPr lang="en-US" dirty="0" smtClean="0"/>
              <a:t>(P)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" y="22098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All the log records have been removed from the log and it is impossible to recover information earlier than </a:t>
            </a:r>
            <a:r>
              <a:rPr lang="en-US" sz="1600" dirty="0" err="1" smtClean="0"/>
              <a:t>LSN</a:t>
            </a:r>
            <a:r>
              <a:rPr lang="en-US" sz="1600" dirty="0" smtClean="0"/>
              <a:t>(P).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22860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dirty pages between </a:t>
            </a:r>
            <a:r>
              <a:rPr lang="en-US" sz="1600" dirty="0" err="1" smtClean="0"/>
              <a:t>LSN</a:t>
            </a:r>
            <a:r>
              <a:rPr lang="en-US" sz="1600" dirty="0" smtClean="0"/>
              <a:t>(P) and </a:t>
            </a:r>
            <a:r>
              <a:rPr lang="en-US" sz="1600" dirty="0" err="1" smtClean="0"/>
              <a:t>LSN</a:t>
            </a:r>
            <a:r>
              <a:rPr lang="en-US" sz="1600" dirty="0" smtClean="0"/>
              <a:t>(U) have been all flushed into the disk prior to our current checkpoint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2362200"/>
            <a:ext cx="220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current checkpoint may not finish yet and log records with </a:t>
            </a:r>
            <a:r>
              <a:rPr lang="en-US" sz="1600" dirty="0" err="1" smtClean="0"/>
              <a:t>LSNs</a:t>
            </a:r>
            <a:r>
              <a:rPr lang="en-US" sz="1600" dirty="0" smtClean="0"/>
              <a:t> between </a:t>
            </a:r>
            <a:r>
              <a:rPr lang="en-US" sz="1600" dirty="0" err="1" smtClean="0"/>
              <a:t>LSN</a:t>
            </a:r>
            <a:r>
              <a:rPr lang="en-US" sz="1600" dirty="0" smtClean="0"/>
              <a:t>(U) and </a:t>
            </a:r>
            <a:r>
              <a:rPr lang="en-US" sz="1600" dirty="0" err="1" smtClean="0"/>
              <a:t>EOL</a:t>
            </a:r>
            <a:r>
              <a:rPr lang="en-US" sz="1600" dirty="0" smtClean="0"/>
              <a:t> are not guaranteed to be stable yet. </a:t>
            </a:r>
          </a:p>
          <a:p>
            <a:r>
              <a:rPr lang="en-US" sz="1600" dirty="0" smtClean="0"/>
              <a:t> </a:t>
            </a:r>
          </a:p>
          <a:p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653482" y="16475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LSN</a:t>
            </a:r>
            <a:r>
              <a:rPr lang="en-US" dirty="0" smtClean="0"/>
              <a:t>(P)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01265" y="164756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LSN</a:t>
            </a:r>
            <a:r>
              <a:rPr lang="en-US" dirty="0" smtClean="0"/>
              <a:t>(U)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052487" y="166404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EOL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7196545" y="3457038"/>
            <a:ext cx="2438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99638" y="4576117"/>
            <a:ext cx="1876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k+1</a:t>
            </a:r>
            <a:r>
              <a:rPr lang="en-US" i="1" dirty="0" smtClean="0"/>
              <a:t>th </a:t>
            </a:r>
            <a:r>
              <a:rPr lang="en-US" dirty="0" smtClean="0"/>
              <a:t>checkpoint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75272E-7 L 0.12951 2.75272E-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7" grpId="0"/>
      <p:bldP spid="20" grpId="0"/>
      <p:bldP spid="20" grpId="1"/>
      <p:bldP spid="21" grpId="0"/>
      <p:bldP spid="21" grpId="1"/>
      <p:bldP spid="23" grpId="0"/>
      <p:bldP spid="23" grpId="1"/>
      <p:bldP spid="27" grpId="0"/>
      <p:bldP spid="28" grpId="0"/>
      <p:bldP spid="29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1304144" y="1536491"/>
          <a:ext cx="6466962" cy="3859968"/>
        </p:xfrm>
        <a:graphic>
          <a:graphicData uri="http://schemas.openxmlformats.org/presentationml/2006/ole">
            <p:oleObj spid="_x0000_s30727" name="Visio" r:id="rId3" imgW="6837734" imgH="408237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Be Even More Lazier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Don’t write an entry to PTT when transaction commits</a:t>
            </a:r>
          </a:p>
          <a:p>
            <a:pPr lvl="1"/>
            <a:r>
              <a:rPr lang="en-US" dirty="0" smtClean="0"/>
              <a:t>Piggyback timestamping information to the commit log record so that we still can recover if necessary</a:t>
            </a:r>
          </a:p>
          <a:p>
            <a:pPr lvl="1"/>
            <a:r>
              <a:rPr lang="en-US" dirty="0" smtClean="0"/>
              <a:t>Batch updates entries from </a:t>
            </a:r>
            <a:r>
              <a:rPr lang="en-US" dirty="0" err="1" smtClean="0"/>
              <a:t>VTT</a:t>
            </a:r>
            <a:r>
              <a:rPr lang="en-US" dirty="0" smtClean="0"/>
              <a:t> to PTT at the checkpoint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Why this is better?</a:t>
            </a:r>
          </a:p>
          <a:p>
            <a:pPr lvl="1"/>
            <a:r>
              <a:rPr lang="en-US" dirty="0" smtClean="0"/>
              <a:t>Batch update using one transaction is faster than write to PTT on a per transaction basis;</a:t>
            </a:r>
          </a:p>
          <a:p>
            <a:pPr lvl="1"/>
            <a:r>
              <a:rPr lang="en-US" dirty="0" smtClean="0"/>
              <a:t>A lot of entries have their </a:t>
            </a:r>
            <a:r>
              <a:rPr lang="en-US" dirty="0" err="1" smtClean="0"/>
              <a:t>Refcnt</a:t>
            </a:r>
            <a:r>
              <a:rPr lang="en-US" dirty="0" smtClean="0"/>
              <a:t> down to zero by the time of </a:t>
            </a:r>
            <a:r>
              <a:rPr lang="en-US" dirty="0" err="1" smtClean="0"/>
              <a:t>checkpointing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less number of writes to PTT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Story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3032" y="14478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 23 begins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3032" y="23622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Insert a record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6558" y="3363098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commits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846432" y="2209800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</p:cNvCxnSpPr>
          <p:nvPr/>
        </p:nvCxnSpPr>
        <p:spPr>
          <a:xfrm rot="5400000">
            <a:off x="808332" y="31623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agnetic Disk 10"/>
          <p:cNvSpPr/>
          <p:nvPr/>
        </p:nvSpPr>
        <p:spPr>
          <a:xfrm>
            <a:off x="6858000" y="5263978"/>
            <a:ext cx="1295400" cy="110798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</a:t>
            </a:r>
          </a:p>
        </p:txBody>
      </p:sp>
      <p:sp>
        <p:nvSpPr>
          <p:cNvPr id="12" name="Oval 11"/>
          <p:cNvSpPr/>
          <p:nvPr/>
        </p:nvSpPr>
        <p:spPr>
          <a:xfrm>
            <a:off x="3278660" y="5375189"/>
            <a:ext cx="2057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440460" y="4023909"/>
          <a:ext cx="32004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Ttime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Refcnt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440460" y="4460789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76135" y="3517282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VTT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522832" y="14478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TID.23</a:t>
            </a:r>
          </a:p>
        </p:txBody>
      </p:sp>
      <p:cxnSp>
        <p:nvCxnSpPr>
          <p:cNvPr id="17" name="Elbow Connector 16"/>
          <p:cNvCxnSpPr>
            <a:stCxn id="5" idx="3"/>
            <a:endCxn id="16" idx="1"/>
          </p:cNvCxnSpPr>
          <p:nvPr/>
        </p:nvCxnSpPr>
        <p:spPr>
          <a:xfrm flipV="1">
            <a:off x="1684632" y="1752600"/>
            <a:ext cx="838200" cy="9144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456935" y="4460788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465173" y="4454472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23223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178432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473410" y="4452552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178432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402860" y="4003589"/>
          <a:ext cx="21336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Ttime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307859" y="5301048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PTT</a:t>
            </a:r>
            <a:endParaRPr lang="en-US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5259855" y="1311876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 76 begins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59855" y="2226276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Insert a record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393452" y="3218938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commits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7" idx="2"/>
            <a:endCxn id="28" idx="0"/>
          </p:cNvCxnSpPr>
          <p:nvPr/>
        </p:nvCxnSpPr>
        <p:spPr>
          <a:xfrm rot="5400000">
            <a:off x="5793255" y="2073876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8" idx="3"/>
            <a:endCxn id="29" idx="1"/>
          </p:cNvCxnSpPr>
          <p:nvPr/>
        </p:nvCxnSpPr>
        <p:spPr>
          <a:xfrm>
            <a:off x="6643816" y="3519617"/>
            <a:ext cx="749636" cy="412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934195" y="1311876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TID.76</a:t>
            </a:r>
          </a:p>
        </p:txBody>
      </p:sp>
      <p:cxnSp>
        <p:nvCxnSpPr>
          <p:cNvPr id="33" name="Elbow Connector 32"/>
          <p:cNvCxnSpPr>
            <a:stCxn id="28" idx="3"/>
            <a:endCxn id="32" idx="1"/>
          </p:cNvCxnSpPr>
          <p:nvPr/>
        </p:nvCxnSpPr>
        <p:spPr>
          <a:xfrm flipV="1">
            <a:off x="6631455" y="1616676"/>
            <a:ext cx="302740" cy="9144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444577" y="4852087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461053" y="4843847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2444579" y="4854007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287544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5272216" y="3214817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5783990" y="3014019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38" idx="1"/>
            <a:endCxn id="16" idx="2"/>
          </p:cNvCxnSpPr>
          <p:nvPr/>
        </p:nvCxnSpPr>
        <p:spPr>
          <a:xfrm rot="10800000">
            <a:off x="3589632" y="2057401"/>
            <a:ext cx="1682584" cy="1462217"/>
          </a:xfrm>
          <a:prstGeom prst="bentConnector2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117124" y="4662616"/>
            <a:ext cx="3739979" cy="8238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6419334" y="4378411"/>
          <a:ext cx="2133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287544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2518713" y="1435443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</a:t>
            </a:r>
            <a:r>
              <a:rPr lang="en-US" dirty="0" smtClean="0">
                <a:solidFill>
                  <a:srgbClr val="00B050"/>
                </a:solidFill>
              </a:rPr>
              <a:t>178432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5675870" y="4654378"/>
            <a:ext cx="708454" cy="3871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64756" y="1260390"/>
            <a:ext cx="8954530" cy="2743200"/>
          </a:xfrm>
          <a:prstGeom prst="rect">
            <a:avLst/>
          </a:prstGeom>
          <a:solidFill>
            <a:schemeClr val="bg2"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Checkpoint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6" grpId="0" animBg="1"/>
      <p:bldP spid="27" grpId="0" animBg="1"/>
      <p:bldP spid="28" grpId="0" animBg="1"/>
      <p:bldP spid="29" grpId="0" animBg="1"/>
      <p:bldP spid="32" grpId="0" animBg="1"/>
      <p:bldP spid="38" grpId="0" animBg="1"/>
      <p:bldP spid="51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Careful When Updating the </a:t>
            </a:r>
            <a:r>
              <a:rPr lang="en-US" dirty="0" err="1" smtClean="0"/>
              <a:t>VTT</a:t>
            </a:r>
            <a:r>
              <a:rPr lang="en-US" dirty="0" smtClean="0"/>
              <a:t> and PTT at the Checkpoint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96648" y="1424064"/>
          <a:ext cx="6430781" cy="4391018"/>
        </p:xfrm>
        <a:graphic>
          <a:graphicData uri="http://schemas.openxmlformats.org/presentationml/2006/ole">
            <p:oleObj spid="_x0000_s27650" name="Visio" r:id="rId3" imgW="6959870" imgH="475304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Careful When Updating the </a:t>
            </a:r>
            <a:r>
              <a:rPr lang="en-US" dirty="0" err="1" smtClean="0"/>
              <a:t>VTT</a:t>
            </a:r>
            <a:r>
              <a:rPr lang="en-US" dirty="0" smtClean="0"/>
              <a:t> and PTT at the Checkpoint</a:t>
            </a:r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838200" y="1219200"/>
          <a:ext cx="7239000" cy="5486400"/>
        </p:xfrm>
        <a:graphic>
          <a:graphicData uri="http://schemas.openxmlformats.org/presentationml/2006/ole">
            <p:oleObj spid="_x0000_s28673" name="Visio" r:id="rId3" imgW="6386209" imgH="6753157" progId="Visio.Drawing.11">
              <p:embed/>
            </p:oleObj>
          </a:graphicData>
        </a:graphic>
      </p:graphicFrame>
      <p:sp>
        <p:nvSpPr>
          <p:cNvPr id="5" name="Oval 4"/>
          <p:cNvSpPr/>
          <p:nvPr/>
        </p:nvSpPr>
        <p:spPr>
          <a:xfrm>
            <a:off x="3402767" y="3710065"/>
            <a:ext cx="3462728" cy="8169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718129" y="4513254"/>
            <a:ext cx="3462728" cy="81696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record is 200 bytes</a:t>
            </a:r>
          </a:p>
          <a:p>
            <a:r>
              <a:rPr lang="en-US" dirty="0" smtClean="0"/>
              <a:t>The database is initialized with 5,000 records</a:t>
            </a:r>
          </a:p>
          <a:p>
            <a:r>
              <a:rPr lang="en-US" dirty="0" smtClean="0"/>
              <a:t>Generate workload containing up to 10,000 transactions</a:t>
            </a:r>
          </a:p>
          <a:p>
            <a:r>
              <a:rPr lang="en-US" dirty="0" smtClean="0"/>
              <a:t>Each transaction is an insert or an update (to a newly inserted record by another transaction)</a:t>
            </a:r>
          </a:p>
          <a:p>
            <a:r>
              <a:rPr lang="en-US" dirty="0" smtClean="0"/>
              <a:t>One checkpoint every 500 transactions</a:t>
            </a:r>
          </a:p>
          <a:p>
            <a:r>
              <a:rPr lang="en-US" dirty="0" smtClean="0"/>
              <a:t>Cost metrics:</a:t>
            </a:r>
          </a:p>
          <a:p>
            <a:pPr lvl="1"/>
            <a:r>
              <a:rPr lang="en-US" dirty="0" smtClean="0"/>
              <a:t>Execution time</a:t>
            </a:r>
          </a:p>
          <a:p>
            <a:pPr lvl="1"/>
            <a:r>
              <a:rPr lang="en-US" dirty="0" smtClean="0"/>
              <a:t>Number of writes to PTT</a:t>
            </a:r>
          </a:p>
          <a:p>
            <a:pPr lvl="1"/>
            <a:r>
              <a:rPr lang="en-US" dirty="0" smtClean="0"/>
              <a:t>Number of batched 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Time</a:t>
            </a:r>
            <a:endParaRPr lang="en-US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6934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5867400"/>
            <a:ext cx="434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Audit Mode:  Always keep everything in PTT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Writes to PTT</a:t>
            </a:r>
            <a:endParaRPr lang="en-US" dirty="0"/>
          </a:p>
        </p:txBody>
      </p:sp>
      <p:pic>
        <p:nvPicPr>
          <p:cNvPr id="2050" name="Chart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Batched Update Analysis</a:t>
            </a:r>
            <a:endParaRPr lang="en-US" dirty="0"/>
          </a:p>
        </p:txBody>
      </p:sp>
      <p:pic>
        <p:nvPicPr>
          <p:cNvPr id="3074" name="Chart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6324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Transaction</a:t>
            </a:r>
            <a:r>
              <a:rPr lang="en-US" dirty="0" smtClean="0"/>
              <a:t> Time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 access to prior states of a database:</a:t>
            </a:r>
          </a:p>
          <a:p>
            <a:pPr lvl="1"/>
            <a:r>
              <a:rPr lang="en-US" dirty="0" smtClean="0"/>
              <a:t>Auditing the database</a:t>
            </a:r>
          </a:p>
          <a:p>
            <a:pPr lvl="1"/>
            <a:r>
              <a:rPr lang="en-US" dirty="0" smtClean="0"/>
              <a:t>Querying the historical data</a:t>
            </a:r>
          </a:p>
          <a:p>
            <a:pPr lvl="1"/>
            <a:r>
              <a:rPr lang="en-US" dirty="0" smtClean="0"/>
              <a:t>Mining the pattern of changes to a database</a:t>
            </a:r>
          </a:p>
          <a:p>
            <a:r>
              <a:rPr lang="en-US" dirty="0" smtClean="0"/>
              <a:t>General approach:</a:t>
            </a:r>
          </a:p>
          <a:p>
            <a:pPr lvl="1"/>
            <a:r>
              <a:rPr lang="en-US" dirty="0" smtClean="0"/>
              <a:t>Build it outside the database engine</a:t>
            </a:r>
          </a:p>
          <a:p>
            <a:pPr lvl="1"/>
            <a:r>
              <a:rPr lang="en-US" dirty="0" smtClean="0"/>
              <a:t>Build it inside the database engine</a:t>
            </a:r>
          </a:p>
          <a:p>
            <a:pPr lvl="1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657600"/>
            <a:ext cx="4419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Even “lazier” timestamping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Deferred-key-split policy in the TSB tree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Auditing the database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Split B (TSB) Tree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Indexing both the current version pages and historical version pages simultaneously</a:t>
            </a:r>
          </a:p>
          <a:p>
            <a:r>
              <a:rPr lang="en-US" dirty="0" smtClean="0"/>
              <a:t>Time split:</a:t>
            </a:r>
          </a:p>
          <a:p>
            <a:pPr lvl="1"/>
            <a:r>
              <a:rPr lang="en-US" dirty="0" smtClean="0"/>
              <a:t>Create a new page and historical records in the current page is pushed into the new page</a:t>
            </a:r>
          </a:p>
          <a:p>
            <a:r>
              <a:rPr lang="en-US" dirty="0" smtClean="0"/>
              <a:t>Key split:</a:t>
            </a:r>
          </a:p>
          <a:p>
            <a:pPr lvl="1"/>
            <a:r>
              <a:rPr lang="en-US" dirty="0" smtClean="0"/>
              <a:t>Proceed as the normal B</a:t>
            </a:r>
            <a:r>
              <a:rPr lang="en-US" baseline="30000" dirty="0" smtClean="0"/>
              <a:t>+</a:t>
            </a:r>
            <a:r>
              <a:rPr lang="en-US" dirty="0" smtClean="0"/>
              <a:t> tree key split</a:t>
            </a:r>
          </a:p>
          <a:p>
            <a:r>
              <a:rPr lang="en-US" dirty="0" smtClean="0"/>
              <a:t>When to do time split and key split?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53233" y="1937953"/>
            <a:ext cx="4020064" cy="25516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53233" y="1946190"/>
            <a:ext cx="1170399" cy="55471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Page 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8863" y="4054091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2346" y="4109562"/>
            <a:ext cx="226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Dynamic Slot Array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264428" y="4054091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22038" y="2650821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A.1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4" name="Shape 13"/>
          <p:cNvCxnSpPr>
            <a:stCxn id="6" idx="0"/>
            <a:endCxn id="13" idx="1"/>
          </p:cNvCxnSpPr>
          <p:nvPr/>
        </p:nvCxnSpPr>
        <p:spPr>
          <a:xfrm rot="16200000" flipV="1">
            <a:off x="6451762" y="1859774"/>
            <a:ext cx="1264592" cy="3124042"/>
          </a:xfrm>
          <a:prstGeom prst="bentConnector4">
            <a:avLst>
              <a:gd name="adj1" fmla="val 44517"/>
              <a:gd name="adj2" fmla="val 10488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  <a:endCxn id="16" idx="0"/>
          </p:cNvCxnSpPr>
          <p:nvPr/>
        </p:nvCxnSpPr>
        <p:spPr>
          <a:xfrm rot="16200000" flipH="1">
            <a:off x="5805490" y="3026375"/>
            <a:ext cx="19639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522039" y="3124576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A.0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8708" y="2944670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B.2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0" name="Shape 19"/>
          <p:cNvCxnSpPr>
            <a:stCxn id="11" idx="0"/>
            <a:endCxn id="18" idx="3"/>
          </p:cNvCxnSpPr>
          <p:nvPr/>
        </p:nvCxnSpPr>
        <p:spPr>
          <a:xfrm rot="16200000" flipV="1">
            <a:off x="7486456" y="3148902"/>
            <a:ext cx="970744" cy="839633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0"/>
            <a:endCxn id="17" idx="2"/>
          </p:cNvCxnSpPr>
          <p:nvPr/>
        </p:nvCxnSpPr>
        <p:spPr>
          <a:xfrm rot="5400000" flipH="1" flipV="1">
            <a:off x="7087153" y="2861511"/>
            <a:ext cx="166413" cy="106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6788708" y="2063129"/>
            <a:ext cx="763304" cy="715127"/>
            <a:chOff x="6788708" y="2063129"/>
            <a:chExt cx="763304" cy="715127"/>
          </a:xfrm>
        </p:grpSpPr>
        <p:sp>
          <p:nvSpPr>
            <p:cNvPr id="17" name="Rectangle 16"/>
            <p:cNvSpPr/>
            <p:nvPr/>
          </p:nvSpPr>
          <p:spPr>
            <a:xfrm>
              <a:off x="6788708" y="2500901"/>
              <a:ext cx="763303" cy="277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B.1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788709" y="2063129"/>
              <a:ext cx="763303" cy="277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B.0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17" idx="0"/>
              <a:endCxn id="19" idx="2"/>
            </p:cNvCxnSpPr>
            <p:nvPr/>
          </p:nvCxnSpPr>
          <p:spPr>
            <a:xfrm rot="5400000" flipH="1" flipV="1">
              <a:off x="7090152" y="2420693"/>
              <a:ext cx="160416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731109" y="136954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Record 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26508" y="1367481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C but page is full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4847967" y="3678195"/>
            <a:ext cx="1428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Current page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8013174" y="4049972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9" name="Elbow Connector 108"/>
          <p:cNvCxnSpPr>
            <a:stCxn id="107" idx="0"/>
          </p:cNvCxnSpPr>
          <p:nvPr/>
        </p:nvCxnSpPr>
        <p:spPr>
          <a:xfrm rot="16200000" flipV="1">
            <a:off x="7276237" y="3185817"/>
            <a:ext cx="1488004" cy="24030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529325" y="1254311"/>
            <a:ext cx="3987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if the current page exceeds the key split threshold?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743466" y="1373659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Record 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44812" y="4759411"/>
            <a:ext cx="4020064" cy="182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244813" y="4775887"/>
            <a:ext cx="1170399" cy="4248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Page 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912077" y="6247280"/>
            <a:ext cx="226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Dynamic Slot Array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6018679" y="6125907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2" name="Shape 121"/>
          <p:cNvCxnSpPr>
            <a:stCxn id="120" idx="0"/>
          </p:cNvCxnSpPr>
          <p:nvPr/>
        </p:nvCxnSpPr>
        <p:spPr>
          <a:xfrm rot="16200000" flipV="1">
            <a:off x="5026839" y="5006849"/>
            <a:ext cx="820739" cy="1417377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5767425" y="6130026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4" name="Shape 123"/>
          <p:cNvCxnSpPr>
            <a:stCxn id="123" idx="1"/>
          </p:cNvCxnSpPr>
          <p:nvPr/>
        </p:nvCxnSpPr>
        <p:spPr>
          <a:xfrm rot="10800000">
            <a:off x="3921211" y="5750011"/>
            <a:ext cx="1846214" cy="6019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4786183" y="4835612"/>
            <a:ext cx="1428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Current page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4744993" y="1942071"/>
            <a:ext cx="4020064" cy="2551670"/>
            <a:chOff x="304798" y="2065638"/>
            <a:chExt cx="4020064" cy="2551670"/>
          </a:xfrm>
        </p:grpSpPr>
        <p:sp>
          <p:nvSpPr>
            <p:cNvPr id="89" name="Rectangle 88"/>
            <p:cNvSpPr/>
            <p:nvPr/>
          </p:nvSpPr>
          <p:spPr>
            <a:xfrm>
              <a:off x="304798" y="2065638"/>
              <a:ext cx="4020064" cy="255167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04798" y="2065638"/>
              <a:ext cx="1170399" cy="554711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Header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070428" y="4173539"/>
              <a:ext cx="254434" cy="44376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243911" y="4229010"/>
              <a:ext cx="2266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Dynamic Slot Array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815993" y="4173539"/>
              <a:ext cx="254434" cy="44376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073603" y="2770269"/>
              <a:ext cx="763303" cy="277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A.1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96" name="Shape 95"/>
            <p:cNvCxnSpPr>
              <a:stCxn id="92" idx="0"/>
              <a:endCxn id="95" idx="1"/>
            </p:cNvCxnSpPr>
            <p:nvPr/>
          </p:nvCxnSpPr>
          <p:spPr>
            <a:xfrm rot="16200000" flipV="1">
              <a:off x="2003327" y="1979222"/>
              <a:ext cx="1264592" cy="3124042"/>
            </a:xfrm>
            <a:prstGeom prst="bentConnector4">
              <a:avLst>
                <a:gd name="adj1" fmla="val 44517"/>
                <a:gd name="adj2" fmla="val 104887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5" idx="2"/>
              <a:endCxn id="98" idx="0"/>
            </p:cNvCxnSpPr>
            <p:nvPr/>
          </p:nvCxnSpPr>
          <p:spPr>
            <a:xfrm rot="16200000" flipH="1">
              <a:off x="1357055" y="3145823"/>
              <a:ext cx="196399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1073604" y="3244024"/>
              <a:ext cx="763303" cy="277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A.0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340273" y="3064118"/>
              <a:ext cx="763303" cy="277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B.2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100" name="Shape 99"/>
            <p:cNvCxnSpPr>
              <a:stCxn id="94" idx="0"/>
              <a:endCxn id="99" idx="3"/>
            </p:cNvCxnSpPr>
            <p:nvPr/>
          </p:nvCxnSpPr>
          <p:spPr>
            <a:xfrm rot="16200000" flipV="1">
              <a:off x="3038021" y="3268350"/>
              <a:ext cx="970744" cy="839633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99" idx="0"/>
              <a:endCxn id="103" idx="2"/>
            </p:cNvCxnSpPr>
            <p:nvPr/>
          </p:nvCxnSpPr>
          <p:spPr>
            <a:xfrm rot="5400000" flipH="1" flipV="1">
              <a:off x="2638718" y="2980959"/>
              <a:ext cx="166413" cy="106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>
              <a:off x="2340273" y="2182577"/>
              <a:ext cx="763304" cy="715127"/>
              <a:chOff x="6788708" y="2063129"/>
              <a:chExt cx="763304" cy="715127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6788708" y="2500901"/>
                <a:ext cx="763303" cy="27735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</a:rPr>
                  <a:t>B.1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6788709" y="2063129"/>
                <a:ext cx="763303" cy="27735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</a:rPr>
                  <a:t>B.0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08" name="Straight Arrow Connector 107"/>
              <p:cNvCxnSpPr>
                <a:stCxn id="103" idx="0"/>
                <a:endCxn id="106" idx="2"/>
              </p:cNvCxnSpPr>
              <p:nvPr/>
            </p:nvCxnSpPr>
            <p:spPr>
              <a:xfrm rot="5400000" flipH="1" flipV="1">
                <a:off x="7090152" y="2420693"/>
                <a:ext cx="160416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8" name="TextBox 127"/>
          <p:cNvSpPr txBox="1"/>
          <p:nvPr/>
        </p:nvSpPr>
        <p:spPr>
          <a:xfrm>
            <a:off x="424246" y="3637009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Historical page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65325E-6 L -0.49827 2.65325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61231E-6 L 0.36094 1.61231E-6 C 0.52292 1.61231E-6 0.72275 0.03354 0.72275 0.06084 L 0.72275 0.12214 " pathEditMode="relative" rAng="0" ptsTypes="FfFF">
                                      <p:cBhvr>
                                        <p:cTn id="3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364 0.32408 " pathEditMode="relative" ptsTypes="AA">
                                      <p:cBhvr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072 0.61578 " pathEditMode="relative" ptsTypes="AA">
                                      <p:cBhvr>
                                        <p:cTn id="8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8" grpId="0" animBg="1"/>
      <p:bldP spid="49" grpId="0" animBg="1"/>
      <p:bldP spid="49" grpId="2" animBg="1"/>
      <p:bldP spid="50" grpId="0"/>
      <p:bldP spid="105" grpId="0"/>
      <p:bldP spid="107" grpId="0" animBg="1"/>
      <p:bldP spid="107" grpId="1" animBg="1"/>
      <p:bldP spid="112" grpId="0"/>
      <p:bldP spid="113" grpId="0" animBg="1"/>
      <p:bldP spid="113" grpId="1" animBg="1"/>
      <p:bldP spid="114" grpId="0" animBg="1"/>
      <p:bldP spid="115" grpId="0" animBg="1"/>
      <p:bldP spid="116" grpId="0"/>
      <p:bldP spid="120" grpId="0" animBg="1"/>
      <p:bldP spid="123" grpId="0" animBg="1"/>
      <p:bldP spid="130" grpId="0"/>
      <p:bldP spid="1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need a Key Split Threshold?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Wait till the page is full then do the key split:</a:t>
            </a:r>
          </a:p>
          <a:p>
            <a:pPr lvl="1"/>
            <a:r>
              <a:rPr lang="en-US" dirty="0" smtClean="0"/>
              <a:t>Leads to too many time </a:t>
            </a:r>
            <a:r>
              <a:rPr lang="en-US" dirty="0" smtClean="0"/>
              <a:t>splits </a:t>
            </a:r>
            <a:r>
              <a:rPr lang="en-US" dirty="0" smtClean="0"/>
              <a:t>and hence lots of </a:t>
            </a:r>
            <a:r>
              <a:rPr lang="en-US" dirty="0" smtClean="0"/>
              <a:t>replicas </a:t>
            </a:r>
            <a:r>
              <a:rPr lang="en-US" dirty="0" smtClean="0"/>
              <a:t>in the historical versions</a:t>
            </a:r>
          </a:p>
          <a:p>
            <a:r>
              <a:rPr lang="en-US" dirty="0" smtClean="0"/>
              <a:t>What is the best value for the key split threshold?</a:t>
            </a:r>
          </a:p>
          <a:p>
            <a:pPr lvl="1"/>
            <a:r>
              <a:rPr lang="en-US" dirty="0" smtClean="0"/>
              <a:t>Too high: overall utilization drops</a:t>
            </a:r>
          </a:p>
          <a:p>
            <a:pPr lvl="1"/>
            <a:r>
              <a:rPr lang="en-US" dirty="0" smtClean="0"/>
              <a:t>Too low: current version utilization is reduced</a:t>
            </a:r>
          </a:p>
          <a:p>
            <a:pPr lvl="1"/>
            <a:r>
              <a:rPr lang="en-US" dirty="0" smtClean="0"/>
              <a:t>Find a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split immediately follows the time split</a:t>
            </a:r>
          </a:p>
          <a:p>
            <a:pPr lvl="1"/>
            <a:r>
              <a:rPr lang="en-US" dirty="0" smtClean="0"/>
              <a:t>Leads to two pages with utilization 0.5thresh</a:t>
            </a:r>
            <a:r>
              <a:rPr lang="en-US" sz="1400" i="1" dirty="0" smtClean="0"/>
              <a:t>ksplit</a:t>
            </a:r>
            <a:endParaRPr lang="en-US" i="1" dirty="0" smtClean="0"/>
          </a:p>
          <a:p>
            <a:pPr lvl="1"/>
            <a:r>
              <a:rPr lang="en-US" dirty="0" smtClean="0"/>
              <a:t>If the new pages are not filled up quickly, storage utilization is wasted for no good reason</a:t>
            </a:r>
          </a:p>
          <a:p>
            <a:r>
              <a:rPr lang="en-US" dirty="0" smtClean="0"/>
              <a:t>A fix</a:t>
            </a:r>
          </a:p>
          <a:p>
            <a:pPr lvl="1"/>
            <a:r>
              <a:rPr lang="en-US" dirty="0" smtClean="0"/>
              <a:t>Deferring the key split until the next time that the page requires a key split</a:t>
            </a:r>
          </a:p>
          <a:p>
            <a:pPr lvl="1"/>
            <a:r>
              <a:rPr lang="en-US" dirty="0" smtClean="0"/>
              <a:t>Simulate as if a key spit has been performed on previous occasion as it is in the current situation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Deferring the Key Split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53233" y="1946190"/>
            <a:ext cx="4020064" cy="25516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53233" y="1946190"/>
            <a:ext cx="1170399" cy="55471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Page 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8863" y="4054091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2346" y="4109562"/>
            <a:ext cx="226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Dynamic Slot Array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264428" y="4054091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22038" y="2650821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A.1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4" name="Shape 13"/>
          <p:cNvCxnSpPr>
            <a:stCxn id="6" idx="0"/>
            <a:endCxn id="13" idx="1"/>
          </p:cNvCxnSpPr>
          <p:nvPr/>
        </p:nvCxnSpPr>
        <p:spPr>
          <a:xfrm rot="16200000" flipV="1">
            <a:off x="6451762" y="1859774"/>
            <a:ext cx="1264592" cy="3124042"/>
          </a:xfrm>
          <a:prstGeom prst="bentConnector4">
            <a:avLst>
              <a:gd name="adj1" fmla="val 44517"/>
              <a:gd name="adj2" fmla="val 10488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  <a:endCxn id="16" idx="0"/>
          </p:cNvCxnSpPr>
          <p:nvPr/>
        </p:nvCxnSpPr>
        <p:spPr>
          <a:xfrm rot="16200000" flipH="1">
            <a:off x="5805490" y="3026375"/>
            <a:ext cx="19639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522039" y="3124576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A.0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8708" y="2944670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B.2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0" name="Shape 19"/>
          <p:cNvCxnSpPr>
            <a:stCxn id="11" idx="0"/>
            <a:endCxn id="18" idx="3"/>
          </p:cNvCxnSpPr>
          <p:nvPr/>
        </p:nvCxnSpPr>
        <p:spPr>
          <a:xfrm rot="16200000" flipV="1">
            <a:off x="7486456" y="3148902"/>
            <a:ext cx="970744" cy="839633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0"/>
            <a:endCxn id="17" idx="2"/>
          </p:cNvCxnSpPr>
          <p:nvPr/>
        </p:nvCxnSpPr>
        <p:spPr>
          <a:xfrm rot="5400000" flipH="1" flipV="1">
            <a:off x="7087153" y="2861511"/>
            <a:ext cx="166413" cy="106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84"/>
          <p:cNvGrpSpPr/>
          <p:nvPr/>
        </p:nvGrpSpPr>
        <p:grpSpPr>
          <a:xfrm>
            <a:off x="6788708" y="2063129"/>
            <a:ext cx="763304" cy="715127"/>
            <a:chOff x="6788708" y="2063129"/>
            <a:chExt cx="763304" cy="715127"/>
          </a:xfrm>
        </p:grpSpPr>
        <p:sp>
          <p:nvSpPr>
            <p:cNvPr id="17" name="Rectangle 16"/>
            <p:cNvSpPr/>
            <p:nvPr/>
          </p:nvSpPr>
          <p:spPr>
            <a:xfrm>
              <a:off x="6788708" y="2500901"/>
              <a:ext cx="763303" cy="277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B.1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788709" y="2063129"/>
              <a:ext cx="763303" cy="277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B.0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17" idx="0"/>
              <a:endCxn id="19" idx="2"/>
            </p:cNvCxnSpPr>
            <p:nvPr/>
          </p:nvCxnSpPr>
          <p:spPr>
            <a:xfrm rot="5400000" flipH="1" flipV="1">
              <a:off x="7090152" y="2420693"/>
              <a:ext cx="160416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731109" y="136954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Record 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26508" y="1367481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C but page is full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28368" y="3682314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Historical page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47967" y="3678195"/>
            <a:ext cx="1428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Current page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8013174" y="4049972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9" name="Elbow Connector 108"/>
          <p:cNvCxnSpPr>
            <a:stCxn id="107" idx="0"/>
          </p:cNvCxnSpPr>
          <p:nvPr/>
        </p:nvCxnSpPr>
        <p:spPr>
          <a:xfrm rot="16200000" flipV="1">
            <a:off x="7276237" y="3185817"/>
            <a:ext cx="1488004" cy="24030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786183" y="1128582"/>
            <a:ext cx="3987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if the current page exceeds the key split threshold?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743466" y="1373659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Record 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44812" y="4759411"/>
            <a:ext cx="4020064" cy="182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244813" y="4775888"/>
            <a:ext cx="1379836" cy="2409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Page 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912077" y="6247280"/>
            <a:ext cx="226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Dynamic Slot Array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6018679" y="6125907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2" name="Shape 121"/>
          <p:cNvCxnSpPr/>
          <p:nvPr/>
        </p:nvCxnSpPr>
        <p:spPr>
          <a:xfrm rot="16200000" flipV="1">
            <a:off x="5319280" y="5266341"/>
            <a:ext cx="903120" cy="816016"/>
          </a:xfrm>
          <a:prstGeom prst="bentConnector3">
            <a:avLst>
              <a:gd name="adj1" fmla="val 100169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5767425" y="6130026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4" name="Shape 123"/>
          <p:cNvCxnSpPr>
            <a:stCxn id="123" idx="0"/>
          </p:cNvCxnSpPr>
          <p:nvPr/>
        </p:nvCxnSpPr>
        <p:spPr>
          <a:xfrm rot="16200000" flipV="1">
            <a:off x="4862082" y="5097465"/>
            <a:ext cx="264685" cy="1800437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265404" y="6038336"/>
            <a:ext cx="1428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Current page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77264" y="1346886"/>
            <a:ext cx="398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still insert the record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526156" y="3140965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A.0’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5" name="Straight Arrow Connector 44"/>
          <p:cNvCxnSpPr>
            <a:endCxn id="43" idx="0"/>
          </p:cNvCxnSpPr>
          <p:nvPr/>
        </p:nvCxnSpPr>
        <p:spPr>
          <a:xfrm rot="16200000" flipH="1">
            <a:off x="5778309" y="3011465"/>
            <a:ext cx="249483" cy="95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807269" y="2502531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B.1’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5400000" flipH="1" flipV="1">
            <a:off x="7084541" y="2858530"/>
            <a:ext cx="164757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452913" y="3647591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D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1" name="Shape 60"/>
          <p:cNvCxnSpPr>
            <a:stCxn id="85" idx="0"/>
            <a:endCxn id="58" idx="3"/>
          </p:cNvCxnSpPr>
          <p:nvPr/>
        </p:nvCxnSpPr>
        <p:spPr>
          <a:xfrm rot="16200000" flipV="1">
            <a:off x="7422417" y="3580069"/>
            <a:ext cx="267821" cy="68022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020474" y="4041734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4" name="Elbow Connector 63"/>
          <p:cNvCxnSpPr>
            <a:stCxn id="62" idx="0"/>
          </p:cNvCxnSpPr>
          <p:nvPr/>
        </p:nvCxnSpPr>
        <p:spPr>
          <a:xfrm rot="16200000" flipV="1">
            <a:off x="7205748" y="3099790"/>
            <a:ext cx="1619810" cy="26407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489621" y="1326292"/>
            <a:ext cx="398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is full again.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757881" y="1411017"/>
            <a:ext cx="1210961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Update 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73146" y="1149179"/>
            <a:ext cx="5000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key split if last time the page has already satisfied the key split requirement.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2379303" y="5554650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D.1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375184" y="5072737"/>
            <a:ext cx="763303" cy="2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D.0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79" name="Straight Arrow Connector 78"/>
          <p:cNvCxnSpPr>
            <a:stCxn id="76" idx="0"/>
            <a:endCxn id="77" idx="2"/>
          </p:cNvCxnSpPr>
          <p:nvPr/>
        </p:nvCxnSpPr>
        <p:spPr>
          <a:xfrm rot="16200000" flipV="1">
            <a:off x="2656617" y="5450311"/>
            <a:ext cx="204558" cy="41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507934" y="6134144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89" name="Group 188"/>
          <p:cNvGrpSpPr/>
          <p:nvPr/>
        </p:nvGrpSpPr>
        <p:grpSpPr>
          <a:xfrm>
            <a:off x="4757352" y="1942070"/>
            <a:ext cx="4020064" cy="2551670"/>
            <a:chOff x="350109" y="1975022"/>
            <a:chExt cx="4020064" cy="2551670"/>
          </a:xfrm>
        </p:grpSpPr>
        <p:sp>
          <p:nvSpPr>
            <p:cNvPr id="156" name="Rectangle 155"/>
            <p:cNvSpPr/>
            <p:nvPr/>
          </p:nvSpPr>
          <p:spPr>
            <a:xfrm>
              <a:off x="350109" y="1975022"/>
              <a:ext cx="4020064" cy="255167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50109" y="1975022"/>
              <a:ext cx="1170399" cy="554711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Header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115739" y="4082923"/>
              <a:ext cx="254434" cy="44376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289222" y="4138394"/>
              <a:ext cx="2266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Dynamic Slot Array</a:t>
              </a:r>
              <a:endParaRPr lang="en-US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861304" y="4082923"/>
              <a:ext cx="254434" cy="44376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118914" y="2679653"/>
              <a:ext cx="763303" cy="277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A.1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162" name="Shape 161"/>
            <p:cNvCxnSpPr>
              <a:stCxn id="158" idx="0"/>
              <a:endCxn id="161" idx="1"/>
            </p:cNvCxnSpPr>
            <p:nvPr/>
          </p:nvCxnSpPr>
          <p:spPr>
            <a:xfrm rot="16200000" flipV="1">
              <a:off x="2048638" y="1888606"/>
              <a:ext cx="1264592" cy="3124042"/>
            </a:xfrm>
            <a:prstGeom prst="bentConnector4">
              <a:avLst>
                <a:gd name="adj1" fmla="val 44517"/>
                <a:gd name="adj2" fmla="val 104887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61" idx="2"/>
              <a:endCxn id="164" idx="0"/>
            </p:cNvCxnSpPr>
            <p:nvPr/>
          </p:nvCxnSpPr>
          <p:spPr>
            <a:xfrm rot="16200000" flipH="1">
              <a:off x="1402366" y="3055207"/>
              <a:ext cx="196399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ectangle 163"/>
            <p:cNvSpPr/>
            <p:nvPr/>
          </p:nvSpPr>
          <p:spPr>
            <a:xfrm>
              <a:off x="1118915" y="3153408"/>
              <a:ext cx="763303" cy="277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A.0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385584" y="2973502"/>
              <a:ext cx="763303" cy="277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B.2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166" name="Shape 165"/>
            <p:cNvCxnSpPr>
              <a:stCxn id="160" idx="0"/>
              <a:endCxn id="165" idx="3"/>
            </p:cNvCxnSpPr>
            <p:nvPr/>
          </p:nvCxnSpPr>
          <p:spPr>
            <a:xfrm rot="16200000" flipV="1">
              <a:off x="3083332" y="3177734"/>
              <a:ext cx="970744" cy="839633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>
              <a:stCxn id="165" idx="0"/>
              <a:endCxn id="169" idx="2"/>
            </p:cNvCxnSpPr>
            <p:nvPr/>
          </p:nvCxnSpPr>
          <p:spPr>
            <a:xfrm rot="5400000" flipH="1" flipV="1">
              <a:off x="2684029" y="2890343"/>
              <a:ext cx="166413" cy="106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84"/>
            <p:cNvGrpSpPr/>
            <p:nvPr/>
          </p:nvGrpSpPr>
          <p:grpSpPr>
            <a:xfrm>
              <a:off x="2385584" y="2091961"/>
              <a:ext cx="763304" cy="715127"/>
              <a:chOff x="6788708" y="2063129"/>
              <a:chExt cx="763304" cy="715127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6788708" y="2500901"/>
                <a:ext cx="763303" cy="27735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</a:rPr>
                  <a:t>B.1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6788709" y="2063129"/>
                <a:ext cx="763303" cy="27735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</a:rPr>
                  <a:t>B.0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71" name="Straight Arrow Connector 170"/>
              <p:cNvCxnSpPr>
                <a:stCxn id="169" idx="0"/>
                <a:endCxn id="170" idx="2"/>
              </p:cNvCxnSpPr>
              <p:nvPr/>
            </p:nvCxnSpPr>
            <p:spPr>
              <a:xfrm rot="5400000" flipH="1" flipV="1">
                <a:off x="7090152" y="2420693"/>
                <a:ext cx="160416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6" name="Straight Arrow Connector 175"/>
            <p:cNvCxnSpPr/>
            <p:nvPr/>
          </p:nvCxnSpPr>
          <p:spPr>
            <a:xfrm rot="16200000" flipH="1">
              <a:off x="1383423" y="3065010"/>
              <a:ext cx="249483" cy="95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rot="5400000" flipH="1" flipV="1">
              <a:off x="2681417" y="2887362"/>
              <a:ext cx="164757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Elbow Connector 194"/>
          <p:cNvCxnSpPr>
            <a:stCxn id="80" idx="0"/>
            <a:endCxn id="76" idx="3"/>
          </p:cNvCxnSpPr>
          <p:nvPr/>
        </p:nvCxnSpPr>
        <p:spPr>
          <a:xfrm rot="16200000" flipV="1">
            <a:off x="4168471" y="4667463"/>
            <a:ext cx="440816" cy="2492545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6339386" y="4876800"/>
            <a:ext cx="28046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use the key split</a:t>
            </a:r>
          </a:p>
          <a:p>
            <a:r>
              <a:rPr lang="en-US" dirty="0" smtClean="0"/>
              <a:t>value from the last occasion</a:t>
            </a:r>
          </a:p>
          <a:p>
            <a:r>
              <a:rPr lang="en-US" dirty="0" smtClean="0"/>
              <a:t>when a key split should has</a:t>
            </a:r>
          </a:p>
          <a:p>
            <a:r>
              <a:rPr lang="en-US" dirty="0" smtClean="0"/>
              <a:t>happened.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7769220" y="4054090"/>
            <a:ext cx="254434" cy="443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90608E-6 L -0.47291 1.90608E-6 " pathEditMode="relative" ptsTypes="AA">
                                      <p:cBhvr>
                                        <p:cTn id="17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61231E-6 L 0.36094 1.61231E-6 C 0.52292 1.61231E-6 0.72275 0.03354 0.72275 0.06084 L 0.72275 0.12214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2938E-6 L 0.35955 -1.02938E-6 C 0.52083 -1.02938E-6 0.71927 0.02568 0.71927 0.0465 L 0.71927 0.09438 " pathEditMode="relative" rAng="0" ptsTypes="FfFF">
                                      <p:cBhvr>
                                        <p:cTn id="6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" y="47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153 0.12168 L 0.37552 0.5406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0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6354E-6 L -0.38281 0.40342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0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2482E-6 L -0.38195 0.4022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01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3951E-8 L -0.38473 0.40319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201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08189E-7 L -0.44514 0.27597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8.582E-7 L 0.13871 0.58362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8" grpId="0" animBg="1"/>
      <p:bldP spid="49" grpId="0" animBg="1"/>
      <p:bldP spid="49" grpId="1" animBg="1"/>
      <p:bldP spid="49" grpId="2" animBg="1"/>
      <p:bldP spid="50" grpId="0"/>
      <p:bldP spid="50" grpId="1"/>
      <p:bldP spid="104" grpId="0"/>
      <p:bldP spid="105" grpId="0"/>
      <p:bldP spid="107" grpId="0" animBg="1"/>
      <p:bldP spid="107" grpId="1" animBg="1"/>
      <p:bldP spid="112" grpId="0"/>
      <p:bldP spid="112" grpId="1"/>
      <p:bldP spid="113" grpId="1" animBg="1"/>
      <p:bldP spid="113" grpId="2" animBg="1"/>
      <p:bldP spid="114" grpId="0" animBg="1"/>
      <p:bldP spid="115" grpId="0" animBg="1"/>
      <p:bldP spid="116" grpId="0"/>
      <p:bldP spid="120" grpId="0" animBg="1"/>
      <p:bldP spid="123" grpId="0" animBg="1"/>
      <p:bldP spid="130" grpId="0"/>
      <p:bldP spid="42" grpId="0"/>
      <p:bldP spid="42" grpId="1"/>
      <p:bldP spid="43" grpId="0" animBg="1"/>
      <p:bldP spid="54" grpId="0" animBg="1"/>
      <p:bldP spid="54" grpId="1" animBg="1"/>
      <p:bldP spid="58" grpId="1" animBg="1"/>
      <p:bldP spid="58" grpId="2" animBg="1"/>
      <p:bldP spid="62" grpId="0" animBg="1"/>
      <p:bldP spid="62" grpId="1" animBg="1"/>
      <p:bldP spid="73" grpId="0"/>
      <p:bldP spid="73" grpId="1"/>
      <p:bldP spid="74" grpId="0" animBg="1"/>
      <p:bldP spid="74" grpId="1" animBg="1"/>
      <p:bldP spid="74" grpId="2" animBg="1"/>
      <p:bldP spid="75" grpId="0"/>
      <p:bldP spid="76" grpId="0" animBg="1"/>
      <p:bldP spid="77" grpId="0" animBg="1"/>
      <p:bldP spid="80" grpId="0" animBg="1"/>
      <p:bldP spid="200" grpId="0"/>
      <p:bldP spid="85" grpId="0" animBg="1"/>
      <p:bldP spid="8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show the following: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7192" y="1857847"/>
          <a:ext cx="7486650" cy="839787"/>
        </p:xfrm>
        <a:graphic>
          <a:graphicData uri="http://schemas.openxmlformats.org/presentationml/2006/ole">
            <p:oleObj spid="_x0000_s56322" name="Equation" r:id="rId3" imgW="350496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6649" y="4374292"/>
            <a:ext cx="6899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 smtClean="0"/>
              <a:t> is the insertion ratio,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en-US" sz="2400" dirty="0" smtClean="0"/>
              <a:t> is the update ratio </a:t>
            </a:r>
          </a:p>
          <a:p>
            <a:r>
              <a:rPr lang="en-US" sz="2400" dirty="0" smtClean="0"/>
              <a:t>and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400" dirty="0" smtClean="0"/>
              <a:t> is the compression ratio.</a:t>
            </a:r>
            <a:endParaRPr lang="en-US" sz="2400" dirty="0"/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494269" y="2785762"/>
          <a:ext cx="7636477" cy="1283729"/>
        </p:xfrm>
        <a:graphic>
          <a:graphicData uri="http://schemas.openxmlformats.org/presentationml/2006/ole">
            <p:oleObj spid="_x0000_s56324" name="Equation" r:id="rId4" imgW="397476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 of Our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ensure that for any particular version the version utilization is at least kep</a:t>
            </a:r>
            <a:r>
              <a:rPr lang="en-US" dirty="0" smtClean="0"/>
              <a:t>t above a specified threshold value.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50,000 transactions</a:t>
            </a:r>
          </a:p>
          <a:p>
            <a:r>
              <a:rPr lang="en-US" dirty="0" smtClean="0"/>
              <a:t>Each transaction inserts or updates a record</a:t>
            </a:r>
          </a:p>
          <a:p>
            <a:r>
              <a:rPr lang="en-US" dirty="0" smtClean="0"/>
              <a:t>Varying the insert / update ratio in the workload</a:t>
            </a:r>
          </a:p>
          <a:p>
            <a:r>
              <a:rPr lang="en-US" dirty="0" smtClean="0"/>
              <a:t>Each record is 200 bytes</a:t>
            </a:r>
          </a:p>
          <a:p>
            <a:r>
              <a:rPr lang="en-US" dirty="0" smtClean="0"/>
              <a:t>Utilize the delta-compression technique to compress the historical versions (as they share a lot of common bits with newer version)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Single Version Current Utilization (SVCU)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947349" y="1420083"/>
          <a:ext cx="7282251" cy="4445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 Versioned Database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6800" y="2209800"/>
            <a:ext cx="60198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6800" y="2209800"/>
            <a:ext cx="1752600" cy="762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Page 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05600" y="5105400"/>
            <a:ext cx="3810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5181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Dynamic Slot Array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09800" y="3886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Record A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8" name="Shape 17"/>
          <p:cNvCxnSpPr>
            <a:stCxn id="5" idx="0"/>
            <a:endCxn id="14" idx="3"/>
          </p:cNvCxnSpPr>
          <p:nvPr/>
        </p:nvCxnSpPr>
        <p:spPr>
          <a:xfrm rot="16200000" flipV="1">
            <a:off x="4610100" y="2819400"/>
            <a:ext cx="1028700" cy="35433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114800" y="2362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Record 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24600" y="5105400"/>
            <a:ext cx="3810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Elbow Connector 23"/>
          <p:cNvCxnSpPr>
            <a:stCxn id="22" idx="0"/>
            <a:endCxn id="19" idx="3"/>
          </p:cNvCxnSpPr>
          <p:nvPr/>
        </p:nvCxnSpPr>
        <p:spPr>
          <a:xfrm rot="16200000" flipV="1">
            <a:off x="4610100" y="3200400"/>
            <a:ext cx="2552700" cy="12573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209800" y="32766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A.1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9" name="Shape 28"/>
          <p:cNvCxnSpPr>
            <a:stCxn id="5" idx="0"/>
            <a:endCxn id="25" idx="1"/>
          </p:cNvCxnSpPr>
          <p:nvPr/>
        </p:nvCxnSpPr>
        <p:spPr>
          <a:xfrm rot="16200000" flipV="1">
            <a:off x="3733800" y="1943100"/>
            <a:ext cx="1638300" cy="4686300"/>
          </a:xfrm>
          <a:prstGeom prst="bentConnector4">
            <a:avLst>
              <a:gd name="adj1" fmla="val 44186"/>
              <a:gd name="adj2" fmla="val 104878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2"/>
            <a:endCxn id="14" idx="0"/>
          </p:cNvCxnSpPr>
          <p:nvPr/>
        </p:nvCxnSpPr>
        <p:spPr>
          <a:xfrm rot="5400000">
            <a:off x="2667000" y="3771900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209800" y="3886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A.0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14800" y="2971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B.1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14800" y="3581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14800" y="2362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B.0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3" name="Shape 42"/>
          <p:cNvCxnSpPr>
            <a:stCxn id="22" idx="0"/>
            <a:endCxn id="36" idx="3"/>
          </p:cNvCxnSpPr>
          <p:nvPr/>
        </p:nvCxnSpPr>
        <p:spPr>
          <a:xfrm rot="16200000" flipV="1">
            <a:off x="5219700" y="3810000"/>
            <a:ext cx="1333500" cy="12573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0"/>
            <a:endCxn id="35" idx="2"/>
          </p:cNvCxnSpPr>
          <p:nvPr/>
        </p:nvCxnSpPr>
        <p:spPr>
          <a:xfrm rot="5400000" flipH="1" flipV="1">
            <a:off x="4572000" y="3467100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0"/>
            <a:endCxn id="37" idx="2"/>
          </p:cNvCxnSpPr>
          <p:nvPr/>
        </p:nvCxnSpPr>
        <p:spPr>
          <a:xfrm rot="5400000" flipH="1" flipV="1">
            <a:off x="4572000" y="2857500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5" grpId="0" animBg="1"/>
      <p:bldP spid="33" grpId="0" animBg="1"/>
      <p:bldP spid="35" grpId="1" animBg="1"/>
      <p:bldP spid="36" grpId="1" animBg="1"/>
      <p:bldP spid="37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 Utilization (</a:t>
            </a:r>
            <a:r>
              <a:rPr lang="en-US" dirty="0" err="1" smtClean="0"/>
              <a:t>MVU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250219" y="1444710"/>
          <a:ext cx="6707532" cy="4560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Even “lazier” timestamping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Deferred-key-split policy in the TSB tree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Auditing the database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Transaction versioning support enables the check of any prior state of a database</a:t>
            </a:r>
          </a:p>
          <a:p>
            <a:r>
              <a:rPr lang="en-US" dirty="0" smtClean="0"/>
              <a:t>Store the user id in PTT for each transaction entry</a:t>
            </a:r>
          </a:p>
          <a:p>
            <a:r>
              <a:rPr lang="en-US" dirty="0" smtClean="0"/>
              <a:t>Any change to the database is traceable</a:t>
            </a:r>
          </a:p>
          <a:p>
            <a:r>
              <a:rPr lang="en-US" dirty="0" smtClean="0"/>
              <a:t>User id is grabbed from the current session that a transaction belongs to</a:t>
            </a:r>
          </a:p>
        </p:txBody>
      </p:sp>
      <p:pic>
        <p:nvPicPr>
          <p:cNvPr id="33794" name="Picture 2" descr="auditsuppor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124" y="1278392"/>
            <a:ext cx="7833995" cy="435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Transaction versioning support inside a database engine is one step closer to be even more practical</a:t>
            </a:r>
          </a:p>
          <a:p>
            <a:r>
              <a:rPr lang="en-US" dirty="0" smtClean="0"/>
              <a:t>Other interesting applications that will become possible now with transaction versioning support?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pic>
        <p:nvPicPr>
          <p:cNvPr id="32771" name="Picture 3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6365" y="2203010"/>
            <a:ext cx="2045359" cy="225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Timestamping</a:t>
            </a:r>
          </a:p>
          <a:p>
            <a:pPr lvl="1"/>
            <a:r>
              <a:rPr lang="en-US" dirty="0" smtClean="0"/>
              <a:t>Eager timestamping vs. lazy timestamping</a:t>
            </a:r>
          </a:p>
          <a:p>
            <a:pPr lvl="2"/>
            <a:r>
              <a:rPr lang="en-US" dirty="0" smtClean="0"/>
              <a:t>Record takes the transaction commit timestamp</a:t>
            </a:r>
          </a:p>
          <a:p>
            <a:pPr lvl="1"/>
            <a:r>
              <a:rPr lang="en-US" dirty="0" smtClean="0"/>
              <a:t>Recovery of timestamping information when system crashes</a:t>
            </a:r>
          </a:p>
          <a:p>
            <a:r>
              <a:rPr lang="en-US" dirty="0" smtClean="0"/>
              <a:t>Indexing both current versions and historical versions simultaneously</a:t>
            </a:r>
          </a:p>
          <a:p>
            <a:pPr lvl="1"/>
            <a:r>
              <a:rPr lang="en-US" dirty="0" smtClean="0"/>
              <a:t>Storage utilization</a:t>
            </a:r>
          </a:p>
          <a:p>
            <a:pPr lvl="1"/>
            <a:r>
              <a:rPr lang="en-US" dirty="0" smtClean="0"/>
              <a:t>Query efficiency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“lazier” timestamping </a:t>
            </a:r>
          </a:p>
          <a:p>
            <a:r>
              <a:rPr lang="en-US" dirty="0" smtClean="0"/>
              <a:t>Deferred-key-split policy in the TSB tree</a:t>
            </a:r>
          </a:p>
          <a:p>
            <a:r>
              <a:rPr lang="en-US" dirty="0" smtClean="0"/>
              <a:t>Auditing the database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Even “lazier” timestamping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Deferred-key-split policy in the TSB tree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Auditing the database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Timestamping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/>
          <a:lstStyle/>
          <a:p>
            <a:r>
              <a:rPr lang="en-US" dirty="0" smtClean="0"/>
              <a:t>When do we timestamp records affected by a transaction?</a:t>
            </a:r>
          </a:p>
          <a:p>
            <a:pPr lvl="1"/>
            <a:r>
              <a:rPr lang="en-US" dirty="0" smtClean="0"/>
              <a:t>Maintain a list of updated records and timestamp them when transaction commits </a:t>
            </a:r>
            <a:r>
              <a:rPr lang="en-US" dirty="0" smtClean="0">
                <a:sym typeface="Wingdings" pitchFamily="2" charset="2"/>
              </a:rPr>
              <a:t> may lead to additional I/Os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Timestamp records when they are accessed by other queries, </a:t>
            </a:r>
            <a:r>
              <a:rPr lang="en-US" dirty="0" smtClean="0">
                <a:sym typeface="Wingdings" pitchFamily="2" charset="2"/>
              </a:rPr>
              <a:t>updates, page reads and writes </a:t>
            </a:r>
            <a:r>
              <a:rPr lang="en-US" dirty="0" smtClean="0">
                <a:sym typeface="Wingdings" pitchFamily="2" charset="2"/>
              </a:rPr>
              <a:t>later on.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Where to get the timestamping information?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Volatile timestamp table (</a:t>
            </a:r>
            <a:r>
              <a:rPr lang="en-US" dirty="0" err="1" smtClean="0"/>
              <a:t>VTT</a:t>
            </a:r>
            <a:r>
              <a:rPr lang="en-US" dirty="0" smtClean="0"/>
              <a:t>) and Persistent timestamp table (PTT)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14478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 23 begins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23622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Insert a record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43434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commits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Insert a record 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2"/>
            <a:endCxn id="6" idx="0"/>
          </p:cNvCxnSpPr>
          <p:nvPr/>
        </p:nvCxnSpPr>
        <p:spPr>
          <a:xfrm rot="5400000">
            <a:off x="1143000" y="2209800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8" idx="0"/>
          </p:cNvCxnSpPr>
          <p:nvPr/>
        </p:nvCxnSpPr>
        <p:spPr>
          <a:xfrm rot="5400000">
            <a:off x="1104900" y="31623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7" idx="0"/>
          </p:cNvCxnSpPr>
          <p:nvPr/>
        </p:nvCxnSpPr>
        <p:spPr>
          <a:xfrm rot="5400000">
            <a:off x="1104900" y="41529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Magnetic Disk 14"/>
          <p:cNvSpPr/>
          <p:nvPr/>
        </p:nvSpPr>
        <p:spPr>
          <a:xfrm>
            <a:off x="7162800" y="4876800"/>
            <a:ext cx="1295400" cy="1371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</a:t>
            </a:r>
          </a:p>
        </p:txBody>
      </p:sp>
      <p:sp>
        <p:nvSpPr>
          <p:cNvPr id="17" name="Oval 16"/>
          <p:cNvSpPr/>
          <p:nvPr/>
        </p:nvSpPr>
        <p:spPr>
          <a:xfrm>
            <a:off x="3352800" y="5029200"/>
            <a:ext cx="2057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514600" y="3677920"/>
          <a:ext cx="32004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Ttime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Refcnt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514600" y="411480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33800" y="3220720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VTT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819400" y="14478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TID.23</a:t>
            </a:r>
          </a:p>
        </p:txBody>
      </p:sp>
      <p:cxnSp>
        <p:nvCxnSpPr>
          <p:cNvPr id="28" name="Elbow Connector 27"/>
          <p:cNvCxnSpPr>
            <a:stCxn id="6" idx="3"/>
            <a:endCxn id="21" idx="1"/>
          </p:cNvCxnSpPr>
          <p:nvPr/>
        </p:nvCxnSpPr>
        <p:spPr>
          <a:xfrm flipV="1">
            <a:off x="1981200" y="1752600"/>
            <a:ext cx="838200" cy="9144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819400" y="25146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TID.23</a:t>
            </a:r>
          </a:p>
        </p:txBody>
      </p:sp>
      <p:cxnSp>
        <p:nvCxnSpPr>
          <p:cNvPr id="30" name="Elbow Connector 29"/>
          <p:cNvCxnSpPr>
            <a:endCxn id="29" idx="1"/>
          </p:cNvCxnSpPr>
          <p:nvPr/>
        </p:nvCxnSpPr>
        <p:spPr>
          <a:xfrm flipV="1">
            <a:off x="1981200" y="2819400"/>
            <a:ext cx="838200" cy="7620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2514600" y="411480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514600" y="412496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514600" y="411480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178432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6477000" y="3657600"/>
          <a:ext cx="21336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Ttime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162800" y="32004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PTT</a:t>
            </a:r>
            <a:endParaRPr lang="en-US" sz="2400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6477000" y="4038600"/>
          <a:ext cx="2133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178432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791200" y="1295400"/>
            <a:ext cx="3168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Ensure that we can recover</a:t>
            </a:r>
          </a:p>
          <a:p>
            <a:r>
              <a:rPr lang="en-US" dirty="0" smtClean="0"/>
              <a:t>the timestamping information</a:t>
            </a:r>
          </a:p>
          <a:p>
            <a:r>
              <a:rPr lang="en-US" dirty="0" smtClean="0"/>
              <a:t>if system crashes (</a:t>
            </a:r>
            <a:r>
              <a:rPr lang="en-US" dirty="0" err="1" smtClean="0"/>
              <a:t>VTT</a:t>
            </a:r>
            <a:r>
              <a:rPr lang="en-US" dirty="0" smtClean="0"/>
              <a:t> is gone!)</a:t>
            </a:r>
          </a:p>
        </p:txBody>
      </p:sp>
      <p:cxnSp>
        <p:nvCxnSpPr>
          <p:cNvPr id="40" name="Straight Arrow Connector 39"/>
          <p:cNvCxnSpPr>
            <a:stCxn id="36" idx="0"/>
          </p:cNvCxnSpPr>
          <p:nvPr/>
        </p:nvCxnSpPr>
        <p:spPr>
          <a:xfrm rot="16200000" flipV="1">
            <a:off x="6974633" y="2655404"/>
            <a:ext cx="893805" cy="1961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21" grpId="0" animBg="1"/>
      <p:bldP spid="29" grpId="0" animBg="1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Timestamping the Record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14478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 45 begins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3622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Insert a record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5333206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commits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33528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record 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1143000" y="2209800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  <a:endCxn id="7" idx="0"/>
          </p:cNvCxnSpPr>
          <p:nvPr/>
        </p:nvCxnSpPr>
        <p:spPr>
          <a:xfrm rot="5400000">
            <a:off x="1104900" y="31623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0"/>
          </p:cNvCxnSpPr>
          <p:nvPr/>
        </p:nvCxnSpPr>
        <p:spPr>
          <a:xfrm rot="5400000">
            <a:off x="1104900" y="5142706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agnetic Disk 10"/>
          <p:cNvSpPr/>
          <p:nvPr/>
        </p:nvSpPr>
        <p:spPr>
          <a:xfrm>
            <a:off x="6934200" y="5029200"/>
            <a:ext cx="1295400" cy="1371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</a:t>
            </a:r>
          </a:p>
        </p:txBody>
      </p:sp>
      <p:sp>
        <p:nvSpPr>
          <p:cNvPr id="12" name="Oval 11"/>
          <p:cNvSpPr/>
          <p:nvPr/>
        </p:nvSpPr>
        <p:spPr>
          <a:xfrm>
            <a:off x="3352800" y="5029200"/>
            <a:ext cx="2057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514600" y="3677920"/>
          <a:ext cx="32004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Ttime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Refcnt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514600" y="411480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058089" y="3220720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VTT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819400" y="14478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TID.23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19400" y="25146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TID.23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4600" y="411480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514600" y="412496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514600" y="411480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178432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477000" y="3296920"/>
          <a:ext cx="21336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Ttime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077200" y="28194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PTT</a:t>
            </a:r>
            <a:endParaRPr lang="en-US" sz="2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6477000" y="3733800"/>
          <a:ext cx="2133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178432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514600" y="449580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5257800" y="14478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TID.45</a:t>
            </a:r>
          </a:p>
        </p:txBody>
      </p:sp>
      <p:cxnSp>
        <p:nvCxnSpPr>
          <p:cNvPr id="31" name="Elbow Connector 30"/>
          <p:cNvCxnSpPr>
            <a:stCxn id="5" idx="3"/>
            <a:endCxn id="29" idx="0"/>
          </p:cNvCxnSpPr>
          <p:nvPr/>
        </p:nvCxnSpPr>
        <p:spPr>
          <a:xfrm flipV="1">
            <a:off x="1981200" y="1447800"/>
            <a:ext cx="4343400" cy="1219200"/>
          </a:xfrm>
          <a:prstGeom prst="bentConnector4">
            <a:avLst>
              <a:gd name="adj1" fmla="val 10218"/>
              <a:gd name="adj2" fmla="val 11402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819400" y="14478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</a:t>
            </a:r>
            <a:r>
              <a:rPr lang="en-US" dirty="0" smtClean="0">
                <a:solidFill>
                  <a:srgbClr val="00B050"/>
                </a:solidFill>
              </a:rPr>
              <a:t>178432</a:t>
            </a:r>
          </a:p>
        </p:txBody>
      </p:sp>
      <p:cxnSp>
        <p:nvCxnSpPr>
          <p:cNvPr id="42" name="Elbow Connector 41"/>
          <p:cNvCxnSpPr>
            <a:stCxn id="7" idx="3"/>
            <a:endCxn id="38" idx="1"/>
          </p:cNvCxnSpPr>
          <p:nvPr/>
        </p:nvCxnSpPr>
        <p:spPr>
          <a:xfrm flipV="1">
            <a:off x="1981200" y="1752600"/>
            <a:ext cx="838200" cy="1905000"/>
          </a:xfrm>
          <a:prstGeom prst="bentConnector3">
            <a:avLst>
              <a:gd name="adj1" fmla="val 33292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2"/>
          </p:cNvCxnSpPr>
          <p:nvPr/>
        </p:nvCxnSpPr>
        <p:spPr>
          <a:xfrm rot="5400000">
            <a:off x="3086100" y="2857500"/>
            <a:ext cx="1600200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181600" y="25146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TID.88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6477000" y="4114800"/>
          <a:ext cx="2133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342234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Rounded Rectangle 47"/>
          <p:cNvSpPr/>
          <p:nvPr/>
        </p:nvSpPr>
        <p:spPr>
          <a:xfrm>
            <a:off x="609600" y="43434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record 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endCxn id="48" idx="0"/>
          </p:cNvCxnSpPr>
          <p:nvPr/>
        </p:nvCxnSpPr>
        <p:spPr>
          <a:xfrm rot="5400000">
            <a:off x="1104900" y="41529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48" idx="3"/>
            <a:endCxn id="46" idx="0"/>
          </p:cNvCxnSpPr>
          <p:nvPr/>
        </p:nvCxnSpPr>
        <p:spPr>
          <a:xfrm flipV="1">
            <a:off x="1981200" y="2514600"/>
            <a:ext cx="4267200" cy="2133600"/>
          </a:xfrm>
          <a:prstGeom prst="bentConnector4">
            <a:avLst>
              <a:gd name="adj1" fmla="val 11631"/>
              <a:gd name="adj2" fmla="val 11071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6" idx="2"/>
          </p:cNvCxnSpPr>
          <p:nvPr/>
        </p:nvCxnSpPr>
        <p:spPr>
          <a:xfrm rot="5400000">
            <a:off x="5295900" y="2705100"/>
            <a:ext cx="533400" cy="13716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715000" y="4267200"/>
            <a:ext cx="762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181600" y="25146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Record 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Timestamp= </a:t>
            </a:r>
            <a:r>
              <a:rPr lang="en-US" dirty="0" smtClean="0">
                <a:solidFill>
                  <a:srgbClr val="00B050"/>
                </a:solidFill>
              </a:rPr>
              <a:t>342234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6477000" y="4505960"/>
          <a:ext cx="2133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923121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2514600" y="449580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2514600" y="411480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178432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2514600" y="4495800"/>
          <a:ext cx="320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923121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"/>
                            </p:stCondLst>
                            <p:childTnLst>
                              <p:par>
                                <p:cTn id="41" presetID="9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00"/>
                            </p:stCondLst>
                            <p:childTnLst>
                              <p:par>
                                <p:cTn id="66" presetID="9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9" grpId="0" animBg="1"/>
      <p:bldP spid="38" grpId="0" animBg="1"/>
      <p:bldP spid="48" grpId="0" animBg="1"/>
      <p:bldP spid="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845</TotalTime>
  <Words>1369</Words>
  <Application>Microsoft Office PowerPoint</Application>
  <PresentationFormat>On-screen Show (4:3)</PresentationFormat>
  <Paragraphs>402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Origin</vt:lpstr>
      <vt:lpstr>Visio</vt:lpstr>
      <vt:lpstr>Equation</vt:lpstr>
      <vt:lpstr>Microsoft Office Visio Drawing</vt:lpstr>
      <vt:lpstr>Optimized Transaction Time Versioning Inside a Database Engine</vt:lpstr>
      <vt:lpstr>Transaction Time Support</vt:lpstr>
      <vt:lpstr>Overview of A Versioned Database</vt:lpstr>
      <vt:lpstr>Key Challenges</vt:lpstr>
      <vt:lpstr>Talk Outline</vt:lpstr>
      <vt:lpstr>Talk Outline</vt:lpstr>
      <vt:lpstr>Lazy Timestamping</vt:lpstr>
      <vt:lpstr>Volatile timestamp table (VTT) and Persistent timestamp table (PTT)</vt:lpstr>
      <vt:lpstr>Timestamping the Record</vt:lpstr>
      <vt:lpstr>The Checkpointing Process </vt:lpstr>
      <vt:lpstr>Garbage Collection</vt:lpstr>
      <vt:lpstr>Let’s Be Even More Lazier</vt:lpstr>
      <vt:lpstr>The New Story</vt:lpstr>
      <vt:lpstr>Be Careful When Updating the VTT and PTT at the Checkpoint</vt:lpstr>
      <vt:lpstr>Be Careful When Updating the VTT and PTT at the Checkpoint</vt:lpstr>
      <vt:lpstr>Improvement</vt:lpstr>
      <vt:lpstr>Execution Time</vt:lpstr>
      <vt:lpstr>Number of Writes to PTT</vt:lpstr>
      <vt:lpstr>Batched Update Analysis</vt:lpstr>
      <vt:lpstr>Talk Outline</vt:lpstr>
      <vt:lpstr>Time Split B (TSB) Tree </vt:lpstr>
      <vt:lpstr>What Happens Now</vt:lpstr>
      <vt:lpstr>Why We need a Key Split Threshold?</vt:lpstr>
      <vt:lpstr>Could We Do Better?</vt:lpstr>
      <vt:lpstr>Deferring the Key Split</vt:lpstr>
      <vt:lpstr>Analytical Result</vt:lpstr>
      <vt:lpstr>The Goal of Our Design</vt:lpstr>
      <vt:lpstr>Experiment</vt:lpstr>
      <vt:lpstr>Single Version Current Utilization (SVCU)</vt:lpstr>
      <vt:lpstr>Multi-Version Utilization (MVU)</vt:lpstr>
      <vt:lpstr>Talk Outline</vt:lpstr>
      <vt:lpstr>Auditing A Database</vt:lpstr>
      <vt:lpstr>Conclusion</vt:lpstr>
      <vt:lpstr>Thanks!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Optimized Transaction Time Versioning Inside a Database Engine</dc:title>
  <dc:creator>Feifei Li</dc:creator>
  <cp:lastModifiedBy>Feifei Li</cp:lastModifiedBy>
  <cp:revision>117</cp:revision>
  <dcterms:created xsi:type="dcterms:W3CDTF">2007-07-26T20:53:23Z</dcterms:created>
  <dcterms:modified xsi:type="dcterms:W3CDTF">2007-07-31T02:09:06Z</dcterms:modified>
</cp:coreProperties>
</file>