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1"/>
  </p:sldMasterIdLst>
  <p:notesMasterIdLst>
    <p:notesMasterId r:id="rId20"/>
  </p:notesMasterIdLst>
  <p:handoutMasterIdLst>
    <p:handoutMasterId r:id="rId21"/>
  </p:handoutMasterIdLst>
  <p:sldIdLst>
    <p:sldId id="601" r:id="rId2"/>
    <p:sldId id="573" r:id="rId3"/>
    <p:sldId id="574" r:id="rId4"/>
    <p:sldId id="602" r:id="rId5"/>
    <p:sldId id="576" r:id="rId6"/>
    <p:sldId id="575" r:id="rId7"/>
    <p:sldId id="579" r:id="rId8"/>
    <p:sldId id="577" r:id="rId9"/>
    <p:sldId id="581" r:id="rId10"/>
    <p:sldId id="580" r:id="rId11"/>
    <p:sldId id="584" r:id="rId12"/>
    <p:sldId id="588" r:id="rId13"/>
    <p:sldId id="597" r:id="rId14"/>
    <p:sldId id="596" r:id="rId15"/>
    <p:sldId id="598" r:id="rId16"/>
    <p:sldId id="599" r:id="rId17"/>
    <p:sldId id="578" r:id="rId18"/>
    <p:sldId id="605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96D6"/>
    <a:srgbClr val="CC0066"/>
    <a:srgbClr val="0033CC"/>
    <a:srgbClr val="FFFF66"/>
    <a:srgbClr val="0066CC"/>
    <a:srgbClr val="000099"/>
    <a:srgbClr val="FF6699"/>
    <a:srgbClr val="FF99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1" autoAdjust="0"/>
    <p:restoredTop sz="88727" autoAdjust="0"/>
  </p:normalViewPr>
  <p:slideViewPr>
    <p:cSldViewPr snapToGrid="0">
      <p:cViewPr varScale="1">
        <p:scale>
          <a:sx n="93" d="100"/>
          <a:sy n="93" d="100"/>
        </p:scale>
        <p:origin x="-276" y="-102"/>
      </p:cViewPr>
      <p:guideLst>
        <p:guide orient="horz" pos="3083"/>
        <p:guide orient="horz" pos="743"/>
        <p:guide orient="horz" pos="893"/>
        <p:guide orient="horz" pos="438"/>
        <p:guide orient="horz" pos="1671"/>
        <p:guide orient="horz" pos="2236"/>
        <p:guide orient="horz" pos="146"/>
        <p:guide orient="horz" pos="2443"/>
        <p:guide pos="1794"/>
        <p:guide pos="2736"/>
        <p:guide pos="202"/>
        <p:guide pos="5322"/>
        <p:guide pos="5625"/>
        <p:guide pos="2878"/>
        <p:guide pos="3555"/>
        <p:guide pos="1965"/>
        <p:guide pos="3723"/>
      </p:guideLst>
    </p:cSldViewPr>
  </p:slideViewPr>
  <p:outlineViewPr>
    <p:cViewPr>
      <p:scale>
        <a:sx n="33" d="100"/>
        <a:sy n="33" d="100"/>
      </p:scale>
      <p:origin x="0" y="19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17" d="100"/>
          <a:sy n="117" d="100"/>
        </p:scale>
        <p:origin x="-4024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\logKV\logkv%20ex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\logKV\logkv%20ex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val>
            <c:numRef>
              <c:f>throughput!$F$9:$Y$9</c:f>
              <c:numCache>
                <c:formatCode>General</c:formatCode>
                <c:ptCount val="20"/>
                <c:pt idx="0">
                  <c:v>0.51</c:v>
                </c:pt>
                <c:pt idx="1">
                  <c:v>0.89600000000000002</c:v>
                </c:pt>
                <c:pt idx="2">
                  <c:v>1.08</c:v>
                </c:pt>
                <c:pt idx="3">
                  <c:v>1.28</c:v>
                </c:pt>
                <c:pt idx="4">
                  <c:v>1.5</c:v>
                </c:pt>
                <c:pt idx="5">
                  <c:v>1.8</c:v>
                </c:pt>
                <c:pt idx="6">
                  <c:v>2.097</c:v>
                </c:pt>
                <c:pt idx="7">
                  <c:v>2.3759999999999999</c:v>
                </c:pt>
                <c:pt idx="8">
                  <c:v>2.673</c:v>
                </c:pt>
                <c:pt idx="9">
                  <c:v>2.96</c:v>
                </c:pt>
                <c:pt idx="10">
                  <c:v>3.2119999999999997</c:v>
                </c:pt>
                <c:pt idx="11">
                  <c:v>3.492</c:v>
                </c:pt>
                <c:pt idx="12">
                  <c:v>3.7439999999999998</c:v>
                </c:pt>
                <c:pt idx="13">
                  <c:v>4.0039999999999996</c:v>
                </c:pt>
                <c:pt idx="14">
                  <c:v>4.2449999999999992</c:v>
                </c:pt>
                <c:pt idx="15">
                  <c:v>4.5119999999999996</c:v>
                </c:pt>
                <c:pt idx="16">
                  <c:v>4.7600000000000007</c:v>
                </c:pt>
                <c:pt idx="17">
                  <c:v>5.0220000000000002</c:v>
                </c:pt>
                <c:pt idx="18">
                  <c:v>5.3010000000000002</c:v>
                </c:pt>
                <c:pt idx="19">
                  <c:v>5.5600000000000005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841856"/>
        <c:axId val="95245440"/>
      </c:lineChart>
      <c:catAx>
        <c:axId val="948418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Cluster size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95245440"/>
        <c:crosses val="autoZero"/>
        <c:auto val="1"/>
        <c:lblAlgn val="ctr"/>
        <c:lblOffset val="100"/>
        <c:noMultiLvlLbl val="0"/>
      </c:catAx>
      <c:valAx>
        <c:axId val="952454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Throughput</a:t>
                </a:r>
              </a:p>
              <a:p>
                <a:pPr>
                  <a:defRPr/>
                </a:pPr>
                <a:r>
                  <a:rPr lang="en-US"/>
                  <a:t>(Million events /Second 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484185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>
          <a:latin typeface="Arial Unicode MS" pitchFamily="34" charset="-122"/>
          <a:ea typeface="Arial Unicode MS" pitchFamily="34" charset="-122"/>
          <a:cs typeface="Arial Unicode MS" pitchFamily="34" charset="-122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cat>
            <c:strRef>
              <c:f>query!$H$12:$J$12</c:f>
              <c:strCache>
                <c:ptCount val="3"/>
                <c:pt idx="0">
                  <c:v>Cassandra</c:v>
                </c:pt>
                <c:pt idx="1">
                  <c:v>HDFS</c:v>
                </c:pt>
                <c:pt idx="2">
                  <c:v>logKV</c:v>
                </c:pt>
              </c:strCache>
            </c:strRef>
          </c:cat>
          <c:val>
            <c:numRef>
              <c:f>query!$H$13:$J$13</c:f>
              <c:numCache>
                <c:formatCode>General</c:formatCode>
                <c:ptCount val="3"/>
                <c:pt idx="0">
                  <c:v>198</c:v>
                </c:pt>
                <c:pt idx="1">
                  <c:v>148</c:v>
                </c:pt>
                <c:pt idx="2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5275264"/>
        <c:axId val="98574336"/>
      </c:barChart>
      <c:catAx>
        <c:axId val="95275264"/>
        <c:scaling>
          <c:orientation val="minMax"/>
        </c:scaling>
        <c:delete val="0"/>
        <c:axPos val="b"/>
        <c:majorTickMark val="out"/>
        <c:minorTickMark val="none"/>
        <c:tickLblPos val="nextTo"/>
        <c:crossAx val="98574336"/>
        <c:crosses val="autoZero"/>
        <c:auto val="1"/>
        <c:lblAlgn val="ctr"/>
        <c:lblOffset val="100"/>
        <c:noMultiLvlLbl val="0"/>
      </c:catAx>
      <c:valAx>
        <c:axId val="98574336"/>
        <c:scaling>
          <c:orientation val="minMax"/>
          <c:max val="2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Latency</a:t>
                </a:r>
                <a:r>
                  <a:rPr lang="en-US" baseline="0"/>
                  <a:t> </a:t>
                </a:r>
                <a:r>
                  <a:rPr lang="en-US"/>
                  <a:t>(Second)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5275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Arial Unicode MS" pitchFamily="34" charset="-122"/>
          <a:ea typeface="Arial Unicode MS" pitchFamily="34" charset="-122"/>
          <a:cs typeface="Arial Unicode MS" pitchFamily="34" charset="-122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78B55-319B-2D4F-AE49-6C1B6E1A4DDA}" type="datetimeFigureOut">
              <a:rPr lang="en-US" smtClean="0">
                <a:latin typeface="HP Simplified"/>
                <a:cs typeface="HP Simplified"/>
              </a:rPr>
              <a:pPr/>
              <a:t>1/7/2013</a:t>
            </a:fld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27340-60F0-7D46-BC5B-91B08A318A82}" type="slidenum">
              <a:rPr lang="en-GB" smtClean="0">
                <a:latin typeface="HP Simplified"/>
                <a:cs typeface="HP Simplified"/>
              </a:rPr>
              <a:pPr/>
              <a:t>‹#›</a:t>
            </a:fld>
            <a:endParaRPr lang="en-GB" dirty="0">
              <a:latin typeface="HP Simplified"/>
              <a:cs typeface="HP Simplified"/>
            </a:endParaRPr>
          </a:p>
        </p:txBody>
      </p:sp>
    </p:spTree>
    <p:extLst>
      <p:ext uri="{BB962C8B-B14F-4D97-AF65-F5344CB8AC3E}">
        <p14:creationId xmlns:p14="http://schemas.microsoft.com/office/powerpoint/2010/main" val="49321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P Simplified"/>
                <a:cs typeface="HP Simplified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P Simplified"/>
                <a:cs typeface="HP Simplified"/>
              </a:defRPr>
            </a:lvl1pPr>
          </a:lstStyle>
          <a:p>
            <a:fld id="{2D9CAF8C-0805-8440-B43D-DCCAAA4D80CE}" type="datetimeFigureOut">
              <a:rPr lang="en-US" smtClean="0"/>
              <a:pPr/>
              <a:t>1/7/2013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P Simplified"/>
                <a:cs typeface="HP Simplified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P Simplified"/>
                <a:cs typeface="HP Simplified"/>
              </a:defRPr>
            </a:lvl1pPr>
          </a:lstStyle>
          <a:p>
            <a:fld id="{22A853E8-D85F-5D49-95D2-E1D96ABFE2B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0798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0577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4954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title slide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036820"/>
            <a:ext cx="6858000" cy="1206484"/>
          </a:xfrm>
        </p:spPr>
        <p:txBody>
          <a:bodyPr anchor="b"/>
          <a:lstStyle>
            <a:lvl1pPr>
              <a:lnSpc>
                <a:spcPct val="90000"/>
              </a:lnSpc>
              <a:defRPr sz="4600" spc="-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3316628"/>
            <a:ext cx="6858000" cy="9144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 descr="HP_White_RGB_150_L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365760"/>
            <a:ext cx="1883664" cy="188366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© Copyright 2012 Hewlett-Packard Development Company, L.P. </a:t>
            </a:r>
            <a:r>
              <a:rPr lang="en-US" sz="700" b="0" i="0" baseline="0" dirty="0" smtClean="0">
                <a:solidFill>
                  <a:schemeClr val="bg1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2276755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37744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000" b="1" i="0" spc="-100">
                <a:solidFill>
                  <a:schemeClr val="tx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pic>
        <p:nvPicPr>
          <p:cNvPr id="7" name="Picture 6" descr="HP_White_RGB_150_S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4535424"/>
            <a:ext cx="365736" cy="36573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accent5"/>
                </a:solidFill>
                <a:latin typeface="HP Simplified"/>
                <a:cs typeface="HP Simplified"/>
              </a:rPr>
              <a:t>© Copyright 2012 Hewlett-Packard Development Company, L.P. </a:t>
            </a:r>
            <a:r>
              <a:rPr lang="en-US" sz="700" b="0" i="0" baseline="0" dirty="0" smtClean="0">
                <a:solidFill>
                  <a:schemeClr val="accent5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chemeClr val="accent5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  <p:pic>
        <p:nvPicPr>
          <p:cNvPr id="5" name="Picture 4" descr="HP_Blue_RGB_150_SM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4535424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790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30365" y="737419"/>
            <a:ext cx="8116724" cy="3823469"/>
          </a:xfrm>
        </p:spPr>
        <p:txBody>
          <a:bodyPr/>
          <a:lstStyle>
            <a:lvl2pPr marL="401638" indent="-171450">
              <a:buFont typeface="HP Simplified" pitchFamily="34" charset="0"/>
              <a:buChar char="−"/>
              <a:tabLst/>
              <a:defRPr sz="1800"/>
            </a:lvl2pPr>
            <a:lvl3pPr marL="569913" indent="-169863">
              <a:buFont typeface="Wingdings" pitchFamily="2" charset="2"/>
              <a:buChar char="Ø"/>
              <a:defRPr sz="1600"/>
            </a:lvl3pPr>
            <a:lvl4pPr marL="800100" indent="-180975">
              <a:defRPr sz="1400"/>
            </a:lvl4pPr>
            <a:lvl5pPr marL="971550" indent="-150813">
              <a:tabLst>
                <a:tab pos="973138" algn="l"/>
              </a:tabLs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quote slide with sub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40919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lang="en-US" sz="4000" b="1" i="0" kern="1200" spc="-100" noProof="0" dirty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pic>
        <p:nvPicPr>
          <p:cNvPr id="7" name="Picture 6" descr="HP_White_RGB_150_S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4535424"/>
            <a:ext cx="365736" cy="36573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© Copyright 2012 Hewlett-Packard Development Company, L.P. </a:t>
            </a:r>
            <a:r>
              <a:rPr lang="en-US" sz="700" b="0" i="0" baseline="0" dirty="0" smtClean="0">
                <a:solidFill>
                  <a:schemeClr val="bg1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5269" y="3305361"/>
            <a:ext cx="5148072" cy="6492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rgbClr val="FFFFFF"/>
                </a:solidFill>
                <a:latin typeface="+mn-lt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58848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0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25252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 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0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802313"/>
            <a:ext cx="8119872" cy="3615384"/>
          </a:xfrm>
        </p:spPr>
        <p:txBody>
          <a:bodyPr wrap="square">
            <a:noAutofit/>
          </a:bodyPr>
          <a:lstStyle>
            <a:lvl1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Pct val="100000"/>
              <a:buFont typeface="Arial" pitchFamily="34" charset="0"/>
              <a:buChar char="•"/>
              <a:tabLst/>
              <a:defRPr b="0">
                <a:solidFill>
                  <a:srgbClr val="0066CC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  <a:lvl6pPr>
              <a:buFontTx/>
              <a:buNone/>
              <a:defRPr sz="1200"/>
            </a:lvl6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2"/>
            <a:r>
              <a:rPr lang="en-US" noProof="0" dirty="0" smtClean="0"/>
              <a:t>Second level</a:t>
            </a:r>
          </a:p>
          <a:p>
            <a:pPr lvl="3"/>
            <a:r>
              <a:rPr lang="en-US" noProof="0" dirty="0" smtClean="0"/>
              <a:t>Third level</a:t>
            </a:r>
          </a:p>
          <a:p>
            <a:pPr lvl="4"/>
            <a:r>
              <a:rPr lang="en-US" noProof="0" dirty="0" smtClean="0"/>
              <a:t>Fourth level</a:t>
            </a:r>
          </a:p>
          <a:p>
            <a:pPr marL="1028700" marR="0" lvl="5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0999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328614" y="235064"/>
            <a:ext cx="8123236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 bwMode="black">
          <a:xfrm>
            <a:off x="330200" y="837708"/>
            <a:ext cx="8119872" cy="35707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2"/>
            <a:r>
              <a:rPr lang="en-US" noProof="0" dirty="0" smtClean="0"/>
              <a:t>Second level</a:t>
            </a:r>
          </a:p>
          <a:p>
            <a:pPr lvl="3"/>
            <a:r>
              <a:rPr lang="en-US" noProof="0" dirty="0" smtClean="0"/>
              <a:t>Third level</a:t>
            </a:r>
          </a:p>
          <a:p>
            <a:pPr lvl="4"/>
            <a:r>
              <a:rPr lang="en-US" noProof="0" dirty="0" smtClean="0"/>
              <a:t>Fourth level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4501" y="4758803"/>
            <a:ext cx="8012545" cy="228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rgbClr val="B9B8BB"/>
                </a:solidFill>
                <a:latin typeface="HP Simplified"/>
                <a:cs typeface="HP Simplified"/>
              </a:rPr>
              <a:t>© Copyright 2012 Hewlett-Packard Development Company, L.P. </a:t>
            </a:r>
            <a:r>
              <a:rPr lang="en-US" sz="700" b="0" i="0" baseline="0" dirty="0" smtClean="0">
                <a:solidFill>
                  <a:srgbClr val="B9B8BB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rgbClr val="B9B8BB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  <p:sp>
        <p:nvSpPr>
          <p:cNvPr id="8" name="TextBox 7"/>
          <p:cNvSpPr txBox="1"/>
          <p:nvPr/>
        </p:nvSpPr>
        <p:spPr bwMode="gray">
          <a:xfrm>
            <a:off x="329184" y="4788485"/>
            <a:ext cx="323009" cy="149332"/>
          </a:xfrm>
          <a:prstGeom prst="rect">
            <a:avLst/>
          </a:prstGeom>
        </p:spPr>
        <p:txBody>
          <a:bodyPr vert="horz" wrap="none" lIns="0" tIns="45720" rIns="91440" bIns="45720" rtlCol="0" anchor="ctr">
            <a:noAutofit/>
          </a:bodyPr>
          <a:lstStyle/>
          <a:p>
            <a:pPr marL="0" algn="l" defTabSz="914400" rtl="0" eaLnBrk="1" latinLnBrk="0" hangingPunct="1"/>
            <a:fld id="{6C5AF65D-6854-49AF-ABC5-48B5BA0EA842}" type="slidenum">
              <a:rPr lang="en-US" sz="700" b="0" i="0" kern="1200" smtClean="0">
                <a:solidFill>
                  <a:srgbClr val="B9B8BB"/>
                </a:solidFill>
                <a:latin typeface="HP Simplified"/>
                <a:ea typeface="+mn-ea"/>
                <a:cs typeface="HP Simplified"/>
              </a:rPr>
              <a:pPr marL="0" algn="l" defTabSz="914400" rtl="0" eaLnBrk="1" latinLnBrk="0" hangingPunct="1"/>
              <a:t>‹#›</a:t>
            </a:fld>
            <a:endParaRPr lang="en-US" sz="700" b="0" i="0" kern="1200" dirty="0" smtClean="0">
              <a:solidFill>
                <a:srgbClr val="B9B8BB"/>
              </a:solidFill>
              <a:latin typeface="HP Simplified"/>
              <a:ea typeface="+mn-ea"/>
              <a:cs typeface="HP Simplified"/>
            </a:endParaRPr>
          </a:p>
        </p:txBody>
      </p:sp>
      <p:pic>
        <p:nvPicPr>
          <p:cNvPr id="4" name="Picture 3" descr="HP_Blue_RGB_150_S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4535424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27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4" r:id="rId2"/>
    <p:sldLayoutId id="2147483840" r:id="rId3"/>
    <p:sldLayoutId id="2147483833" r:id="rId4"/>
    <p:sldLayoutId id="2147483837" r:id="rId5"/>
    <p:sldLayoutId id="2147483841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spcAft>
          <a:spcPts val="0"/>
        </a:spcAft>
        <a:buNone/>
        <a:defRPr lang="en-GB" sz="2800" b="1" i="0" kern="1200" dirty="0" smtClean="0">
          <a:solidFill>
            <a:srgbClr val="000000"/>
          </a:solidFill>
          <a:latin typeface="HP Simplified" pitchFamily="34" charset="0"/>
          <a:ea typeface="+mj-ea"/>
          <a:cs typeface="HP Simplified" pitchFamily="34" charset="0"/>
        </a:defRPr>
      </a:lvl1pPr>
    </p:titleStyle>
    <p:bodyStyle>
      <a:lvl1pPr marL="171450" indent="-171450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Arial" pitchFamily="34" charset="0"/>
        <a:buChar char="•"/>
        <a:defRPr sz="2000" b="0" i="0" kern="1200">
          <a:solidFill>
            <a:srgbClr val="0066CC"/>
          </a:solidFill>
          <a:latin typeface="HP Simplified" pitchFamily="34" charset="0"/>
          <a:ea typeface="+mn-ea"/>
          <a:cs typeface="HP Simplified" pitchFamily="34" charset="0"/>
        </a:defRPr>
      </a:lvl1pPr>
      <a:lvl2pPr marL="0" indent="0" algn="l" defTabSz="430213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Lucida Grande"/>
        <a:buNone/>
        <a:defRPr sz="16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2pPr>
      <a:lvl3pPr marL="400050" indent="-169863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HP Simplified" pitchFamily="34" charset="0"/>
        <a:buChar char="−"/>
        <a:defRPr sz="18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3pPr>
      <a:lvl4pPr marL="630238" indent="-180975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80000"/>
        <a:buFont typeface="Courier New" pitchFamily="49" charset="0"/>
        <a:buChar char="o"/>
        <a:defRPr lang="en-US" sz="1600" b="0" i="0" kern="1200" dirty="0" smtClean="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4pPr>
      <a:lvl5pPr marL="800100" indent="-150813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Wingdings" pitchFamily="2" charset="2"/>
        <a:buChar char="§"/>
        <a:tabLst>
          <a:tab pos="801688" algn="l"/>
        </a:tabLst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5pPr>
      <a:lvl6pPr marL="1028700" indent="0" algn="l" defTabSz="457200" rtl="0" eaLnBrk="1" latinLnBrk="0" hangingPunct="1">
        <a:lnSpc>
          <a:spcPts val="2500"/>
        </a:lnSpc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317" y="398962"/>
            <a:ext cx="8577750" cy="1249214"/>
          </a:xfrm>
        </p:spPr>
        <p:txBody>
          <a:bodyPr/>
          <a:lstStyle/>
          <a:p>
            <a:pPr algn="ctr"/>
            <a:r>
              <a:rPr lang="en-US" sz="4500" dirty="0" err="1"/>
              <a:t>LogKV</a:t>
            </a:r>
            <a:r>
              <a:rPr lang="en-US" sz="4500" dirty="0"/>
              <a:t>: </a:t>
            </a:r>
            <a:r>
              <a:rPr lang="en-US" sz="4500" dirty="0" smtClean="0"/>
              <a:t> Exploiting </a:t>
            </a:r>
            <a:r>
              <a:rPr lang="en-US" sz="4500" dirty="0"/>
              <a:t>Key-Value Stores for Event Log Processing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3376" y="1928114"/>
            <a:ext cx="7904331" cy="2418106"/>
          </a:xfrm>
        </p:spPr>
        <p:txBody>
          <a:bodyPr/>
          <a:lstStyle/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Zhao Cao*, Shimin Chen*, Feifei Li</a:t>
            </a:r>
            <a:r>
              <a:rPr lang="en-US" sz="2400" baseline="30000" dirty="0" smtClean="0"/>
              <a:t>#</a:t>
            </a:r>
            <a:r>
              <a:rPr lang="en-US" sz="2400" dirty="0" smtClean="0"/>
              <a:t>, Min Wang*, X. Sean Wang</a:t>
            </a:r>
            <a:r>
              <a:rPr lang="en-US" sz="2400" baseline="30000" dirty="0" smtClean="0"/>
              <a:t>$</a:t>
            </a:r>
          </a:p>
          <a:p>
            <a:pPr algn="ctr"/>
            <a:r>
              <a:rPr lang="en-US" dirty="0" smtClean="0"/>
              <a:t>  *  HP Labs China          #  University of Utah        $  Fudan University</a:t>
            </a:r>
            <a:endParaRPr lang="en-US" sz="1400" dirty="0"/>
          </a:p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15079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Source Mapping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30365" y="1302106"/>
            <a:ext cx="8116724" cy="3258782"/>
          </a:xfrm>
        </p:spPr>
        <p:txBody>
          <a:bodyPr/>
          <a:lstStyle/>
          <a:p>
            <a:r>
              <a:rPr lang="en-US" dirty="0" smtClean="0"/>
              <a:t>Our </a:t>
            </a:r>
            <a:r>
              <a:rPr lang="en-US" dirty="0"/>
              <a:t>goal: balance log ingestion bandwidth across </a:t>
            </a:r>
            <a:r>
              <a:rPr lang="en-US" dirty="0" err="1"/>
              <a:t>LogKV</a:t>
            </a:r>
            <a:r>
              <a:rPr lang="en-US" dirty="0"/>
              <a:t> nodes</a:t>
            </a:r>
          </a:p>
          <a:p>
            <a:r>
              <a:rPr lang="en-US" dirty="0" smtClean="0"/>
              <a:t>Three kinds of log sources</a:t>
            </a:r>
          </a:p>
          <a:p>
            <a:pPr marL="573088" lvl="1" indent="-342900">
              <a:buFont typeface="+mj-lt"/>
              <a:buAutoNum type="arabicParenR"/>
            </a:pPr>
            <a:r>
              <a:rPr lang="en-US" dirty="0" err="1" smtClean="0"/>
              <a:t>LogKV</a:t>
            </a:r>
            <a:r>
              <a:rPr lang="en-US" dirty="0" smtClean="0"/>
              <a:t> runs an agent on the log source</a:t>
            </a:r>
          </a:p>
          <a:p>
            <a:pPr marL="573088" lvl="1" indent="-342900">
              <a:buFont typeface="+mj-lt"/>
              <a:buAutoNum type="arabicParenR"/>
            </a:pPr>
            <a:r>
              <a:rPr lang="en-US" dirty="0" smtClean="0"/>
              <a:t>Configure log source to forward log events (e.g., </a:t>
            </a:r>
            <a:r>
              <a:rPr lang="en-US" dirty="0" err="1" smtClean="0"/>
              <a:t>unix</a:t>
            </a:r>
            <a:r>
              <a:rPr lang="en-US" dirty="0" smtClean="0"/>
              <a:t> syslog)</a:t>
            </a:r>
          </a:p>
          <a:p>
            <a:pPr marL="573088" lvl="1" indent="-342900">
              <a:buFont typeface="+mj-lt"/>
              <a:buAutoNum type="arabicParenR"/>
            </a:pPr>
            <a:r>
              <a:rPr lang="en-US" dirty="0" smtClean="0"/>
              <a:t>ftp/</a:t>
            </a:r>
            <a:r>
              <a:rPr lang="en-US" dirty="0" err="1" smtClean="0"/>
              <a:t>scp</a:t>
            </a:r>
            <a:r>
              <a:rPr lang="en-US" dirty="0" smtClean="0"/>
              <a:t>/</a:t>
            </a:r>
            <a:r>
              <a:rPr lang="en-US" dirty="0" err="1" smtClean="0"/>
              <a:t>sftp</a:t>
            </a:r>
            <a:endParaRPr lang="en-US" dirty="0" smtClean="0"/>
          </a:p>
          <a:p>
            <a:r>
              <a:rPr lang="en-US" dirty="0" smtClean="0"/>
              <a:t>In-dividable </a:t>
            </a:r>
            <a:r>
              <a:rPr lang="en-US" dirty="0"/>
              <a:t>log </a:t>
            </a:r>
            <a:r>
              <a:rPr lang="en-US" dirty="0" smtClean="0"/>
              <a:t>sources: a greedy mapping algorithm</a:t>
            </a:r>
          </a:p>
          <a:p>
            <a:pPr lvl="1"/>
            <a:r>
              <a:rPr lang="en-US" dirty="0" smtClean="0"/>
              <a:t>Sort log sources by ingestion throughput</a:t>
            </a:r>
          </a:p>
          <a:p>
            <a:pPr lvl="1"/>
            <a:r>
              <a:rPr lang="en-US" dirty="0" smtClean="0"/>
              <a:t>Assign the next heaviest log source to the next light loaded node</a:t>
            </a:r>
          </a:p>
          <a:p>
            <a:pPr lvl="1"/>
            <a:r>
              <a:rPr lang="en-US" dirty="0" smtClean="0"/>
              <a:t>Log node BW &lt; </a:t>
            </a:r>
            <a:r>
              <a:rPr lang="en-US" dirty="0" smtClean="0">
                <a:sym typeface="Symbol"/>
              </a:rPr>
              <a:t>average BW + </a:t>
            </a:r>
            <a:r>
              <a:rPr lang="en-US" smtClean="0">
                <a:sym typeface="Symbol"/>
              </a:rPr>
              <a:t>max in-dividable </a:t>
            </a:r>
            <a:r>
              <a:rPr lang="en-US" dirty="0" smtClean="0">
                <a:sym typeface="Symbol"/>
              </a:rPr>
              <a:t>BW</a:t>
            </a:r>
            <a:endParaRPr lang="en-US" dirty="0" smtClean="0"/>
          </a:p>
          <a:p>
            <a:r>
              <a:rPr lang="en-US" dirty="0" smtClean="0"/>
              <a:t>Dividable log sources: assign to balance BW as much as possible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608671" y="2012706"/>
            <a:ext cx="1828800" cy="910744"/>
            <a:chOff x="6729984" y="1539848"/>
            <a:chExt cx="1828800" cy="910744"/>
          </a:xfrm>
        </p:grpSpPr>
        <p:sp>
          <p:nvSpPr>
            <p:cNvPr id="5" name="Right Brace 4"/>
            <p:cNvSpPr/>
            <p:nvPr/>
          </p:nvSpPr>
          <p:spPr>
            <a:xfrm>
              <a:off x="6729984" y="1843430"/>
              <a:ext cx="168250" cy="607162"/>
            </a:xfrm>
            <a:prstGeom prst="rightBrac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022592" y="1977734"/>
              <a:ext cx="15361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defTabSz="430213">
                <a:spcAft>
                  <a:spcPts val="400"/>
                </a:spcAft>
                <a:buSzPct val="100000"/>
              </a:pPr>
              <a:r>
                <a:rPr lang="en-US" sz="1600" dirty="0" smtClean="0">
                  <a:solidFill>
                    <a:srgbClr val="000000"/>
                  </a:solidFill>
                  <a:latin typeface="HP Simplified" pitchFamily="34" charset="0"/>
                  <a:cs typeface="HP Simplified" pitchFamily="34" charset="0"/>
                </a:rPr>
                <a:t>In-dividable</a:t>
              </a:r>
            </a:p>
          </p:txBody>
        </p:sp>
        <p:sp>
          <p:nvSpPr>
            <p:cNvPr id="7" name="Right Brace 6"/>
            <p:cNvSpPr/>
            <p:nvPr/>
          </p:nvSpPr>
          <p:spPr>
            <a:xfrm>
              <a:off x="6729984" y="1539848"/>
              <a:ext cx="168250" cy="303581"/>
            </a:xfrm>
            <a:prstGeom prst="rightBrac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22592" y="1544934"/>
              <a:ext cx="15361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defTabSz="430213">
                <a:spcAft>
                  <a:spcPts val="400"/>
                </a:spcAft>
                <a:buSzPct val="100000"/>
              </a:pPr>
              <a:r>
                <a:rPr lang="en-US" sz="1600" dirty="0">
                  <a:solidFill>
                    <a:srgbClr val="000000"/>
                  </a:solidFill>
                  <a:latin typeface="HP Simplified" pitchFamily="34" charset="0"/>
                  <a:cs typeface="HP Simplified" pitchFamily="34" charset="0"/>
                </a:rPr>
                <a:t>D</a:t>
              </a:r>
              <a:r>
                <a:rPr lang="en-US" sz="1600" dirty="0" smtClean="0">
                  <a:solidFill>
                    <a:srgbClr val="000000"/>
                  </a:solidFill>
                  <a:latin typeface="HP Simplified" pitchFamily="34" charset="0"/>
                  <a:cs typeface="HP Simplified" pitchFamily="34" charset="0"/>
                </a:rPr>
                <a:t>ividable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651856" y="253727"/>
            <a:ext cx="3970933" cy="776877"/>
            <a:chOff x="830275" y="2268372"/>
            <a:chExt cx="3970933" cy="776877"/>
          </a:xfrm>
        </p:grpSpPr>
        <p:sp>
          <p:nvSpPr>
            <p:cNvPr id="11" name="Rounded Rectangle 10"/>
            <p:cNvSpPr/>
            <p:nvPr/>
          </p:nvSpPr>
          <p:spPr>
            <a:xfrm>
              <a:off x="830275" y="2338035"/>
              <a:ext cx="1243584" cy="70721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Log Sources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132380" y="2268372"/>
              <a:ext cx="2668828" cy="776877"/>
              <a:chOff x="2494483" y="2278516"/>
              <a:chExt cx="2668828" cy="776877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3919727" y="2348179"/>
                <a:ext cx="1243584" cy="707214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err="1" smtClean="0">
                    <a:solidFill>
                      <a:schemeClr val="tx1"/>
                    </a:solidFill>
                  </a:rPr>
                  <a:t>IngestKV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ight Arrow 13"/>
              <p:cNvSpPr/>
              <p:nvPr/>
            </p:nvSpPr>
            <p:spPr>
              <a:xfrm>
                <a:off x="2567634" y="2617070"/>
                <a:ext cx="1236269" cy="196253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494483" y="2278516"/>
                <a:ext cx="13094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ctr" defTabSz="430213">
                  <a:spcAft>
                    <a:spcPts val="400"/>
                  </a:spcAft>
                  <a:buSzPct val="100000"/>
                </a:pPr>
                <a:r>
                  <a:rPr lang="en-US" sz="2000" b="1" dirty="0" smtClean="0">
                    <a:solidFill>
                      <a:srgbClr val="CC0066"/>
                    </a:solidFill>
                    <a:latin typeface="HP Simplified" pitchFamily="34" charset="0"/>
                    <a:cs typeface="HP Simplified" pitchFamily="34" charset="0"/>
                  </a:rPr>
                  <a:t>Mapping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6958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Shuffling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330365" y="1463040"/>
                <a:ext cx="8116724" cy="3097848"/>
              </a:xfrm>
            </p:spPr>
            <p:txBody>
              <a:bodyPr/>
              <a:lstStyle/>
              <a:p>
                <a:r>
                  <a:rPr lang="en-US" dirty="0" smtClean="0"/>
                  <a:t>Co-locate all the log data in the same time range</a:t>
                </a:r>
              </a:p>
              <a:p>
                <a:pPr lvl="1"/>
                <a:r>
                  <a:rPr lang="en-US" dirty="0" smtClean="0"/>
                  <a:t>Divide time into TRU (Time Range Unit) sized chunks</a:t>
                </a:r>
              </a:p>
              <a:p>
                <a:pPr lvl="1"/>
                <a:r>
                  <a:rPr lang="en-US" dirty="0" smtClean="0"/>
                  <a:t>Assign TRUs in a round robin fashion across </a:t>
                </a:r>
                <a:r>
                  <a:rPr lang="en-US" dirty="0" err="1" smtClean="0"/>
                  <a:t>logKV</a:t>
                </a:r>
                <a:r>
                  <a:rPr lang="en-US" dirty="0" smtClean="0"/>
                  <a:t> nodes</a:t>
                </a:r>
              </a:p>
              <a:p>
                <a:pPr lvl="2"/>
                <a:r>
                  <a:rPr lang="en-US" dirty="0" err="1" smtClean="0"/>
                  <a:t>TimeRangeKV</a:t>
                </a:r>
                <a:r>
                  <a:rPr lang="en-US" dirty="0" smtClean="0"/>
                  <a:t> node ID = 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𝑇𝑖𝑚𝑒𝑆𝑡𝑎𝑚𝑝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𝑇𝑅𝑈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/>
                      </a:rPr>
                      <m:t>%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𝑁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Naïve implementation</a:t>
                </a:r>
              </a:p>
              <a:p>
                <a:pPr lvl="1"/>
                <a:r>
                  <a:rPr lang="en-US" dirty="0" smtClean="0"/>
                  <a:t>Accumulate log data for one TRU time</a:t>
                </a:r>
              </a:p>
              <a:p>
                <a:pPr lvl="1"/>
                <a:r>
                  <a:rPr lang="en-US" dirty="0" smtClean="0"/>
                  <a:t>Shuffle log data</a:t>
                </a:r>
              </a:p>
              <a:p>
                <a:pPr lvl="1"/>
                <a:r>
                  <a:rPr lang="en-US" dirty="0" smtClean="0"/>
                  <a:t>But there is only a single destination node! 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CC0066"/>
                    </a:solidFill>
                    <a:sym typeface="Wingdings"/>
                  </a:rPr>
                  <a:t> </a:t>
                </a:r>
                <a:r>
                  <a:rPr lang="en-US" dirty="0" smtClean="0">
                    <a:solidFill>
                      <a:srgbClr val="CC0066"/>
                    </a:solidFill>
                  </a:rPr>
                  <a:t>Avoid </a:t>
                </a:r>
                <a:r>
                  <a:rPr lang="en-US" dirty="0">
                    <a:solidFill>
                      <a:srgbClr val="CC0066"/>
                    </a:solidFill>
                  </a:rPr>
                  <a:t>communication bottleneck in shuffling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330365" y="1463040"/>
                <a:ext cx="8116724" cy="3097848"/>
              </a:xfrm>
              <a:blipFill rotWithShape="1">
                <a:blip r:embed="rId2"/>
                <a:stretch>
                  <a:fillRect l="-1877" t="-2362" b="-3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>
          <a:xfrm>
            <a:off x="4398872" y="523865"/>
            <a:ext cx="1243584" cy="70721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IngestKV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678963" y="146304"/>
            <a:ext cx="3117564" cy="1645920"/>
            <a:chOff x="4837715" y="1960474"/>
            <a:chExt cx="3117564" cy="1645920"/>
          </a:xfrm>
        </p:grpSpPr>
        <p:sp>
          <p:nvSpPr>
            <p:cNvPr id="6" name="Rounded Rectangle 5"/>
            <p:cNvSpPr/>
            <p:nvPr/>
          </p:nvSpPr>
          <p:spPr>
            <a:xfrm>
              <a:off x="6204508" y="1960474"/>
              <a:ext cx="1750771" cy="164592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tx1"/>
                  </a:solidFill>
                </a:rPr>
                <a:t>TimeRangeKV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ight Arrow 6"/>
            <p:cNvSpPr/>
            <p:nvPr/>
          </p:nvSpPr>
          <p:spPr>
            <a:xfrm>
              <a:off x="4881675" y="2609956"/>
              <a:ext cx="1236269" cy="196253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837715" y="2274472"/>
              <a:ext cx="13094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ctr" defTabSz="430213">
                <a:spcAft>
                  <a:spcPts val="400"/>
                </a:spcAft>
                <a:buSzPct val="100000"/>
              </a:pPr>
              <a:r>
                <a:rPr lang="en-US" sz="2000" b="1" dirty="0" smtClean="0">
                  <a:solidFill>
                    <a:srgbClr val="CC0066"/>
                  </a:solidFill>
                  <a:latin typeface="HP Simplified" pitchFamily="34" charset="0"/>
                  <a:cs typeface="HP Simplified" pitchFamily="34" charset="0"/>
                </a:rPr>
                <a:t>Shuffling</a:t>
              </a:r>
            </a:p>
          </p:txBody>
        </p:sp>
        <p:sp>
          <p:nvSpPr>
            <p:cNvPr id="9" name="Can 8"/>
            <p:cNvSpPr/>
            <p:nvPr/>
          </p:nvSpPr>
          <p:spPr>
            <a:xfrm>
              <a:off x="6517197" y="2691642"/>
              <a:ext cx="1178393" cy="786775"/>
            </a:xfrm>
            <a:prstGeom prst="can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73898" y="3045249"/>
              <a:ext cx="90464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defTabSz="430213">
                <a:spcAft>
                  <a:spcPts val="400"/>
                </a:spcAft>
                <a:buSzPct val="100000"/>
              </a:pPr>
              <a:r>
                <a:rPr lang="en-US" sz="1600" dirty="0" smtClean="0">
                  <a:solidFill>
                    <a:srgbClr val="000000"/>
                  </a:solidFill>
                  <a:latin typeface="HP Simplified" pitchFamily="34" charset="0"/>
                  <a:cs typeface="HP Simplified" pitchFamily="34" charset="0"/>
                </a:rPr>
                <a:t>KV store</a:t>
              </a: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2835274"/>
            <a:ext cx="3557833" cy="130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033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Shuffling Cont’d</a:t>
            </a:r>
            <a:endParaRPr lang="en-US" dirty="0"/>
          </a:p>
        </p:txBody>
      </p:sp>
      <p:sp>
        <p:nvSpPr>
          <p:cNvPr id="111" name="Text Placeholder 1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Accumulate M TRUs before shuffling</a:t>
            </a:r>
          </a:p>
          <a:p>
            <a:pPr lvl="1"/>
            <a:r>
              <a:rPr lang="en-US" dirty="0" smtClean="0"/>
              <a:t>Distribute shuffle load to M destinations</a:t>
            </a:r>
          </a:p>
          <a:p>
            <a:pPr lvl="1"/>
            <a:r>
              <a:rPr lang="en-US" dirty="0" smtClean="0"/>
              <a:t>During shuffling, a destination randomly picks source nodes</a:t>
            </a:r>
            <a:endParaRPr lang="en-US" dirty="0"/>
          </a:p>
        </p:txBody>
      </p:sp>
      <p:grpSp>
        <p:nvGrpSpPr>
          <p:cNvPr id="112" name="Group 111"/>
          <p:cNvGrpSpPr/>
          <p:nvPr/>
        </p:nvGrpSpPr>
        <p:grpSpPr>
          <a:xfrm>
            <a:off x="1798485" y="2183773"/>
            <a:ext cx="5259717" cy="1682052"/>
            <a:chOff x="1141715" y="914399"/>
            <a:chExt cx="6000421" cy="1682052"/>
          </a:xfrm>
        </p:grpSpPr>
        <p:sp>
          <p:nvSpPr>
            <p:cNvPr id="113" name="Oval 112"/>
            <p:cNvSpPr/>
            <p:nvPr/>
          </p:nvSpPr>
          <p:spPr>
            <a:xfrm>
              <a:off x="1394848" y="999642"/>
              <a:ext cx="5517396" cy="1511083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3874577" y="914399"/>
              <a:ext cx="542440" cy="224726"/>
            </a:xfrm>
            <a:prstGeom prst="round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4770897" y="950562"/>
              <a:ext cx="542440" cy="224726"/>
            </a:xfrm>
            <a:prstGeom prst="round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5535479" y="1048718"/>
              <a:ext cx="542440" cy="224726"/>
            </a:xfrm>
            <a:prstGeom prst="round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6230320" y="1294108"/>
              <a:ext cx="542440" cy="224726"/>
            </a:xfrm>
            <a:prstGeom prst="round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6599696" y="1632488"/>
              <a:ext cx="542440" cy="224726"/>
            </a:xfrm>
            <a:prstGeom prst="round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Rounded Rectangle 118"/>
            <p:cNvSpPr/>
            <p:nvPr/>
          </p:nvSpPr>
          <p:spPr>
            <a:xfrm flipH="1">
              <a:off x="2970514" y="963479"/>
              <a:ext cx="542440" cy="224726"/>
            </a:xfrm>
            <a:prstGeom prst="round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15</a:t>
              </a:r>
              <a:endPara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ounded Rectangle 119"/>
            <p:cNvSpPr/>
            <p:nvPr/>
          </p:nvSpPr>
          <p:spPr>
            <a:xfrm flipH="1">
              <a:off x="2205932" y="1061635"/>
              <a:ext cx="542440" cy="224726"/>
            </a:xfrm>
            <a:prstGeom prst="round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14</a:t>
              </a:r>
              <a:endPara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Rounded Rectangle 120"/>
            <p:cNvSpPr/>
            <p:nvPr/>
          </p:nvSpPr>
          <p:spPr>
            <a:xfrm flipH="1">
              <a:off x="1511091" y="1307025"/>
              <a:ext cx="542440" cy="224726"/>
            </a:xfrm>
            <a:prstGeom prst="round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13</a:t>
              </a:r>
              <a:endPara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Rounded Rectangle 121"/>
            <p:cNvSpPr/>
            <p:nvPr/>
          </p:nvSpPr>
          <p:spPr>
            <a:xfrm flipH="1">
              <a:off x="1141715" y="1645405"/>
              <a:ext cx="542440" cy="224726"/>
            </a:xfrm>
            <a:prstGeom prst="round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12</a:t>
              </a:r>
              <a:endPara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Rounded Rectangle 122"/>
            <p:cNvSpPr/>
            <p:nvPr/>
          </p:nvSpPr>
          <p:spPr>
            <a:xfrm flipH="1">
              <a:off x="1514484" y="1978608"/>
              <a:ext cx="542440" cy="224726"/>
            </a:xfrm>
            <a:prstGeom prst="round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11</a:t>
              </a:r>
              <a:endPara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Rounded Rectangle 123"/>
            <p:cNvSpPr/>
            <p:nvPr/>
          </p:nvSpPr>
          <p:spPr>
            <a:xfrm flipH="1">
              <a:off x="2211101" y="2221405"/>
              <a:ext cx="542440" cy="224726"/>
            </a:xfrm>
            <a:prstGeom prst="round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10</a:t>
              </a:r>
              <a:endPara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Rounded Rectangle 124"/>
            <p:cNvSpPr/>
            <p:nvPr/>
          </p:nvSpPr>
          <p:spPr>
            <a:xfrm flipH="1">
              <a:off x="2975277" y="2325555"/>
              <a:ext cx="542440" cy="224726"/>
            </a:xfrm>
            <a:prstGeom prst="round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9</a:t>
              </a:r>
              <a:endPara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3886200" y="2371725"/>
              <a:ext cx="542440" cy="224726"/>
            </a:xfrm>
            <a:prstGeom prst="round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4770897" y="2331687"/>
              <a:ext cx="542440" cy="224726"/>
            </a:xfrm>
            <a:prstGeom prst="round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5535479" y="2244106"/>
              <a:ext cx="542440" cy="224726"/>
            </a:xfrm>
            <a:prstGeom prst="round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6235083" y="1994195"/>
              <a:ext cx="542440" cy="224726"/>
            </a:xfrm>
            <a:prstGeom prst="round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2273965" y="2408499"/>
            <a:ext cx="4222717" cy="1232600"/>
            <a:chOff x="2512090" y="2675199"/>
            <a:chExt cx="4222717" cy="1232600"/>
          </a:xfrm>
        </p:grpSpPr>
        <p:cxnSp>
          <p:nvCxnSpPr>
            <p:cNvPr id="131" name="Straight Connector 130"/>
            <p:cNvCxnSpPr/>
            <p:nvPr/>
          </p:nvCxnSpPr>
          <p:spPr>
            <a:xfrm flipH="1" flipV="1">
              <a:off x="3444938" y="2710072"/>
              <a:ext cx="3289869" cy="344836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H="1">
              <a:off x="2512090" y="2675199"/>
              <a:ext cx="2157772" cy="618643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6125739" y="2809518"/>
              <a:ext cx="375503" cy="833114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H="1">
              <a:off x="4680050" y="2711362"/>
              <a:ext cx="775488" cy="1196437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/>
          <p:cNvGrpSpPr/>
          <p:nvPr/>
        </p:nvGrpSpPr>
        <p:grpSpPr>
          <a:xfrm>
            <a:off x="2362979" y="2408499"/>
            <a:ext cx="4133703" cy="1186430"/>
            <a:chOff x="2601104" y="2675199"/>
            <a:chExt cx="4133703" cy="1186430"/>
          </a:xfrm>
        </p:grpSpPr>
        <p:cxnSp>
          <p:nvCxnSpPr>
            <p:cNvPr id="136" name="Straight Connector 135"/>
            <p:cNvCxnSpPr/>
            <p:nvPr/>
          </p:nvCxnSpPr>
          <p:spPr>
            <a:xfrm>
              <a:off x="4669862" y="2675199"/>
              <a:ext cx="1831380" cy="967433"/>
            </a:xfrm>
            <a:prstGeom prst="line">
              <a:avLst/>
            </a:prstGeom>
            <a:ln w="28575" cmpd="sng">
              <a:solidFill>
                <a:srgbClr val="CC000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flipH="1">
              <a:off x="3881573" y="2711362"/>
              <a:ext cx="1573965" cy="1150267"/>
            </a:xfrm>
            <a:prstGeom prst="line">
              <a:avLst/>
            </a:prstGeom>
            <a:ln w="28575" cmpd="sng">
              <a:solidFill>
                <a:srgbClr val="CC000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flipH="1">
              <a:off x="2601104" y="3054908"/>
              <a:ext cx="4133703" cy="459774"/>
            </a:xfrm>
            <a:prstGeom prst="line">
              <a:avLst/>
            </a:prstGeom>
            <a:ln w="28575" cmpd="sng">
              <a:solidFill>
                <a:srgbClr val="CC000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6125739" y="2809518"/>
              <a:ext cx="0" cy="970662"/>
            </a:xfrm>
            <a:prstGeom prst="line">
              <a:avLst/>
            </a:prstGeom>
            <a:ln w="28575" cmpd="sng">
              <a:solidFill>
                <a:srgbClr val="CC000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>
            <a:off x="2273965" y="2408499"/>
            <a:ext cx="4222717" cy="1082280"/>
            <a:chOff x="2512090" y="2675199"/>
            <a:chExt cx="4222717" cy="1082280"/>
          </a:xfrm>
        </p:grpSpPr>
        <p:cxnSp>
          <p:nvCxnSpPr>
            <p:cNvPr id="141" name="Straight Connector 140"/>
            <p:cNvCxnSpPr/>
            <p:nvPr/>
          </p:nvCxnSpPr>
          <p:spPr>
            <a:xfrm flipH="1">
              <a:off x="2512090" y="2809518"/>
              <a:ext cx="3613649" cy="484324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flipH="1">
              <a:off x="2601104" y="2711362"/>
              <a:ext cx="2854434" cy="803320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flipH="1">
              <a:off x="3211729" y="2675199"/>
              <a:ext cx="1458133" cy="1082280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H="1">
              <a:off x="6501242" y="3054908"/>
              <a:ext cx="233565" cy="587724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>
            <a:off x="2273965" y="2408499"/>
            <a:ext cx="4308757" cy="1232600"/>
            <a:chOff x="2512090" y="2675199"/>
            <a:chExt cx="4308757" cy="1232600"/>
          </a:xfrm>
        </p:grpSpPr>
        <p:cxnSp>
          <p:nvCxnSpPr>
            <p:cNvPr id="146" name="Straight Connector 145"/>
            <p:cNvCxnSpPr/>
            <p:nvPr/>
          </p:nvCxnSpPr>
          <p:spPr>
            <a:xfrm>
              <a:off x="6125739" y="2809518"/>
              <a:ext cx="695108" cy="471407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H="1" flipV="1">
              <a:off x="2835869" y="2955462"/>
              <a:ext cx="3898938" cy="99446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flipH="1">
              <a:off x="2512090" y="2711362"/>
              <a:ext cx="2943448" cy="582480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4669862" y="2675199"/>
              <a:ext cx="10188" cy="1232600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Group 149"/>
          <p:cNvGrpSpPr/>
          <p:nvPr/>
        </p:nvGrpSpPr>
        <p:grpSpPr>
          <a:xfrm>
            <a:off x="2597744" y="2345216"/>
            <a:ext cx="3898938" cy="1249713"/>
            <a:chOff x="2835869" y="2611916"/>
            <a:chExt cx="3898938" cy="1249713"/>
          </a:xfrm>
        </p:grpSpPr>
        <p:cxnSp>
          <p:nvCxnSpPr>
            <p:cNvPr id="151" name="Straight Connector 150"/>
            <p:cNvCxnSpPr/>
            <p:nvPr/>
          </p:nvCxnSpPr>
          <p:spPr>
            <a:xfrm flipH="1" flipV="1">
              <a:off x="4115138" y="2611916"/>
              <a:ext cx="2619669" cy="442992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flipH="1">
              <a:off x="2835869" y="2809518"/>
              <a:ext cx="3289870" cy="145944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H="1">
              <a:off x="3211729" y="2711362"/>
              <a:ext cx="2243809" cy="1046117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flipH="1">
              <a:off x="3881573" y="2675199"/>
              <a:ext cx="788289" cy="1186430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/>
          <p:cNvGrpSpPr/>
          <p:nvPr/>
        </p:nvGrpSpPr>
        <p:grpSpPr>
          <a:xfrm>
            <a:off x="2273965" y="2332299"/>
            <a:ext cx="4222717" cy="1268762"/>
            <a:chOff x="2512090" y="2598999"/>
            <a:chExt cx="4222717" cy="1268762"/>
          </a:xfrm>
        </p:grpSpPr>
        <p:cxnSp>
          <p:nvCxnSpPr>
            <p:cNvPr id="156" name="Straight Connector 155"/>
            <p:cNvCxnSpPr/>
            <p:nvPr/>
          </p:nvCxnSpPr>
          <p:spPr>
            <a:xfrm>
              <a:off x="5455538" y="2711362"/>
              <a:ext cx="670201" cy="1068818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>
              <a:off x="5455538" y="2809518"/>
              <a:ext cx="670201" cy="1058243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H="1" flipV="1">
              <a:off x="5693278" y="2598999"/>
              <a:ext cx="1041529" cy="455909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flipH="1">
              <a:off x="2512090" y="2675199"/>
              <a:ext cx="2157772" cy="618643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Group 159"/>
          <p:cNvGrpSpPr/>
          <p:nvPr/>
        </p:nvGrpSpPr>
        <p:grpSpPr>
          <a:xfrm>
            <a:off x="3206813" y="2286133"/>
            <a:ext cx="3289869" cy="1314928"/>
            <a:chOff x="3444938" y="2552833"/>
            <a:chExt cx="3289869" cy="1314928"/>
          </a:xfrm>
        </p:grpSpPr>
        <p:cxnSp>
          <p:nvCxnSpPr>
            <p:cNvPr id="161" name="Straight Connector 160"/>
            <p:cNvCxnSpPr/>
            <p:nvPr/>
          </p:nvCxnSpPr>
          <p:spPr>
            <a:xfrm flipH="1" flipV="1">
              <a:off x="3444938" y="2710072"/>
              <a:ext cx="2680801" cy="99446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H="1" flipV="1">
              <a:off x="4932154" y="2552833"/>
              <a:ext cx="1802653" cy="502075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5455538" y="2711362"/>
              <a:ext cx="0" cy="1156399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4669862" y="2675199"/>
              <a:ext cx="1455877" cy="1104981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/>
          <p:cNvGrpSpPr/>
          <p:nvPr/>
        </p:nvGrpSpPr>
        <p:grpSpPr>
          <a:xfrm>
            <a:off x="2362979" y="2345216"/>
            <a:ext cx="4219743" cy="1255845"/>
            <a:chOff x="2601104" y="2611916"/>
            <a:chExt cx="4219743" cy="1255845"/>
          </a:xfrm>
        </p:grpSpPr>
        <p:cxnSp>
          <p:nvCxnSpPr>
            <p:cNvPr id="166" name="Straight Connector 165"/>
            <p:cNvCxnSpPr/>
            <p:nvPr/>
          </p:nvCxnSpPr>
          <p:spPr>
            <a:xfrm>
              <a:off x="5455538" y="2711362"/>
              <a:ext cx="1365309" cy="569563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H="1" flipV="1">
              <a:off x="4115138" y="2611916"/>
              <a:ext cx="2010601" cy="197602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 flipH="1">
              <a:off x="2601104" y="2675199"/>
              <a:ext cx="2068758" cy="839483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flipH="1">
              <a:off x="5455538" y="3054908"/>
              <a:ext cx="1279269" cy="812853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 169"/>
          <p:cNvGrpSpPr/>
          <p:nvPr/>
        </p:nvGrpSpPr>
        <p:grpSpPr>
          <a:xfrm>
            <a:off x="2597744" y="2296136"/>
            <a:ext cx="3984978" cy="1217344"/>
            <a:chOff x="2835869" y="2562836"/>
            <a:chExt cx="3984978" cy="1217344"/>
          </a:xfrm>
        </p:grpSpPr>
        <p:cxnSp>
          <p:nvCxnSpPr>
            <p:cNvPr id="171" name="Straight Connector 170"/>
            <p:cNvCxnSpPr/>
            <p:nvPr/>
          </p:nvCxnSpPr>
          <p:spPr>
            <a:xfrm flipH="1">
              <a:off x="6125739" y="3054908"/>
              <a:ext cx="609068" cy="725272"/>
            </a:xfrm>
            <a:prstGeom prst="line">
              <a:avLst/>
            </a:prstGeom>
            <a:ln w="28575" cmpd="sng">
              <a:solidFill>
                <a:srgbClr val="FF000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flipH="1" flipV="1">
              <a:off x="4907602" y="2562836"/>
              <a:ext cx="1218137" cy="246682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flipH="1">
              <a:off x="2835869" y="2711362"/>
              <a:ext cx="2619669" cy="244100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4669862" y="2675199"/>
              <a:ext cx="2150985" cy="605726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oup 174"/>
          <p:cNvGrpSpPr/>
          <p:nvPr/>
        </p:nvGrpSpPr>
        <p:grpSpPr>
          <a:xfrm>
            <a:off x="2973604" y="2296136"/>
            <a:ext cx="3523078" cy="1298793"/>
            <a:chOff x="3211729" y="2562836"/>
            <a:chExt cx="3523078" cy="1298793"/>
          </a:xfrm>
        </p:grpSpPr>
        <p:cxnSp>
          <p:nvCxnSpPr>
            <p:cNvPr id="176" name="Straight Connector 175"/>
            <p:cNvCxnSpPr/>
            <p:nvPr/>
          </p:nvCxnSpPr>
          <p:spPr>
            <a:xfrm flipH="1">
              <a:off x="3444938" y="2675199"/>
              <a:ext cx="1224924" cy="34873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flipH="1" flipV="1">
              <a:off x="4907602" y="2562836"/>
              <a:ext cx="547936" cy="148526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flipH="1">
              <a:off x="3211729" y="2809518"/>
              <a:ext cx="2914010" cy="947961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flipH="1">
              <a:off x="3881573" y="3054908"/>
              <a:ext cx="2853234" cy="806721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" name="Group 179"/>
          <p:cNvGrpSpPr/>
          <p:nvPr/>
        </p:nvGrpSpPr>
        <p:grpSpPr>
          <a:xfrm>
            <a:off x="3877013" y="2345216"/>
            <a:ext cx="2705709" cy="1295883"/>
            <a:chOff x="4115138" y="2611916"/>
            <a:chExt cx="2705709" cy="1295883"/>
          </a:xfrm>
        </p:grpSpPr>
        <p:cxnSp>
          <p:nvCxnSpPr>
            <p:cNvPr id="181" name="Straight Connector 180"/>
            <p:cNvCxnSpPr/>
            <p:nvPr/>
          </p:nvCxnSpPr>
          <p:spPr>
            <a:xfrm flipH="1" flipV="1">
              <a:off x="4115138" y="2611916"/>
              <a:ext cx="1340400" cy="99446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>
              <a:off x="4669862" y="2675199"/>
              <a:ext cx="1827205" cy="267346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flipH="1">
              <a:off x="4680050" y="2809518"/>
              <a:ext cx="1445689" cy="1098281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>
              <a:off x="6734807" y="3054908"/>
              <a:ext cx="86040" cy="226017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/>
          <p:cNvGrpSpPr/>
          <p:nvPr/>
        </p:nvGrpSpPr>
        <p:grpSpPr>
          <a:xfrm>
            <a:off x="2973604" y="2345216"/>
            <a:ext cx="3523078" cy="1145563"/>
            <a:chOff x="3211729" y="2611916"/>
            <a:chExt cx="3523078" cy="1145563"/>
          </a:xfrm>
        </p:grpSpPr>
        <p:cxnSp>
          <p:nvCxnSpPr>
            <p:cNvPr id="186" name="Straight Connector 185"/>
            <p:cNvCxnSpPr/>
            <p:nvPr/>
          </p:nvCxnSpPr>
          <p:spPr>
            <a:xfrm flipH="1">
              <a:off x="3211729" y="3054908"/>
              <a:ext cx="3523078" cy="702571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>
              <a:off x="6125739" y="2809518"/>
              <a:ext cx="371328" cy="133027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flipH="1" flipV="1">
              <a:off x="4115138" y="2611916"/>
              <a:ext cx="554724" cy="63283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>
              <a:off x="5455538" y="2711362"/>
              <a:ext cx="1045704" cy="931270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0" name="TextBox 189"/>
          <p:cNvSpPr txBox="1"/>
          <p:nvPr/>
        </p:nvSpPr>
        <p:spPr>
          <a:xfrm>
            <a:off x="6428939" y="3696817"/>
            <a:ext cx="1015371" cy="635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  <a:spcBef>
                <a:spcPts val="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N=16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M=4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82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Components in </a:t>
            </a:r>
            <a:r>
              <a:rPr lang="en-US" dirty="0" err="1" smtClean="0"/>
              <a:t>LogKV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Data compression</a:t>
            </a:r>
          </a:p>
          <a:p>
            <a:pPr lvl="1"/>
            <a:r>
              <a:rPr lang="en-US" dirty="0" smtClean="0"/>
              <a:t>Event records in a TRU are stored in columns</a:t>
            </a:r>
          </a:p>
          <a:p>
            <a:pPr lvl="1"/>
            <a:r>
              <a:rPr lang="en-US" dirty="0" smtClean="0"/>
              <a:t>Bitmaps for missing values</a:t>
            </a:r>
          </a:p>
          <a:p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Keep 3 copies in </a:t>
            </a:r>
            <a:r>
              <a:rPr lang="en-US" dirty="0" smtClean="0"/>
              <a:t>TimeRangeKV</a:t>
            </a:r>
            <a:endParaRPr lang="en-US" dirty="0" smtClean="0"/>
          </a:p>
          <a:p>
            <a:pPr lvl="1"/>
            <a:r>
              <a:rPr lang="en-US" dirty="0" smtClean="0"/>
              <a:t>Keep 2 copies </a:t>
            </a:r>
            <a:r>
              <a:rPr lang="en-US" dirty="0" smtClean="0"/>
              <a:t>IngestKV</a:t>
            </a:r>
            <a:endParaRPr lang="en-US" dirty="0" smtClean="0"/>
          </a:p>
          <a:p>
            <a:r>
              <a:rPr lang="en-US" dirty="0" smtClean="0"/>
              <a:t>Query processing</a:t>
            </a:r>
          </a:p>
          <a:p>
            <a:pPr lvl="1"/>
            <a:r>
              <a:rPr lang="en-US" dirty="0" smtClean="0"/>
              <a:t>Selection: fully distributed</a:t>
            </a:r>
          </a:p>
          <a:p>
            <a:pPr lvl="1"/>
            <a:r>
              <a:rPr lang="en-US" dirty="0" smtClean="0"/>
              <a:t>Window joins: fully distributed, TRU is chosen according to common window size</a:t>
            </a:r>
          </a:p>
          <a:p>
            <a:pPr lvl="1"/>
            <a:r>
              <a:rPr lang="en-US" dirty="0" smtClean="0"/>
              <a:t>Other joins: map-reduce like operation, follow prior work</a:t>
            </a:r>
          </a:p>
          <a:p>
            <a:pPr lvl="1"/>
            <a:r>
              <a:rPr lang="en-US" dirty="0" smtClean="0"/>
              <a:t>Approximate query processing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27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Prototype implementation</a:t>
            </a:r>
          </a:p>
          <a:p>
            <a:pPr lvl="1"/>
            <a:r>
              <a:rPr lang="en-US" dirty="0" smtClean="0"/>
              <a:t>Underlying Key-Value store is Cassandra</a:t>
            </a:r>
          </a:p>
          <a:p>
            <a:pPr lvl="1"/>
            <a:r>
              <a:rPr lang="en-US" dirty="0" err="1" smtClean="0"/>
              <a:t>IngestKV</a:t>
            </a:r>
            <a:r>
              <a:rPr lang="en-US" dirty="0" smtClean="0"/>
              <a:t> and </a:t>
            </a:r>
            <a:r>
              <a:rPr lang="en-US" dirty="0" err="1" smtClean="0"/>
              <a:t>TimerangeKV</a:t>
            </a:r>
            <a:r>
              <a:rPr lang="en-US" dirty="0" smtClean="0"/>
              <a:t> written in Java</a:t>
            </a:r>
          </a:p>
          <a:p>
            <a:pPr lvl="1"/>
            <a:r>
              <a:rPr lang="en-US" dirty="0" smtClean="0"/>
              <a:t>Implementation of shuffling, compression, and basic query processing </a:t>
            </a:r>
          </a:p>
          <a:p>
            <a:endParaRPr lang="en-US" dirty="0" smtClean="0"/>
          </a:p>
          <a:p>
            <a:r>
              <a:rPr lang="en-US" dirty="0" smtClean="0"/>
              <a:t>Experimental setup</a:t>
            </a:r>
          </a:p>
          <a:p>
            <a:pPr lvl="1"/>
            <a:r>
              <a:rPr lang="en-US" dirty="0" smtClean="0"/>
              <a:t>A cluster of 20 </a:t>
            </a:r>
            <a:r>
              <a:rPr lang="en-US" dirty="0"/>
              <a:t>blade servers (HP </a:t>
            </a:r>
            <a:r>
              <a:rPr lang="en-US" dirty="0" err="1"/>
              <a:t>ProLiant</a:t>
            </a:r>
            <a:r>
              <a:rPr lang="en-US" dirty="0"/>
              <a:t> </a:t>
            </a:r>
            <a:r>
              <a:rPr lang="en-US" dirty="0" smtClean="0"/>
              <a:t>BL460c, </a:t>
            </a:r>
            <a:r>
              <a:rPr lang="en-US" dirty="0"/>
              <a:t>two </a:t>
            </a:r>
            <a:r>
              <a:rPr lang="en-US" dirty="0" smtClean="0"/>
              <a:t>6-core Intel </a:t>
            </a:r>
            <a:r>
              <a:rPr lang="en-US" dirty="0"/>
              <a:t>Xeon X5675 3.06GHz </a:t>
            </a:r>
            <a:r>
              <a:rPr lang="en-US" dirty="0" smtClean="0"/>
              <a:t>CPUs, </a:t>
            </a:r>
            <a:r>
              <a:rPr lang="en-US" dirty="0"/>
              <a:t>96GB memory, and a 7200rpm HP </a:t>
            </a:r>
            <a:r>
              <a:rPr lang="en-US" dirty="0" smtClean="0"/>
              <a:t>SAS hard drive)</a:t>
            </a:r>
          </a:p>
          <a:p>
            <a:pPr lvl="1"/>
            <a:r>
              <a:rPr lang="en-US" dirty="0" smtClean="0"/>
              <a:t>Real-world </a:t>
            </a:r>
            <a:r>
              <a:rPr lang="en-US" dirty="0"/>
              <a:t>log event trace from </a:t>
            </a:r>
            <a:r>
              <a:rPr lang="en-US" dirty="0" smtClean="0"/>
              <a:t>a popular </a:t>
            </a:r>
            <a:r>
              <a:rPr lang="en-US" dirty="0"/>
              <a:t>web </a:t>
            </a:r>
            <a:r>
              <a:rPr lang="en-US" dirty="0" smtClean="0"/>
              <a:t>site</a:t>
            </a:r>
          </a:p>
          <a:p>
            <a:pPr lvl="1"/>
            <a:r>
              <a:rPr lang="en-US" dirty="0" smtClean="0"/>
              <a:t>For large data experiments, we generate synthetic data based on the real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93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Ingestion Throughput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30365" y="3981450"/>
            <a:ext cx="8116724" cy="579438"/>
          </a:xfrm>
        </p:spPr>
        <p:txBody>
          <a:bodyPr/>
          <a:lstStyle/>
          <a:p>
            <a:r>
              <a:rPr lang="en-US" sz="1800" dirty="0">
                <a:solidFill>
                  <a:schemeClr val="tx1"/>
                </a:solidFill>
              </a:rPr>
              <a:t>2</a:t>
            </a:r>
            <a:r>
              <a:rPr lang="en-US" sz="1800" dirty="0" smtClean="0">
                <a:solidFill>
                  <a:schemeClr val="tx1"/>
                </a:solidFill>
              </a:rPr>
              <a:t>0 nodes achieve about 600MB/s throughput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Suppose linear scaling, 1.2GB/s target throughput requires about 40 nodes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24650" y="1559212"/>
            <a:ext cx="1943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defTabSz="430213">
              <a:spcAft>
                <a:spcPts val="400"/>
              </a:spcAft>
              <a:buSzPct val="100000"/>
            </a:pPr>
            <a:r>
              <a:rPr lang="en-US" sz="1600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An event record is about 100 byte large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3007014"/>
              </p:ext>
            </p:extLst>
          </p:nvPr>
        </p:nvGraphicFramePr>
        <p:xfrm>
          <a:off x="1068512" y="924674"/>
          <a:ext cx="4839127" cy="2856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588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 Join Performance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8940" y="3849386"/>
            <a:ext cx="8116724" cy="608013"/>
          </a:xfrm>
        </p:spPr>
        <p:txBody>
          <a:bodyPr/>
          <a:lstStyle/>
          <a:p>
            <a:r>
              <a:rPr lang="en-US" dirty="0" smtClean="0"/>
              <a:t>LogKV achieves :</a:t>
            </a:r>
          </a:p>
          <a:p>
            <a:pPr lvl="1"/>
            <a:r>
              <a:rPr lang="en-US" dirty="0" smtClean="0"/>
              <a:t>15x speed up comparing with Cassandra</a:t>
            </a:r>
          </a:p>
          <a:p>
            <a:pPr lvl="1"/>
            <a:r>
              <a:rPr lang="en-US" dirty="0" smtClean="0"/>
              <a:t>11x speed up comparing with HDFS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76925" y="1385619"/>
            <a:ext cx="29432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Self-join for each 10 second window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Cassandra: Map/Reduce based join </a:t>
            </a:r>
            <a:r>
              <a:rPr lang="en-US" sz="1600" dirty="0" smtClean="0"/>
              <a:t>implementation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HDFS: Store raw event log in HDFS and Map/Reduce based join implementation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 smtClean="0"/>
              <a:t>LogKV</a:t>
            </a:r>
            <a:r>
              <a:rPr lang="en-US" sz="1600" dirty="0" smtClean="0"/>
              <a:t>: join within each TRU</a:t>
            </a:r>
            <a:endParaRPr lang="en-US" sz="1600" dirty="0"/>
          </a:p>
          <a:p>
            <a:pPr marL="285750" indent="-285750" defTabSz="430213">
              <a:spcAft>
                <a:spcPts val="400"/>
              </a:spcAft>
              <a:buSzPct val="100000"/>
              <a:buFont typeface="Arial" pitchFamily="34" charset="0"/>
              <a:buChar char="•"/>
            </a:pPr>
            <a:endParaRPr lang="en-US" sz="1600" dirty="0" smtClean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6166852"/>
              </p:ext>
            </p:extLst>
          </p:nvPr>
        </p:nvGraphicFramePr>
        <p:xfrm>
          <a:off x="688369" y="914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411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30365" y="936978"/>
            <a:ext cx="8116724" cy="3623910"/>
          </a:xfrm>
        </p:spPr>
        <p:txBody>
          <a:bodyPr/>
          <a:lstStyle/>
          <a:p>
            <a:r>
              <a:rPr lang="en-US" dirty="0"/>
              <a:t>Event log processing and analysis are important for enterprises</a:t>
            </a:r>
          </a:p>
          <a:p>
            <a:r>
              <a:rPr lang="en-US" dirty="0" err="1" smtClean="0"/>
              <a:t>LogKV</a:t>
            </a:r>
            <a:endParaRPr lang="en-US" dirty="0" smtClean="0"/>
          </a:p>
          <a:p>
            <a:pPr lvl="1"/>
            <a:r>
              <a:rPr lang="en-US" dirty="0" smtClean="0"/>
              <a:t>Exploit Key-Value stores for scalability, reliability, and supporting diverse formats</a:t>
            </a:r>
          </a:p>
          <a:p>
            <a:pPr lvl="1"/>
            <a:r>
              <a:rPr lang="en-US" dirty="0" smtClean="0"/>
              <a:t>Support high-throughput log ingestion</a:t>
            </a:r>
          </a:p>
          <a:p>
            <a:pPr lvl="1"/>
            <a:r>
              <a:rPr lang="en-US" dirty="0" smtClean="0"/>
              <a:t>Support efficient queries (e.g. window-based join queries)</a:t>
            </a:r>
          </a:p>
          <a:p>
            <a:r>
              <a:rPr lang="en-US" dirty="0" smtClean="0"/>
              <a:t>Experimental evaluation shows </a:t>
            </a:r>
            <a:r>
              <a:rPr lang="en-US" dirty="0" err="1" smtClean="0"/>
              <a:t>LogKV</a:t>
            </a:r>
            <a:r>
              <a:rPr lang="en-US" dirty="0" smtClean="0"/>
              <a:t> is a promising 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0118" y="2269067"/>
            <a:ext cx="7222352" cy="881666"/>
          </a:xfrm>
        </p:spPr>
        <p:txBody>
          <a:bodyPr/>
          <a:lstStyle/>
          <a:p>
            <a:pPr algn="ctr"/>
            <a:r>
              <a:rPr lang="en-US" sz="4800" dirty="0" smtClean="0"/>
              <a:t>Thank you!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7882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sz="27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30365" y="859169"/>
            <a:ext cx="8116724" cy="3701720"/>
          </a:xfrm>
        </p:spPr>
        <p:txBody>
          <a:bodyPr/>
          <a:lstStyle/>
          <a:p>
            <a:r>
              <a:rPr lang="en-US" dirty="0"/>
              <a:t>Event log processing and </a:t>
            </a:r>
            <a:r>
              <a:rPr lang="en-US" dirty="0" smtClean="0"/>
              <a:t>analysis are important for enterprises</a:t>
            </a:r>
            <a:endParaRPr lang="en-US" dirty="0"/>
          </a:p>
          <a:p>
            <a:pPr lvl="1"/>
            <a:r>
              <a:rPr lang="en-US" dirty="0" smtClean="0"/>
              <a:t>Collect event </a:t>
            </a:r>
            <a:r>
              <a:rPr lang="en-US" dirty="0"/>
              <a:t>records </a:t>
            </a:r>
            <a:r>
              <a:rPr lang="en-US" dirty="0" smtClean="0"/>
              <a:t>from </a:t>
            </a:r>
            <a:r>
              <a:rPr lang="en-US" dirty="0"/>
              <a:t>a wide range of HW devices and SW systems</a:t>
            </a:r>
          </a:p>
          <a:p>
            <a:pPr lvl="1"/>
            <a:r>
              <a:rPr lang="en-US" dirty="0" smtClean="0"/>
              <a:t>Support many important applications</a:t>
            </a:r>
          </a:p>
          <a:p>
            <a:pPr lvl="2"/>
            <a:r>
              <a:rPr lang="en-US" dirty="0" smtClean="0"/>
              <a:t>Security management</a:t>
            </a:r>
          </a:p>
          <a:p>
            <a:pPr lvl="2"/>
            <a:r>
              <a:rPr lang="en-US" dirty="0" smtClean="0"/>
              <a:t>IT </a:t>
            </a:r>
            <a:r>
              <a:rPr lang="en-US" dirty="0"/>
              <a:t>trouble </a:t>
            </a:r>
            <a:r>
              <a:rPr lang="en-US" dirty="0" smtClean="0"/>
              <a:t>shooting</a:t>
            </a:r>
          </a:p>
          <a:p>
            <a:pPr lvl="2"/>
            <a:r>
              <a:rPr lang="en-US" dirty="0"/>
              <a:t>U</a:t>
            </a:r>
            <a:r>
              <a:rPr lang="en-US" dirty="0" smtClean="0"/>
              <a:t>ser </a:t>
            </a:r>
            <a:r>
              <a:rPr lang="en-US" dirty="0"/>
              <a:t>behavior </a:t>
            </a:r>
            <a:r>
              <a:rPr lang="en-US" dirty="0" smtClean="0"/>
              <a:t>analysis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CC0066"/>
                </a:solidFill>
                <a:sym typeface="Wingdings"/>
              </a:rPr>
              <a:t> </a:t>
            </a:r>
            <a:r>
              <a:rPr lang="en-US" dirty="0">
                <a:solidFill>
                  <a:srgbClr val="CC0066"/>
                </a:solidFill>
                <a:sym typeface="Wingdings"/>
              </a:rPr>
              <a:t>What are the requirements of </a:t>
            </a:r>
            <a:r>
              <a:rPr lang="en-US" dirty="0" smtClean="0">
                <a:solidFill>
                  <a:srgbClr val="CC0066"/>
                </a:solidFill>
                <a:sym typeface="Wingdings"/>
              </a:rPr>
              <a:t>a </a:t>
            </a:r>
            <a:r>
              <a:rPr lang="en-US" dirty="0" smtClean="0">
                <a:solidFill>
                  <a:srgbClr val="CC0066"/>
                </a:solidFill>
              </a:rPr>
              <a:t>good event log management system?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317675" y="2504375"/>
            <a:ext cx="4376081" cy="1460065"/>
            <a:chOff x="1220783" y="2076344"/>
            <a:chExt cx="6303428" cy="2194427"/>
          </a:xfrm>
        </p:grpSpPr>
        <p:pic>
          <p:nvPicPr>
            <p:cNvPr id="22" name="Picture 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12465" b="12744"/>
            <a:stretch>
              <a:fillRect/>
            </a:stretch>
          </p:blipFill>
          <p:spPr bwMode="auto">
            <a:xfrm>
              <a:off x="5369592" y="3338861"/>
              <a:ext cx="652351" cy="493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14291" y="3451143"/>
              <a:ext cx="978540" cy="731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3"/>
            <p:cNvPicPr>
              <a:picLocks noChangeAspect="1" noChangeArrowheads="1"/>
            </p:cNvPicPr>
            <p:nvPr/>
          </p:nvPicPr>
          <p:blipFill>
            <a:blip r:embed="rId4" cstate="print"/>
            <a:srcRect b="3542"/>
            <a:stretch>
              <a:fillRect/>
            </a:stretch>
          </p:blipFill>
          <p:spPr bwMode="auto">
            <a:xfrm>
              <a:off x="6948306" y="3407682"/>
              <a:ext cx="575905" cy="842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2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12465" b="12744"/>
            <a:stretch>
              <a:fillRect/>
            </a:stretch>
          </p:blipFill>
          <p:spPr bwMode="auto">
            <a:xfrm>
              <a:off x="5055541" y="3506138"/>
              <a:ext cx="652351" cy="493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12465" b="12744"/>
            <a:stretch>
              <a:fillRect/>
            </a:stretch>
          </p:blipFill>
          <p:spPr bwMode="auto">
            <a:xfrm>
              <a:off x="4763924" y="3713108"/>
              <a:ext cx="652351" cy="493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20783" y="3522023"/>
              <a:ext cx="978540" cy="731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2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893" t="2223" r="6912" b="14428"/>
            <a:stretch>
              <a:fillRect/>
            </a:stretch>
          </p:blipFill>
          <p:spPr bwMode="auto">
            <a:xfrm>
              <a:off x="3487036" y="3461429"/>
              <a:ext cx="1152451" cy="501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10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893" t="2223" r="6912" b="14428"/>
            <a:stretch>
              <a:fillRect/>
            </a:stretch>
          </p:blipFill>
          <p:spPr bwMode="auto">
            <a:xfrm>
              <a:off x="2875769" y="3725104"/>
              <a:ext cx="1152451" cy="501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 b="3542"/>
            <a:stretch>
              <a:fillRect/>
            </a:stretch>
          </p:blipFill>
          <p:spPr bwMode="auto">
            <a:xfrm>
              <a:off x="6308161" y="3428238"/>
              <a:ext cx="575905" cy="842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Down Arrow 30"/>
            <p:cNvSpPr/>
            <p:nvPr/>
          </p:nvSpPr>
          <p:spPr>
            <a:xfrm rot="12504552">
              <a:off x="1887936" y="2696943"/>
              <a:ext cx="219516" cy="712040"/>
            </a:xfrm>
            <a:prstGeom prst="downArrow">
              <a:avLst/>
            </a:prstGeom>
            <a:gradFill flip="none" rotWithShape="1">
              <a:gsLst>
                <a:gs pos="85000">
                  <a:srgbClr val="00104D"/>
                </a:gs>
                <a:gs pos="15000">
                  <a:srgbClr val="1E89C5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tlCol="0" anchor="ctr"/>
            <a:lstStyle/>
            <a:p>
              <a:pPr algn="ctr">
                <a:lnSpc>
                  <a:spcPct val="85000"/>
                </a:lnSpc>
              </a:pPr>
              <a:endParaRPr lang="en-US" sz="1400" dirty="0" smtClean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745915" y="2915513"/>
              <a:ext cx="1745504" cy="370062"/>
            </a:xfrm>
            <a:prstGeom prst="rect">
              <a:avLst/>
            </a:prstGeom>
            <a:noFill/>
            <a:effectLst>
              <a:outerShdw dist="50800" sx="1000" sy="1000" algn="ctr" rotWithShape="0">
                <a:srgbClr val="000000"/>
              </a:outerShdw>
            </a:effectLst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Log events</a:t>
              </a:r>
            </a:p>
          </p:txBody>
        </p:sp>
        <p:sp>
          <p:nvSpPr>
            <p:cNvPr id="33" name="Down Arrow 32"/>
            <p:cNvSpPr/>
            <p:nvPr/>
          </p:nvSpPr>
          <p:spPr>
            <a:xfrm rot="11739125">
              <a:off x="3372521" y="2733107"/>
              <a:ext cx="219516" cy="712040"/>
            </a:xfrm>
            <a:prstGeom prst="downArrow">
              <a:avLst/>
            </a:prstGeom>
            <a:gradFill flip="none" rotWithShape="1">
              <a:gsLst>
                <a:gs pos="85000">
                  <a:srgbClr val="00104D"/>
                </a:gs>
                <a:gs pos="15000">
                  <a:srgbClr val="1E89C5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tlCol="0" anchor="ctr"/>
            <a:lstStyle/>
            <a:p>
              <a:pPr algn="ctr">
                <a:lnSpc>
                  <a:spcPct val="85000"/>
                </a:lnSpc>
              </a:pPr>
              <a:endParaRPr lang="en-US" sz="1400" dirty="0" smtClean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34" name="Down Arrow 33"/>
            <p:cNvSpPr/>
            <p:nvPr/>
          </p:nvSpPr>
          <p:spPr>
            <a:xfrm rot="9644825">
              <a:off x="5563630" y="2722774"/>
              <a:ext cx="219516" cy="712040"/>
            </a:xfrm>
            <a:prstGeom prst="downArrow">
              <a:avLst/>
            </a:prstGeom>
            <a:gradFill flip="none" rotWithShape="1">
              <a:gsLst>
                <a:gs pos="85000">
                  <a:srgbClr val="00104D"/>
                </a:gs>
                <a:gs pos="15000">
                  <a:srgbClr val="1E89C5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tlCol="0" anchor="ctr"/>
            <a:lstStyle/>
            <a:p>
              <a:pPr algn="ctr">
                <a:lnSpc>
                  <a:spcPct val="85000"/>
                </a:lnSpc>
              </a:pPr>
              <a:endParaRPr lang="en-US" sz="1400" dirty="0" smtClean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35" name="Down Arrow 34"/>
            <p:cNvSpPr/>
            <p:nvPr/>
          </p:nvSpPr>
          <p:spPr>
            <a:xfrm rot="9223218">
              <a:off x="6770584" y="2667150"/>
              <a:ext cx="219516" cy="712040"/>
            </a:xfrm>
            <a:prstGeom prst="downArrow">
              <a:avLst/>
            </a:prstGeom>
            <a:gradFill flip="none" rotWithShape="1">
              <a:gsLst>
                <a:gs pos="85000">
                  <a:srgbClr val="00104D"/>
                </a:gs>
                <a:gs pos="15000">
                  <a:srgbClr val="1E89C5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tlCol="0" anchor="ctr"/>
            <a:lstStyle/>
            <a:p>
              <a:pPr algn="ctr">
                <a:lnSpc>
                  <a:spcPct val="85000"/>
                </a:lnSpc>
              </a:pPr>
              <a:endParaRPr lang="en-US" sz="1400" dirty="0" smtClean="0"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1916562" y="2076344"/>
              <a:ext cx="4621097" cy="583934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lg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latin typeface="Futura Bk"/>
                <a:cs typeface="Futura Bk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031310" y="2137479"/>
              <a:ext cx="4391599" cy="50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Event Log Management System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of </a:t>
            </a:r>
            <a:r>
              <a:rPr lang="en-US" dirty="0" smtClean="0"/>
              <a:t>Event Log Processing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Support increasingly </a:t>
            </a:r>
            <a:r>
              <a:rPr lang="en-US" dirty="0"/>
              <a:t>large amount of log </a:t>
            </a:r>
            <a:r>
              <a:rPr lang="en-US" dirty="0" smtClean="0"/>
              <a:t>data</a:t>
            </a:r>
          </a:p>
          <a:p>
            <a:pPr lvl="1"/>
            <a:r>
              <a:rPr lang="en-US" sz="1600" dirty="0" smtClean="0"/>
              <a:t>Growing system scales</a:t>
            </a:r>
          </a:p>
          <a:p>
            <a:pPr lvl="1"/>
            <a:r>
              <a:rPr lang="en-US" sz="1600" dirty="0" smtClean="0"/>
              <a:t>Pressures on log storage, processing, reliability</a:t>
            </a:r>
            <a:endParaRPr lang="en-US" sz="1600" dirty="0"/>
          </a:p>
          <a:p>
            <a:r>
              <a:rPr lang="en-US" dirty="0" smtClean="0"/>
              <a:t>Support diverse </a:t>
            </a:r>
            <a:r>
              <a:rPr lang="en-US" dirty="0"/>
              <a:t>log </a:t>
            </a:r>
            <a:r>
              <a:rPr lang="en-US" dirty="0" smtClean="0"/>
              <a:t>formats</a:t>
            </a:r>
          </a:p>
          <a:p>
            <a:pPr lvl="1"/>
            <a:r>
              <a:rPr lang="en-US" sz="1600" dirty="0" smtClean="0"/>
              <a:t>Different log sources often have different formats</a:t>
            </a:r>
          </a:p>
          <a:p>
            <a:pPr lvl="1"/>
            <a:r>
              <a:rPr lang="en-US" sz="1600" dirty="0" smtClean="0"/>
              <a:t>Multiple types of events in the same log (e.g., </a:t>
            </a:r>
            <a:r>
              <a:rPr lang="en-US" sz="1600" dirty="0" err="1" smtClean="0"/>
              <a:t>unix</a:t>
            </a:r>
            <a:r>
              <a:rPr lang="en-US" sz="1600" dirty="0" smtClean="0"/>
              <a:t> syslog)</a:t>
            </a:r>
            <a:endParaRPr lang="en-US" sz="1600" dirty="0"/>
          </a:p>
          <a:p>
            <a:r>
              <a:rPr lang="en-US" dirty="0" smtClean="0"/>
              <a:t>Support both </a:t>
            </a:r>
            <a:r>
              <a:rPr lang="en-US" dirty="0"/>
              <a:t>interactive exploratory queries and batch computations</a:t>
            </a:r>
          </a:p>
          <a:p>
            <a:pPr lvl="1"/>
            <a:r>
              <a:rPr lang="en-US" sz="1600" dirty="0" smtClean="0"/>
              <a:t>Selections (e.g., time range is a required filter condition)</a:t>
            </a:r>
            <a:endParaRPr lang="en-US" sz="1600" dirty="0" smtClean="0"/>
          </a:p>
          <a:p>
            <a:pPr lvl="1"/>
            <a:r>
              <a:rPr lang="en-US" sz="1600" dirty="0" smtClean="0"/>
              <a:t>Window joins  (e.g., </a:t>
            </a:r>
            <a:r>
              <a:rPr lang="en-US" sz="1600" dirty="0" err="1" smtClean="0"/>
              <a:t>Sessionization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Log </a:t>
            </a:r>
            <a:r>
              <a:rPr lang="en-US" sz="1600" dirty="0"/>
              <a:t>data join reference </a:t>
            </a:r>
            <a:r>
              <a:rPr lang="en-US" sz="1600" dirty="0" smtClean="0"/>
              <a:t>tables</a:t>
            </a:r>
          </a:p>
          <a:p>
            <a:pPr lvl="1"/>
            <a:r>
              <a:rPr lang="en-US" sz="1600" dirty="0" smtClean="0"/>
              <a:t>Aggregations</a:t>
            </a:r>
            <a:endParaRPr lang="en-US" sz="1600" dirty="0"/>
          </a:p>
          <a:p>
            <a:r>
              <a:rPr lang="en-US" dirty="0" smtClean="0"/>
              <a:t>Flexibly incorporating user implemented algorithms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Goals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30364" y="885139"/>
            <a:ext cx="8486257" cy="3675749"/>
          </a:xfrm>
        </p:spPr>
        <p:txBody>
          <a:bodyPr/>
          <a:lstStyle/>
          <a:p>
            <a:r>
              <a:rPr lang="en-US" sz="2400" dirty="0" smtClean="0"/>
              <a:t>Satisfying all requirements</a:t>
            </a:r>
          </a:p>
          <a:p>
            <a:pPr lvl="1"/>
            <a:r>
              <a:rPr lang="en-US" sz="2200" dirty="0" smtClean="0"/>
              <a:t>Log data size (scalability &amp; reliability)</a:t>
            </a:r>
          </a:p>
          <a:p>
            <a:pPr lvl="1"/>
            <a:r>
              <a:rPr lang="en-US" sz="2200" dirty="0" smtClean="0"/>
              <a:t>Log formats</a:t>
            </a:r>
          </a:p>
          <a:p>
            <a:pPr lvl="1"/>
            <a:r>
              <a:rPr lang="en-US" sz="2200" dirty="0" smtClean="0"/>
              <a:t>Query types</a:t>
            </a:r>
          </a:p>
          <a:p>
            <a:pPr lvl="1"/>
            <a:r>
              <a:rPr lang="en-US" sz="2200" dirty="0" smtClean="0"/>
              <a:t>Flexibility</a:t>
            </a:r>
          </a:p>
          <a:p>
            <a:r>
              <a:rPr lang="en-US" sz="2400" dirty="0" smtClean="0"/>
              <a:t>Goal for log data size</a:t>
            </a:r>
          </a:p>
          <a:p>
            <a:pPr lvl="1"/>
            <a:r>
              <a:rPr lang="en-US" sz="2200" b="1" dirty="0" smtClean="0">
                <a:solidFill>
                  <a:srgbClr val="000099"/>
                </a:solidFill>
              </a:rPr>
              <a:t>10 </a:t>
            </a:r>
            <a:r>
              <a:rPr lang="en-US" sz="2200" b="1" dirty="0">
                <a:solidFill>
                  <a:srgbClr val="000099"/>
                </a:solidFill>
              </a:rPr>
              <a:t>PB </a:t>
            </a:r>
            <a:r>
              <a:rPr lang="en-US" sz="2200" dirty="0">
                <a:solidFill>
                  <a:srgbClr val="000099"/>
                </a:solidFill>
              </a:rPr>
              <a:t>total log </a:t>
            </a:r>
            <a:r>
              <a:rPr lang="en-US" sz="2200" dirty="0" smtClean="0">
                <a:solidFill>
                  <a:srgbClr val="000099"/>
                </a:solidFill>
              </a:rPr>
              <a:t>data </a:t>
            </a:r>
          </a:p>
          <a:p>
            <a:pPr lvl="1"/>
            <a:r>
              <a:rPr lang="en-US" sz="2200" dirty="0" smtClean="0">
                <a:solidFill>
                  <a:srgbClr val="000099"/>
                </a:solidFill>
              </a:rPr>
              <a:t>A </a:t>
            </a:r>
            <a:r>
              <a:rPr lang="en-US" sz="2200" dirty="0">
                <a:solidFill>
                  <a:srgbClr val="000099"/>
                </a:solidFill>
              </a:rPr>
              <a:t>peak ingestion </a:t>
            </a:r>
            <a:r>
              <a:rPr lang="en-US" sz="2200" dirty="0" smtClean="0">
                <a:solidFill>
                  <a:srgbClr val="000099"/>
                </a:solidFill>
              </a:rPr>
              <a:t>throughput of </a:t>
            </a:r>
            <a:r>
              <a:rPr lang="en-US" sz="2200" b="1" dirty="0">
                <a:solidFill>
                  <a:srgbClr val="000099"/>
                </a:solidFill>
              </a:rPr>
              <a:t>100 </a:t>
            </a:r>
            <a:r>
              <a:rPr lang="en-US" sz="2200" b="1" dirty="0" smtClean="0">
                <a:solidFill>
                  <a:srgbClr val="000099"/>
                </a:solidFill>
              </a:rPr>
              <a:t>TB/day</a:t>
            </a:r>
            <a:endParaRPr lang="en-US" sz="2200" dirty="0">
              <a:solidFill>
                <a:srgbClr val="000099"/>
              </a:solidFill>
            </a:endParaRPr>
          </a:p>
          <a:p>
            <a:endParaRPr lang="en-US" sz="1800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43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30364" y="737419"/>
            <a:ext cx="8813635" cy="3823469"/>
          </a:xfrm>
        </p:spPr>
        <p:txBody>
          <a:bodyPr/>
          <a:lstStyle/>
          <a:p>
            <a:r>
              <a:rPr lang="en-US" dirty="0" smtClean="0"/>
              <a:t>Existing distributed solutions for log processing</a:t>
            </a:r>
          </a:p>
          <a:p>
            <a:pPr lvl="1"/>
            <a:r>
              <a:rPr lang="en-US" dirty="0" smtClean="0"/>
              <a:t>Batch computation on logs: e.g., using Map/Reduce </a:t>
            </a:r>
            <a:r>
              <a:rPr lang="en-US" sz="1400" dirty="0" smtClean="0"/>
              <a:t>[</a:t>
            </a:r>
            <a:r>
              <a:rPr lang="en-US" sz="1400" dirty="0" err="1" smtClean="0"/>
              <a:t>Blanas</a:t>
            </a:r>
            <a:r>
              <a:rPr lang="en-US" sz="1400" dirty="0" smtClean="0"/>
              <a:t> et al 2010]</a:t>
            </a:r>
          </a:p>
          <a:p>
            <a:pPr lvl="1"/>
            <a:r>
              <a:rPr lang="en-US" dirty="0" smtClean="0"/>
              <a:t>Commercial products support only selection queries in distributed processing</a:t>
            </a:r>
          </a:p>
          <a:p>
            <a:pPr lvl="1"/>
            <a:r>
              <a:rPr lang="en-US" dirty="0" smtClean="0"/>
              <a:t>This work: Batch &amp; ad-hoc + many query types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Event log processing different from data streams processing</a:t>
            </a:r>
          </a:p>
          <a:p>
            <a:pPr lvl="1"/>
            <a:r>
              <a:rPr lang="en-US" dirty="0" smtClean="0"/>
              <a:t>Distributed data streams: pre-defined operations, real-time </a:t>
            </a:r>
            <a:r>
              <a:rPr lang="en-US" dirty="0"/>
              <a:t>processing </a:t>
            </a:r>
            <a:r>
              <a:rPr lang="en-US" sz="1400" dirty="0"/>
              <a:t>[</a:t>
            </a:r>
            <a:r>
              <a:rPr lang="en-US" sz="1400" dirty="0" err="1" smtClean="0"/>
              <a:t>Cherniack</a:t>
            </a:r>
            <a:r>
              <a:rPr lang="en-US" sz="1400" dirty="0" smtClean="0"/>
              <a:t> et al 2003]</a:t>
            </a:r>
            <a:endParaRPr lang="en-US" dirty="0" smtClean="0"/>
          </a:p>
          <a:p>
            <a:pPr lvl="1"/>
            <a:r>
              <a:rPr lang="en-US" dirty="0" smtClean="0"/>
              <a:t>This work: storing and processing a large amount of log event data</a:t>
            </a:r>
          </a:p>
          <a:p>
            <a:pPr lvl="1"/>
            <a:endParaRPr lang="en-US" sz="1400" dirty="0"/>
          </a:p>
          <a:p>
            <a:r>
              <a:rPr lang="en-US" dirty="0" smtClean="0"/>
              <a:t>Data stream warehouse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/>
              <a:t>Centralized storage and processing of data streams 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[</a:t>
            </a:r>
            <a:r>
              <a:rPr lang="en-US" sz="1400" dirty="0" err="1">
                <a:solidFill>
                  <a:schemeClr val="tx1"/>
                </a:solidFill>
              </a:rPr>
              <a:t>Golab</a:t>
            </a:r>
            <a:r>
              <a:rPr lang="en-US" sz="1400" dirty="0">
                <a:solidFill>
                  <a:schemeClr val="tx1"/>
                </a:solidFill>
              </a:rPr>
              <a:t> et al. 2009]</a:t>
            </a:r>
            <a:endParaRPr lang="en-US" dirty="0" smtClean="0"/>
          </a:p>
          <a:p>
            <a:pPr lvl="1"/>
            <a:r>
              <a:rPr lang="en-US" dirty="0" smtClean="0"/>
              <a:t>This work: distributed solution for high-volume high-throughput log processing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Exploiting Key-Value Stores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30364" y="885139"/>
            <a:ext cx="8486257" cy="3675749"/>
          </a:xfrm>
        </p:spPr>
        <p:txBody>
          <a:bodyPr/>
          <a:lstStyle/>
          <a:p>
            <a:r>
              <a:rPr lang="en-US" sz="2400" dirty="0" smtClean="0"/>
              <a:t>Key-Value stores</a:t>
            </a:r>
          </a:p>
          <a:p>
            <a:pPr lvl="1"/>
            <a:r>
              <a:rPr lang="en-US" sz="2000" dirty="0" smtClean="0"/>
              <a:t>Dynamo, </a:t>
            </a:r>
            <a:r>
              <a:rPr lang="en-US" sz="2000" dirty="0" err="1" smtClean="0"/>
              <a:t>BigTable</a:t>
            </a:r>
            <a:r>
              <a:rPr lang="en-US" sz="2000" dirty="0" smtClean="0"/>
              <a:t>, </a:t>
            </a:r>
            <a:r>
              <a:rPr lang="en-US" sz="2000" dirty="0" err="1" smtClean="0"/>
              <a:t>SimpleDB</a:t>
            </a:r>
            <a:r>
              <a:rPr lang="en-US" sz="2000" dirty="0" smtClean="0"/>
              <a:t>, Cassandra, PNUTS</a:t>
            </a:r>
          </a:p>
          <a:p>
            <a:r>
              <a:rPr lang="en-US" sz="2400" dirty="0" smtClean="0"/>
              <a:t>Good fit for log processing</a:t>
            </a:r>
          </a:p>
          <a:p>
            <a:pPr lvl="1"/>
            <a:r>
              <a:rPr lang="en-US" sz="2000" dirty="0" smtClean="0"/>
              <a:t>Widely used to provide large-scale, highly-available data storage</a:t>
            </a:r>
          </a:p>
          <a:p>
            <a:pPr lvl="1"/>
            <a:r>
              <a:rPr lang="en-US" sz="2000" dirty="0" smtClean="0"/>
              <a:t>Different event record formats easily represented as key-value pairs</a:t>
            </a:r>
          </a:p>
          <a:p>
            <a:pPr lvl="1"/>
            <a:r>
              <a:rPr lang="en-US" sz="2000" dirty="0" smtClean="0"/>
              <a:t>Easy to apply filtering for good performance</a:t>
            </a:r>
          </a:p>
          <a:p>
            <a:pPr lvl="1"/>
            <a:r>
              <a:rPr lang="en-US" sz="2000" dirty="0" smtClean="0"/>
              <a:t>Can flexibly support user functions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2400" b="1" dirty="0">
                <a:solidFill>
                  <a:srgbClr val="CC0066"/>
                </a:solidFill>
                <a:sym typeface="Wingdings"/>
              </a:rPr>
              <a:t> </a:t>
            </a:r>
            <a:r>
              <a:rPr lang="en-US" sz="2400" dirty="0" smtClean="0">
                <a:solidFill>
                  <a:srgbClr val="CC0066"/>
                </a:solidFill>
              </a:rPr>
              <a:t>But directly applying Key-Value stores cannot achieve all goals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Storage overhead</a:t>
            </a:r>
          </a:p>
          <a:p>
            <a:pPr lvl="1"/>
            <a:r>
              <a:rPr lang="en-US" sz="1600" dirty="0" smtClean="0"/>
              <a:t>Use as fewer machines as possible to reduce cost</a:t>
            </a:r>
          </a:p>
          <a:p>
            <a:pPr lvl="1"/>
            <a:r>
              <a:rPr lang="en-US" sz="1600" dirty="0" smtClean="0"/>
              <a:t>10PB x 3 copies = 30PB; 10TB disk space per machine</a:t>
            </a:r>
          </a:p>
          <a:p>
            <a:pPr lvl="1"/>
            <a:r>
              <a:rPr lang="en-US" sz="1600" dirty="0" smtClean="0">
                <a:solidFill>
                  <a:srgbClr val="CC0066"/>
                </a:solidFill>
              </a:rPr>
              <a:t>3000 machines are required!</a:t>
            </a:r>
          </a:p>
          <a:p>
            <a:pPr lvl="1"/>
            <a:r>
              <a:rPr lang="en-US" sz="1600" dirty="0" smtClean="0"/>
              <a:t>5:1/10:1/20:1 compression </a:t>
            </a:r>
            <a:r>
              <a:rPr lang="en-US" sz="1600" dirty="0" smtClean="0">
                <a:sym typeface="Wingdings" pitchFamily="2" charset="2"/>
              </a:rPr>
              <a:t> 600/300/150 machines</a:t>
            </a:r>
            <a:endParaRPr lang="en-US" sz="1600" dirty="0" smtClean="0"/>
          </a:p>
          <a:p>
            <a:r>
              <a:rPr lang="en-US" dirty="0" smtClean="0"/>
              <a:t>Query performance</a:t>
            </a:r>
          </a:p>
          <a:p>
            <a:pPr lvl="1"/>
            <a:r>
              <a:rPr lang="en-US" sz="1600" dirty="0" smtClean="0"/>
              <a:t>Minimize inter-machine communications</a:t>
            </a:r>
          </a:p>
          <a:p>
            <a:pPr lvl="1"/>
            <a:r>
              <a:rPr lang="en-US" sz="1600" dirty="0" smtClean="0"/>
              <a:t>Selection is easy, but what about joins?</a:t>
            </a:r>
          </a:p>
          <a:p>
            <a:pPr lvl="1"/>
            <a:r>
              <a:rPr lang="en-US" sz="1600" dirty="0" smtClean="0"/>
              <a:t>Window joins </a:t>
            </a:r>
            <a:r>
              <a:rPr lang="en-US" sz="1600" dirty="0" smtClean="0">
                <a:sym typeface="Wingdings" pitchFamily="2" charset="2"/>
              </a:rPr>
              <a:t> co-locate log data of every time range</a:t>
            </a:r>
            <a:endParaRPr lang="en-US" sz="1600" dirty="0" smtClean="0"/>
          </a:p>
          <a:p>
            <a:r>
              <a:rPr lang="en-US" dirty="0" smtClean="0"/>
              <a:t>Log  ingestion throughput</a:t>
            </a:r>
          </a:p>
          <a:p>
            <a:pPr lvl="1"/>
            <a:r>
              <a:rPr lang="en-US" sz="1600" dirty="0" smtClean="0"/>
              <a:t>10PB / 3 years ~ 10TB/day</a:t>
            </a:r>
          </a:p>
          <a:p>
            <a:pPr lvl="1"/>
            <a:r>
              <a:rPr lang="en-US" sz="1600" dirty="0" smtClean="0"/>
              <a:t>Allow up to 100TB/day: sudden bursts, removal of less important data</a:t>
            </a:r>
          </a:p>
          <a:p>
            <a:pPr lvl="1"/>
            <a:r>
              <a:rPr lang="en-US" sz="1600" dirty="0" smtClean="0"/>
              <a:t>Or 1.2GB / second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8225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Solution: </a:t>
            </a:r>
            <a:r>
              <a:rPr lang="en-US" dirty="0" err="1" smtClean="0"/>
              <a:t>LogKV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075" y="817094"/>
            <a:ext cx="5626735" cy="376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Answer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830275" y="2338035"/>
            <a:ext cx="1243584" cy="70721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Log Sources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132380" y="2268372"/>
            <a:ext cx="2668828" cy="776877"/>
            <a:chOff x="2494483" y="2278516"/>
            <a:chExt cx="2668828" cy="776877"/>
          </a:xfrm>
        </p:grpSpPr>
        <p:sp>
          <p:nvSpPr>
            <p:cNvPr id="7" name="Rounded Rectangle 6"/>
            <p:cNvSpPr/>
            <p:nvPr/>
          </p:nvSpPr>
          <p:spPr>
            <a:xfrm>
              <a:off x="3919727" y="2348179"/>
              <a:ext cx="1243584" cy="70721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tx1"/>
                  </a:solidFill>
                </a:rPr>
                <a:t>IngestKV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2567634" y="2617070"/>
              <a:ext cx="1236269" cy="196253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94483" y="2278516"/>
              <a:ext cx="13094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ctr" defTabSz="430213">
                <a:spcAft>
                  <a:spcPts val="400"/>
                </a:spcAft>
                <a:buSzPct val="100000"/>
              </a:pPr>
              <a:r>
                <a:rPr lang="en-US" sz="2000" b="1" dirty="0" smtClean="0">
                  <a:solidFill>
                    <a:srgbClr val="CC0066"/>
                  </a:solidFill>
                  <a:latin typeface="HP Simplified" pitchFamily="34" charset="0"/>
                  <a:cs typeface="HP Simplified" pitchFamily="34" charset="0"/>
                </a:rPr>
                <a:t>Mapping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859151" y="3606394"/>
            <a:ext cx="2494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en-US" sz="2000" b="1" dirty="0" smtClean="0">
                <a:solidFill>
                  <a:srgbClr val="CC0066"/>
                </a:solidFill>
                <a:latin typeface="HP Simplified" pitchFamily="34" charset="0"/>
                <a:cs typeface="HP Simplified" pitchFamily="34" charset="0"/>
              </a:rPr>
              <a:t>Data Compression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45329" y="1102907"/>
            <a:ext cx="2494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en-US" sz="2000" b="1" dirty="0" smtClean="0">
                <a:solidFill>
                  <a:srgbClr val="CC0066"/>
                </a:solidFill>
                <a:latin typeface="HP Simplified" pitchFamily="34" charset="0"/>
                <a:cs typeface="HP Simplified" pitchFamily="34" charset="0"/>
              </a:rPr>
              <a:t>Reliability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45330" y="1404729"/>
            <a:ext cx="2494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430213">
              <a:spcAft>
                <a:spcPts val="400"/>
              </a:spcAft>
              <a:buSzPct val="100000"/>
            </a:pPr>
            <a:r>
              <a:rPr lang="en-US" sz="2000" b="1" dirty="0" smtClean="0">
                <a:solidFill>
                  <a:srgbClr val="CC0066"/>
                </a:solidFill>
                <a:latin typeface="HP Simplified" pitchFamily="34" charset="0"/>
                <a:cs typeface="HP Simplified" pitchFamily="34" charset="0"/>
              </a:rPr>
              <a:t>Query Processing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4239158" y="1804839"/>
            <a:ext cx="724205" cy="533196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92425" y="1804839"/>
            <a:ext cx="740125" cy="533196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4837715" y="1960474"/>
            <a:ext cx="3117564" cy="1645920"/>
            <a:chOff x="4837715" y="1960474"/>
            <a:chExt cx="3117564" cy="1645920"/>
          </a:xfrm>
        </p:grpSpPr>
        <p:sp>
          <p:nvSpPr>
            <p:cNvPr id="8" name="Rounded Rectangle 7"/>
            <p:cNvSpPr/>
            <p:nvPr/>
          </p:nvSpPr>
          <p:spPr>
            <a:xfrm>
              <a:off x="6204508" y="1960474"/>
              <a:ext cx="1750771" cy="164592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tx1"/>
                  </a:solidFill>
                </a:rPr>
                <a:t>TimeRangeKV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4881675" y="2609956"/>
              <a:ext cx="1236269" cy="196253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37715" y="2274472"/>
              <a:ext cx="13094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algn="ctr" defTabSz="430213">
                <a:spcAft>
                  <a:spcPts val="400"/>
                </a:spcAft>
                <a:buSzPct val="100000"/>
              </a:pPr>
              <a:r>
                <a:rPr lang="en-US" sz="2000" b="1" dirty="0" smtClean="0">
                  <a:solidFill>
                    <a:srgbClr val="CC0066"/>
                  </a:solidFill>
                  <a:latin typeface="HP Simplified" pitchFamily="34" charset="0"/>
                  <a:cs typeface="HP Simplified" pitchFamily="34" charset="0"/>
                </a:rPr>
                <a:t>Shuffling</a:t>
              </a:r>
            </a:p>
          </p:txBody>
        </p:sp>
        <p:sp>
          <p:nvSpPr>
            <p:cNvPr id="25" name="Can 24"/>
            <p:cNvSpPr/>
            <p:nvPr/>
          </p:nvSpPr>
          <p:spPr>
            <a:xfrm>
              <a:off x="6517197" y="2691642"/>
              <a:ext cx="1178393" cy="786775"/>
            </a:xfrm>
            <a:prstGeom prst="can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73898" y="3045249"/>
              <a:ext cx="90464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defTabSz="430213">
                <a:spcAft>
                  <a:spcPts val="400"/>
                </a:spcAft>
                <a:buSzPct val="100000"/>
              </a:pPr>
              <a:r>
                <a:rPr lang="en-US" sz="1600" dirty="0" smtClean="0">
                  <a:solidFill>
                    <a:srgbClr val="000000"/>
                  </a:solidFill>
                  <a:latin typeface="HP Simplified" pitchFamily="34" charset="0"/>
                  <a:cs typeface="HP Simplified" pitchFamily="34" charset="0"/>
                </a:rPr>
                <a:t>KV store</a:t>
              </a:r>
            </a:p>
          </p:txBody>
        </p:sp>
      </p:grpSp>
      <p:sp>
        <p:nvSpPr>
          <p:cNvPr id="4" name="Rectangle 3"/>
          <p:cNvSpPr/>
          <p:nvPr/>
        </p:nvSpPr>
        <p:spPr>
          <a:xfrm>
            <a:off x="3945330" y="982133"/>
            <a:ext cx="2494483" cy="978341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862487" y="3677667"/>
            <a:ext cx="2494483" cy="48917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4" grpId="0" animBg="1"/>
      <p:bldP spid="21" grpId="0" animBg="1"/>
    </p:bldLst>
  </p:timing>
</p:sld>
</file>

<file path=ppt/theme/theme1.xml><?xml version="1.0" encoding="utf-8"?>
<a:theme xmlns:a="http://schemas.openxmlformats.org/drawingml/2006/main" name="HP_PPT_Standard_16x9">
  <a:themeElements>
    <a:clrScheme name="Custom 17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6D6"/>
      </a:accent1>
      <a:accent2>
        <a:srgbClr val="F05332"/>
      </a:accent2>
      <a:accent3>
        <a:srgbClr val="822980"/>
      </a:accent3>
      <a:accent4>
        <a:srgbClr val="87898B"/>
      </a:accent4>
      <a:accent5>
        <a:srgbClr val="B9B8BB"/>
      </a:accent5>
      <a:accent6>
        <a:srgbClr val="E5E8E8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0" defTabSz="430213">
          <a:spcAft>
            <a:spcPts val="400"/>
          </a:spcAft>
          <a:buSzPct val="100000"/>
          <a:defRPr sz="1600" dirty="0" smtClean="0">
            <a:solidFill>
              <a:srgbClr val="000000"/>
            </a:solidFill>
            <a:latin typeface="HP Simplified" pitchFamily="34" charset="0"/>
            <a:cs typeface="HP Simplified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HP Theme colors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0096D6"/>
      </a:accent1>
      <a:accent2>
        <a:srgbClr val="F05332"/>
      </a:accent2>
      <a:accent3>
        <a:srgbClr val="B7CA34"/>
      </a:accent3>
      <a:accent4>
        <a:srgbClr val="87898B"/>
      </a:accent4>
      <a:accent5>
        <a:srgbClr val="B9B8BB"/>
      </a:accent5>
      <a:accent6>
        <a:srgbClr val="E5E8E8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1326</TotalTime>
  <Words>972</Words>
  <Application>Microsoft Office PowerPoint</Application>
  <PresentationFormat>On-screen Show (16:9)</PresentationFormat>
  <Paragraphs>192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HP_PPT_Standard_16x9</vt:lpstr>
      <vt:lpstr>LogKV:  Exploiting Key-Value Stores for Event Log Processing</vt:lpstr>
      <vt:lpstr>Introduction</vt:lpstr>
      <vt:lpstr>Requirements of Event Log Processing</vt:lpstr>
      <vt:lpstr>Design Goals</vt:lpstr>
      <vt:lpstr>Related Work</vt:lpstr>
      <vt:lpstr>Exploiting Key-Value Stores</vt:lpstr>
      <vt:lpstr>Challenges</vt:lpstr>
      <vt:lpstr>Our Solution: LogKV</vt:lpstr>
      <vt:lpstr>Questions to Answer</vt:lpstr>
      <vt:lpstr>Log Source Mapping</vt:lpstr>
      <vt:lpstr>Log Shuffling</vt:lpstr>
      <vt:lpstr>Log Shuffling Cont’d</vt:lpstr>
      <vt:lpstr>Other Components in LogKV</vt:lpstr>
      <vt:lpstr>Experimental Results</vt:lpstr>
      <vt:lpstr>Log Ingestion Throughput</vt:lpstr>
      <vt:lpstr>Window Join Performance</vt:lpstr>
      <vt:lpstr>Conclusion</vt:lpstr>
      <vt:lpstr>Thank you!</vt:lpstr>
    </vt:vector>
  </TitlesOfParts>
  <Company>HP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Shimin Chen</dc:creator>
  <cp:lastModifiedBy>Zhao Cao</cp:lastModifiedBy>
  <cp:revision>217</cp:revision>
  <cp:lastPrinted>2012-04-13T15:38:33Z</cp:lastPrinted>
  <dcterms:created xsi:type="dcterms:W3CDTF">2012-05-18T06:13:20Z</dcterms:created>
  <dcterms:modified xsi:type="dcterms:W3CDTF">2013-01-07T01:45:15Z</dcterms:modified>
</cp:coreProperties>
</file>