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</p:sldMasterIdLst>
  <p:notesMasterIdLst>
    <p:notesMasterId r:id="rId44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7" r:id="rId10"/>
    <p:sldId id="285" r:id="rId11"/>
    <p:sldId id="284" r:id="rId12"/>
    <p:sldId id="265" r:id="rId13"/>
    <p:sldId id="268" r:id="rId14"/>
    <p:sldId id="266" r:id="rId15"/>
    <p:sldId id="270" r:id="rId16"/>
    <p:sldId id="269" r:id="rId17"/>
    <p:sldId id="272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2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0"/>
    <p:restoredTop sz="69989"/>
  </p:normalViewPr>
  <p:slideViewPr>
    <p:cSldViewPr snapToGrid="0" snapToObjects="1">
      <p:cViewPr>
        <p:scale>
          <a:sx n="93" d="100"/>
          <a:sy n="93" d="100"/>
        </p:scale>
        <p:origin x="5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2DD29-514D-354D-AA48-0F5C23A0A260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893B-CA62-FA47-8CD7-D376EBCF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Afternoon,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</a:t>
            </a:r>
            <a:r>
              <a:rPr lang="en-US" baseline="0" dirty="0" smtClean="0"/>
              <a:t> will be presenting a framework called</a:t>
            </a:r>
            <a:br>
              <a:rPr lang="en-US" baseline="0" dirty="0" smtClean="0"/>
            </a:br>
            <a:r>
              <a:rPr lang="en-US" b="1" baseline="0" dirty="0" smtClean="0"/>
              <a:t>Compass: Comprehensive Analytics on Sentiment for Spatiotemporal Data</a:t>
            </a:r>
            <a:br>
              <a:rPr lang="en-US" b="1" baseline="0" dirty="0" smtClean="0"/>
            </a:br>
            <a:endParaRPr lang="en-US" b="1" baseline="0" dirty="0" smtClean="0"/>
          </a:p>
          <a:p>
            <a:r>
              <a:rPr lang="en-US" b="1" baseline="0" dirty="0" smtClean="0"/>
              <a:t>and a use case of such framework: SPATIOTEMPORAL  SENTIMENT ANALYSIS of US ELECTION 2016</a:t>
            </a:r>
          </a:p>
          <a:p>
            <a:endParaRPr lang="en-US" b="1" baseline="0" dirty="0" smtClean="0"/>
          </a:p>
          <a:p>
            <a:r>
              <a:rPr lang="en-US" dirty="0" smtClean="0"/>
              <a:t>I am </a:t>
            </a:r>
            <a:r>
              <a:rPr lang="en-US" dirty="0" err="1" smtClean="0"/>
              <a:t>Debjyoti</a:t>
            </a:r>
            <a:r>
              <a:rPr lang="en-US" dirty="0" smtClean="0"/>
              <a:t> Paul</a:t>
            </a:r>
            <a:r>
              <a:rPr lang="en-US" baseline="0" dirty="0" smtClean="0"/>
              <a:t> the lead author of this paper.</a:t>
            </a:r>
            <a:endParaRPr lang="en-US" dirty="0" smtClean="0"/>
          </a:p>
          <a:p>
            <a:r>
              <a:rPr lang="en-US" b="1" baseline="0" dirty="0" smtClean="0"/>
              <a:t/>
            </a:r>
            <a:br>
              <a:rPr lang="en-US" b="1" baseline="0" dirty="0" smtClean="0"/>
            </a:br>
            <a:r>
              <a:rPr lang="en-US" b="1" baseline="0" dirty="0" smtClean="0"/>
              <a:t/>
            </a:r>
            <a:br>
              <a:rPr lang="en-US" b="1" baseline="0" dirty="0" smtClean="0"/>
            </a:br>
            <a:r>
              <a:rPr lang="en-US" b="1" baseline="0" dirty="0" smtClean="0"/>
              <a:t>This work has been done at </a:t>
            </a:r>
            <a:r>
              <a:rPr lang="en-US" b="1" baseline="0" dirty="0" err="1" smtClean="0"/>
              <a:t>InitialDLab</a:t>
            </a:r>
            <a:r>
              <a:rPr lang="en-US" b="1" baseline="0" dirty="0" smtClean="0"/>
              <a:t>, School of Computing in University of Utah.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58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can select the range in timeline too for analysis for that specified time.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6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Compass Architecture for US Election </a:t>
            </a:r>
          </a:p>
          <a:p>
            <a:endParaRPr lang="en-US" dirty="0" smtClean="0"/>
          </a:p>
          <a:p>
            <a:r>
              <a:rPr lang="en-US" dirty="0" smtClean="0"/>
              <a:t>- We have a Data source</a:t>
            </a:r>
            <a:r>
              <a:rPr lang="en-US" baseline="0" dirty="0" smtClean="0"/>
              <a:t> module to collect geotagged tweets at the top.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we have series of Machine Learning Modules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Tweet Classification Model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Sentiment Analysis Model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 </a:t>
            </a:r>
            <a:r>
              <a:rPr lang="en-US" baseline="0" dirty="0" err="1" smtClean="0"/>
              <a:t>geomapping</a:t>
            </a:r>
            <a:r>
              <a:rPr lang="en-US" baseline="0" dirty="0" smtClean="0"/>
              <a:t> module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 database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Spatio</a:t>
            </a:r>
            <a:r>
              <a:rPr lang="en-US" baseline="0" dirty="0" smtClean="0"/>
              <a:t>-temporal Analytics System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And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Bursty</a:t>
            </a:r>
            <a:r>
              <a:rPr lang="en-US" baseline="0" dirty="0" smtClean="0"/>
              <a:t> Event Detection System.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And an Interactive Data </a:t>
            </a:r>
            <a:r>
              <a:rPr lang="en-US" baseline="0" dirty="0" smtClean="0"/>
              <a:t>visualization</a:t>
            </a:r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In a generic compass architecture you can add any number of ML modules through YAML configuration file.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5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go through each of them briefly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a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geotagged tweet collection module.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uses 1% streaming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twitter API and location based search API.. </a:t>
            </a:r>
          </a:p>
          <a:p>
            <a:endParaRPr lang="en-US" sz="1200" baseline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to gather maximum geotagged tweets we partitioned region based on density..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intuition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places like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York City will generate more tweets tha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rural places of US.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First,</a:t>
            </a:r>
            <a:r>
              <a:rPr lang="en-US" baseline="0" dirty="0" smtClean="0"/>
              <a:t> w</a:t>
            </a:r>
            <a:r>
              <a:rPr lang="en-US" dirty="0" smtClean="0"/>
              <a:t>e collected few</a:t>
            </a:r>
            <a:r>
              <a:rPr lang="en-US" baseline="0" dirty="0" smtClean="0"/>
              <a:t> days of 1% tweet stream</a:t>
            </a:r>
          </a:p>
          <a:p>
            <a:r>
              <a:rPr lang="en-US" baseline="0" dirty="0" smtClean="0"/>
              <a:t>	- analyzed the source location-density of tweets</a:t>
            </a:r>
          </a:p>
          <a:p>
            <a:r>
              <a:rPr lang="en-US" baseline="0" dirty="0" smtClean="0"/>
              <a:t>	- created bounding boxes for equal distribution.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used location based search API for collecting tweets.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2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challenge</a:t>
            </a:r>
            <a:r>
              <a:rPr lang="en-US" baseline="0" dirty="0" smtClean="0"/>
              <a:t> is political tweet classification ... </a:t>
            </a:r>
          </a:p>
          <a:p>
            <a:r>
              <a:rPr lang="en-US" baseline="0" dirty="0" smtClean="0"/>
              <a:t>	- Keywords or Hashtag filter is always incomprehensive.. And same word can have different meaning in different context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	- on the Other hand ML models need large enough labeled datasets</a:t>
            </a:r>
          </a:p>
          <a:p>
            <a:r>
              <a:rPr lang="en-US" baseline="0" dirty="0" smtClean="0"/>
              <a:t>	 which is hard to get.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49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</a:t>
            </a:r>
            <a:r>
              <a:rPr lang="en-US" baseline="0" dirty="0" smtClean="0"/>
              <a:t> this following approach.. </a:t>
            </a:r>
          </a:p>
          <a:p>
            <a:r>
              <a:rPr lang="en-US" baseline="0" dirty="0" smtClean="0"/>
              <a:t>First we crawl news articles and run topic modeling on it.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We look for the class that can be marked as politics .. We call these keywords as seeds.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a different segment we create a word2vec model from general 8.5 million tweets. K-nearest neighbors of seeds are drawn from model to create another richer set called enriched keywords set.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only place where human intervention is required is here.. Where enriched set of keywords in labelled by expert.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keywords are then used to labelled tweets  i.e. training data.  But making sure that .. We remove those keywords from tweets.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slides mentions exactly</a:t>
            </a:r>
            <a:r>
              <a:rPr lang="en-US" baseline="0" dirty="0" smtClean="0"/>
              <a:t> what I described in previous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91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k-nearest neighbors we used cosine distances to create enriched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77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representation of seeds with their k-nearest neighbors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38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political</a:t>
            </a:r>
            <a:r>
              <a:rPr lang="en-US" baseline="0" dirty="0" smtClean="0"/>
              <a:t> party classification is done with the labelled keywords of the experts explained earlier.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make sure the model is unbiased and learns the context by removing keywords from the tweets.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present their effectiveness in results section.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last decade we have seen widespread growth of social network tools and platforms, </a:t>
            </a:r>
          </a:p>
          <a:p>
            <a:endParaRPr lang="en-US" dirty="0" smtClean="0"/>
          </a:p>
          <a:p>
            <a:r>
              <a:rPr lang="en-US" dirty="0" smtClean="0"/>
              <a:t>Analyzing and understanding of social network data enables us 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- Recognize emerging social issues and events</a:t>
            </a:r>
            <a:br>
              <a:rPr lang="en-US" dirty="0" smtClean="0"/>
            </a:br>
            <a:r>
              <a:rPr lang="en-US" dirty="0" smtClean="0"/>
              <a:t> - also to understand crowd reaction and societal response to such events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31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sentiment model we have different classifiers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- We tried with SVM, Logistic regression, Multinomial Naïve Bayes, LSTM-RNN, And Facebook </a:t>
            </a:r>
            <a:r>
              <a:rPr lang="en-US" baseline="0" dirty="0" err="1" smtClean="0"/>
              <a:t>FastText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We trained them on Stanford Twitter Sentiment Corpus .. </a:t>
            </a:r>
          </a:p>
          <a:p>
            <a:r>
              <a:rPr lang="en-US" baseline="0" dirty="0" smtClean="0"/>
              <a:t>Sentiment scores are in the range 0 to 1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 towards 0 means negative and towards 1 means positive </a:t>
            </a:r>
          </a:p>
          <a:p>
            <a:r>
              <a:rPr lang="en-US" baseline="0" dirty="0" smtClean="0"/>
              <a:t>0.5 is neutral.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have all the models.. and just plug it in configuration to use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4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faster</a:t>
            </a:r>
            <a:r>
              <a:rPr lang="en-US" baseline="0" dirty="0" smtClean="0"/>
              <a:t> analytics we map each tweet to it’s county and state.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 geo tree based approach for efficient computation .. </a:t>
            </a:r>
          </a:p>
          <a:p>
            <a:r>
              <a:rPr lang="en-US" baseline="0" dirty="0" smtClean="0"/>
              <a:t>First country then state and then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6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 module in place .. </a:t>
            </a:r>
            <a:br>
              <a:rPr lang="en-US" baseline="0" dirty="0" smtClean="0"/>
            </a:br>
            <a:r>
              <a:rPr lang="en-US" baseline="0" dirty="0" err="1" smtClean="0"/>
              <a:t>Bursty</a:t>
            </a:r>
            <a:r>
              <a:rPr lang="en-US" baseline="0" dirty="0" smtClean="0"/>
              <a:t> Event Detection..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define burst is a phenomenon </a:t>
            </a:r>
            <a:r>
              <a:rPr lang="en-US" dirty="0" smtClean="0"/>
              <a:t>identified when at least </a:t>
            </a:r>
            <a:r>
              <a:rPr lang="en-US" i="1" dirty="0" smtClean="0"/>
              <a:t>n</a:t>
            </a:r>
            <a:r>
              <a:rPr lang="en-US" dirty="0" smtClean="0"/>
              <a:t> number of event occurrences happens in </a:t>
            </a:r>
            <a:r>
              <a:rPr lang="en-US" i="1" dirty="0" err="1" smtClean="0"/>
              <a:t>τ</a:t>
            </a:r>
            <a:r>
              <a:rPr lang="en-US" dirty="0" smtClean="0"/>
              <a:t> time where </a:t>
            </a:r>
            <a:r>
              <a:rPr lang="en-US" i="1" dirty="0" err="1" smtClean="0"/>
              <a:t>τ</a:t>
            </a:r>
            <a:r>
              <a:rPr lang="en-US" dirty="0" smtClean="0"/>
              <a:t> is determined from probability distribution of gaps between occurrences.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83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</a:t>
            </a:r>
            <a:r>
              <a:rPr lang="en-US" baseline="0" dirty="0" smtClean="0"/>
              <a:t> definition for surge which is continuous measure of frequent occurrences of event. We derive </a:t>
            </a:r>
            <a:r>
              <a:rPr lang="en-US" baseline="0" dirty="0" err="1" smtClean="0"/>
              <a:t>burstiness</a:t>
            </a:r>
            <a:r>
              <a:rPr lang="en-US" baseline="0" dirty="0" smtClean="0"/>
              <a:t> from from surge as area under the curve.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dirty="0" smtClean="0"/>
              <a:t>The gray portion</a:t>
            </a:r>
            <a:r>
              <a:rPr lang="en-US" baseline="0" dirty="0" smtClean="0"/>
              <a:t> or the area under the curve is measure of </a:t>
            </a:r>
            <a:r>
              <a:rPr lang="en-US" baseline="0" dirty="0" err="1" smtClean="0"/>
              <a:t>burstiness</a:t>
            </a:r>
            <a:r>
              <a:rPr lang="en-US" baseline="0" dirty="0" smtClean="0"/>
              <a:t> for any event.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won’t go much mathematical</a:t>
            </a:r>
            <a:r>
              <a:rPr lang="en-US" baseline="0" dirty="0" smtClean="0"/>
              <a:t> </a:t>
            </a:r>
            <a:r>
              <a:rPr lang="en-US" dirty="0" smtClean="0"/>
              <a:t>detail</a:t>
            </a:r>
            <a:r>
              <a:rPr lang="en-US" baseline="0" dirty="0" smtClean="0"/>
              <a:t> of the formulation..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will publish a separate paper in recent future on the data-structure to efficiently implement such model. 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I would love to address any of your question for this part offline to save time of presentation and not to digress.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4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query this</a:t>
            </a:r>
            <a:r>
              <a:rPr lang="en-US" baseline="0" dirty="0" smtClean="0"/>
              <a:t> module to generate the timeline graph shown.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55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Compass is powered  by Simba-</a:t>
            </a:r>
          </a:p>
          <a:p>
            <a:r>
              <a:rPr lang="en-US" dirty="0" smtClean="0"/>
              <a:t>Simba</a:t>
            </a:r>
            <a:r>
              <a:rPr lang="en-US" baseline="0" dirty="0" smtClean="0"/>
              <a:t> is Spatial-In-Memory Analytics based on Apache Spark. This was published in SIGMOD 2016.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Compass use HTTP RESTful API interface interacting</a:t>
            </a:r>
            <a:r>
              <a:rPr lang="en-US" baseline="0" dirty="0" smtClean="0"/>
              <a:t> </a:t>
            </a:r>
            <a:r>
              <a:rPr lang="en-US" dirty="0" smtClean="0"/>
              <a:t>in SQL with Simba.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2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88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is for political</a:t>
            </a:r>
            <a:r>
              <a:rPr lang="en-US" baseline="0" dirty="0" smtClean="0"/>
              <a:t> tweet classification</a:t>
            </a:r>
            <a:endParaRPr lang="en-US" dirty="0" smtClean="0"/>
          </a:p>
          <a:p>
            <a:r>
              <a:rPr lang="en-US" dirty="0" smtClean="0"/>
              <a:t>Table 2</a:t>
            </a:r>
            <a:r>
              <a:rPr lang="en-US" baseline="0" dirty="0" smtClean="0"/>
              <a:t> shows scores with test data..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Table 3 shows scores with test data even after removing the keywords..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This shows how well the classifiers uses context to classify.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49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 shows scores for party classification</a:t>
            </a:r>
            <a:r>
              <a:rPr lang="en-US" baseline="0" dirty="0" smtClean="0"/>
              <a:t> on test data.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Table 5 on manually labelled tweets by crowdsourcing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possible because p</a:t>
            </a:r>
            <a:r>
              <a:rPr lang="en-US" dirty="0" smtClean="0"/>
              <a:t>eople are </a:t>
            </a:r>
            <a:r>
              <a:rPr lang="en-US" baseline="0" dirty="0" smtClean="0"/>
              <a:t>proactive and reactive in nature.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tend to share their views in social media platforms</a:t>
            </a:r>
          </a:p>
          <a:p>
            <a:r>
              <a:rPr lang="en-US" baseline="0" dirty="0" smtClean="0"/>
              <a:t>twitter and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.. </a:t>
            </a:r>
          </a:p>
          <a:p>
            <a:r>
              <a:rPr lang="en-US" baseline="0" dirty="0" smtClean="0"/>
              <a:t>.. and these apps gathers location information which can reveals patterns worth looking into. </a:t>
            </a:r>
            <a:br>
              <a:rPr lang="en-US" baseline="0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found that </a:t>
            </a:r>
            <a:r>
              <a:rPr lang="en-US" dirty="0" err="1" smtClean="0"/>
              <a:t>FastText</a:t>
            </a:r>
            <a:r>
              <a:rPr lang="en-US" dirty="0" smtClean="0"/>
              <a:t> beats</a:t>
            </a:r>
            <a:r>
              <a:rPr lang="en-US" baseline="0" dirty="0" smtClean="0"/>
              <a:t> other models in sentiment classification.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55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bursty</a:t>
            </a:r>
            <a:r>
              <a:rPr lang="en-US" dirty="0" smtClean="0"/>
              <a:t> event detection could detect all the pre-election</a:t>
            </a:r>
            <a:r>
              <a:rPr lang="en-US" baseline="0" dirty="0" smtClean="0"/>
              <a:t> event. 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We also have </a:t>
            </a:r>
            <a:r>
              <a:rPr lang="en-US" baseline="0" dirty="0" err="1" smtClean="0"/>
              <a:t>burtiness</a:t>
            </a:r>
            <a:r>
              <a:rPr lang="en-US" baseline="0" dirty="0" smtClean="0"/>
              <a:t> score with for positive and negative tweets for both parties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1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Lastly I will leave</a:t>
            </a:r>
            <a:r>
              <a:rPr lang="en-US" baseline="0" dirty="0" smtClean="0"/>
              <a:t> this results up to you .. If this sentiment analysis can be used as a feature for prediction.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06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result for </a:t>
            </a:r>
            <a:r>
              <a:rPr lang="en-US" baseline="0" dirty="0" err="1" smtClean="0"/>
              <a:t>california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067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6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9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7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that collective opinion matters</a:t>
            </a:r>
            <a:r>
              <a:rPr lang="mr-IN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it is also important to know that </a:t>
            </a:r>
            <a:br>
              <a:rPr lang="en-US" dirty="0" smtClean="0"/>
            </a:br>
            <a:r>
              <a:rPr lang="en-US" dirty="0" smtClean="0"/>
              <a:t>-- crowd response</a:t>
            </a:r>
            <a:r>
              <a:rPr lang="en-US" baseline="0" dirty="0" smtClean="0"/>
              <a:t> changes with time</a:t>
            </a:r>
          </a:p>
          <a:p>
            <a:r>
              <a:rPr lang="en-US" baseline="0" dirty="0" smtClean="0"/>
              <a:t>--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factors motivated us:</a:t>
            </a:r>
            <a:br>
              <a:rPr lang="en-US" dirty="0" smtClean="0"/>
            </a:br>
            <a:r>
              <a:rPr lang="en-US" dirty="0" smtClean="0"/>
              <a:t>	- are Ubiquitous Geotagged Data</a:t>
            </a:r>
          </a:p>
          <a:p>
            <a:r>
              <a:rPr lang="en-US" dirty="0" smtClean="0"/>
              <a:t>	- that can Measure Community Influence </a:t>
            </a:r>
          </a:p>
          <a:p>
            <a:r>
              <a:rPr lang="en-US" dirty="0" smtClean="0"/>
              <a:t>	- and find Local Socio-Economic Events</a:t>
            </a:r>
          </a:p>
          <a:p>
            <a:r>
              <a:rPr lang="en-US" dirty="0" smtClean="0"/>
              <a:t>	- also</a:t>
            </a:r>
            <a:r>
              <a:rPr lang="en-US" baseline="0" dirty="0" smtClean="0"/>
              <a:t> it helps in finding </a:t>
            </a:r>
            <a:r>
              <a:rPr lang="en-US" dirty="0" smtClean="0"/>
              <a:t>Local Health</a:t>
            </a:r>
            <a:r>
              <a:rPr lang="mr-IN" dirty="0" smtClean="0"/>
              <a:t>–</a:t>
            </a:r>
            <a:r>
              <a:rPr lang="en-US" dirty="0" smtClean="0"/>
              <a:t>Food indicators over time</a:t>
            </a:r>
          </a:p>
          <a:p>
            <a:r>
              <a:rPr lang="en-US" dirty="0" smtClean="0"/>
              <a:t>		We have collaborated with Health department of University of Utah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		and their work is</a:t>
            </a:r>
            <a:r>
              <a:rPr lang="en-US" dirty="0" smtClean="0"/>
              <a:t> published PubMed</a:t>
            </a:r>
            <a:r>
              <a:rPr lang="en-US" baseline="0" dirty="0" smtClean="0"/>
              <a:t> and American Public Journal for Health</a:t>
            </a:r>
            <a:endParaRPr lang="en-US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	- and also for Local Ad-targeting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47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 challenges are that we have to deal with</a:t>
            </a:r>
            <a:r>
              <a:rPr lang="en-US" baseline="0" dirty="0" smtClean="0"/>
              <a:t> large volume of data in </a:t>
            </a:r>
            <a:r>
              <a:rPr lang="en-US" baseline="0" dirty="0" err="1" smtClean="0"/>
              <a:t>realtime</a:t>
            </a:r>
            <a:r>
              <a:rPr lang="en-US" baseline="0" dirty="0" smtClean="0"/>
              <a:t>. Preprocess them and filter the non-relevant data.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Create a generic topic classification module.</a:t>
            </a:r>
          </a:p>
          <a:p>
            <a:r>
              <a:rPr lang="en-US" baseline="0" dirty="0" smtClean="0"/>
              <a:t>Have a sentiment analysis module in place ..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add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 query support for analytics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UI for information representation.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present Compass:</a:t>
            </a:r>
          </a:p>
          <a:p>
            <a:endParaRPr lang="en-US" dirty="0" smtClean="0"/>
          </a:p>
          <a:p>
            <a:r>
              <a:rPr lang="en-US" dirty="0" smtClean="0"/>
              <a:t>It is a framework that needs minimal human</a:t>
            </a:r>
            <a:r>
              <a:rPr lang="en-US" baseline="0" dirty="0" smtClean="0"/>
              <a:t> hand curation</a:t>
            </a:r>
            <a:endParaRPr lang="en-US" dirty="0" smtClean="0"/>
          </a:p>
          <a:p>
            <a:r>
              <a:rPr lang="en-US" dirty="0" smtClean="0"/>
              <a:t>	-</a:t>
            </a:r>
            <a:r>
              <a:rPr lang="en-US" baseline="0" dirty="0" smtClean="0"/>
              <a:t> It is Scalable.. Each worker can work independently. </a:t>
            </a:r>
          </a:p>
          <a:p>
            <a:r>
              <a:rPr lang="en-US" baseline="0" dirty="0" smtClean="0"/>
              <a:t>	- It can support streaming and batch data processing</a:t>
            </a:r>
          </a:p>
          <a:p>
            <a:r>
              <a:rPr lang="en-US" baseline="0" dirty="0" smtClean="0"/>
              <a:t>	- It can be Easily configurable according to data and purpose just with YAML file</a:t>
            </a:r>
          </a:p>
          <a:p>
            <a:r>
              <a:rPr lang="en-US" baseline="0" dirty="0" smtClean="0"/>
              <a:t>		- where we specify the Machine Learning Models can </a:t>
            </a:r>
            <a:r>
              <a:rPr lang="en-US" baseline="0" dirty="0" smtClean="0"/>
              <a:t>which can either </a:t>
            </a:r>
            <a:r>
              <a:rPr lang="en-US" baseline="0" dirty="0" smtClean="0"/>
              <a:t>be used as service </a:t>
            </a:r>
          </a:p>
          <a:p>
            <a:r>
              <a:rPr lang="en-US" baseline="0" dirty="0" smtClean="0"/>
              <a:t>			OR downloaded OR use as API</a:t>
            </a:r>
          </a:p>
          <a:p>
            <a:r>
              <a:rPr lang="en-US" baseline="0" dirty="0" smtClean="0"/>
              <a:t>	-</a:t>
            </a:r>
          </a:p>
          <a:p>
            <a:r>
              <a:rPr lang="en-US" baseline="0" dirty="0" smtClean="0"/>
              <a:t>	-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 modules can be added for independent processing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               - We added </a:t>
            </a:r>
            <a:r>
              <a:rPr lang="en-US" baseline="0" dirty="0" err="1" smtClean="0"/>
              <a:t>Bursty</a:t>
            </a:r>
            <a:r>
              <a:rPr lang="en-US" baseline="0" dirty="0" smtClean="0"/>
              <a:t> Event detection module for US Election use case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	- Analytics support from SIMBA- Spatial-In Memory Big Analytics- published in SIGMOD 2016</a:t>
            </a:r>
          </a:p>
          <a:p>
            <a:r>
              <a:rPr lang="en-US" baseline="0" dirty="0" smtClean="0"/>
              <a:t>	- and APIs for 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use case we present here is </a:t>
            </a:r>
          </a:p>
          <a:p>
            <a:r>
              <a:rPr lang="en-US" dirty="0" smtClean="0"/>
              <a:t>	- </a:t>
            </a:r>
            <a:r>
              <a:rPr lang="en-US" dirty="0" err="1" smtClean="0"/>
              <a:t>Spatio</a:t>
            </a:r>
            <a:r>
              <a:rPr lang="en-US" dirty="0" smtClean="0"/>
              <a:t>-temporal Sentiment Analysis of US Election 2016</a:t>
            </a:r>
          </a:p>
          <a:p>
            <a:endParaRPr lang="en-US" dirty="0" smtClean="0"/>
          </a:p>
          <a:p>
            <a:r>
              <a:rPr lang="en-US" dirty="0" smtClean="0"/>
              <a:t>In democracy peoples</a:t>
            </a:r>
            <a:r>
              <a:rPr lang="en-US" baseline="0" dirty="0" smtClean="0"/>
              <a:t> opinion and sentiment matters</a:t>
            </a:r>
            <a:r>
              <a:rPr lang="mr-IN" baseline="0" dirty="0" smtClean="0"/>
              <a:t>…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	- compass captures pre-election reaction of people via tweets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Keeping this in mind Election is a best use case we can have for demonstration of Compass.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end result of US Election Sentiment Map.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find it at ESTORM.ORG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the bottom timeline we have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bursty</a:t>
            </a:r>
            <a:r>
              <a:rPr lang="en-US" baseline="0" dirty="0" smtClean="0"/>
              <a:t> events with their scores. We can very well discover events and crowd sentiment about that event.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 signifies that republicans have more average positive sentiment from crowd than Democrats and </a:t>
            </a:r>
            <a:r>
              <a:rPr lang="en-US" baseline="0" dirty="0" smtClean="0"/>
              <a:t> blue is vice </a:t>
            </a:r>
            <a:r>
              <a:rPr lang="en-US" baseline="0" dirty="0" smtClean="0"/>
              <a:t>versa.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the way this shows county level analysis not </a:t>
            </a:r>
            <a:r>
              <a:rPr lang="en-US" baseline="0" dirty="0" smtClean="0"/>
              <a:t>Electoral voting or </a:t>
            </a:r>
            <a:r>
              <a:rPr lang="en-US" baseline="0" dirty="0" smtClean="0"/>
              <a:t>Electoral district. Aggregation at the state level can also be seen in another visualization.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893B-CA62-FA47-8CD7-D376EBCF93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889A-ED1B-B14C-A903-92E3A717D08C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47" y="4008541"/>
            <a:ext cx="1529255" cy="152925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2D43-3377-CF40-81E0-B9E770FFFDE3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9864" y="6272782"/>
            <a:ext cx="6400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69" y="6105769"/>
            <a:ext cx="699149" cy="6991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CA492-939F-B341-944D-A64CC083E537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9864" y="6272782"/>
            <a:ext cx="6400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69" y="6105769"/>
            <a:ext cx="699149" cy="6991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274" y="6080021"/>
            <a:ext cx="699149" cy="699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027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529254"/>
            <a:ext cx="10058400" cy="4642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7924" y="6272784"/>
            <a:ext cx="3273552" cy="365125"/>
          </a:xfrm>
        </p:spPr>
        <p:txBody>
          <a:bodyPr/>
          <a:lstStyle/>
          <a:p>
            <a:fld id="{248CC90F-4D57-9744-B5EF-C7C2B5031E62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9864" y="6272782"/>
            <a:ext cx="6400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360721" y="6288687"/>
            <a:ext cx="936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156BA8"/>
                </a:solidFill>
              </a:rPr>
              <a:t>C</a:t>
            </a:r>
            <a:r>
              <a:rPr lang="en-US" sz="1400" b="1" cap="small" baseline="0" dirty="0" smtClean="0">
                <a:solidFill>
                  <a:srgbClr val="156BA8"/>
                </a:solidFill>
              </a:rPr>
              <a:t>ompass</a:t>
            </a:r>
            <a:endParaRPr lang="en-US" sz="1400" b="1" cap="small" baseline="0" dirty="0">
              <a:solidFill>
                <a:srgbClr val="156BA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23" y="6303504"/>
            <a:ext cx="1281236" cy="334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2" y="6303504"/>
            <a:ext cx="418905" cy="3344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87903" y="6316218"/>
            <a:ext cx="1012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LAB</a:t>
            </a:r>
            <a:endParaRPr lang="en-US" sz="1800" dirty="0">
              <a:latin typeface="+mj-lt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4873FD8-E0FC-CE42-BA82-4CAF7BB21BF7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8" y="1623760"/>
            <a:ext cx="1361756" cy="136175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FB8-C232-7D4E-AEAE-595E766CE8B5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9864" y="6272782"/>
            <a:ext cx="6400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69" y="6105769"/>
            <a:ext cx="699149" cy="6991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EA5D-CE36-C746-A6F0-D69A1EAD6670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9864" y="6272782"/>
            <a:ext cx="6400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69" y="6105769"/>
            <a:ext cx="699149" cy="6991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2CCF-88FD-7748-B184-69CC6A64B4C5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9864" y="6272782"/>
            <a:ext cx="6400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69" y="6105769"/>
            <a:ext cx="699149" cy="6991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CE8E-9A08-5641-B62B-7BE272D7A40C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9864" y="6272782"/>
            <a:ext cx="6400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69" y="6105769"/>
            <a:ext cx="699149" cy="6991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5B77-B9C7-8049-B1AF-D8F63757F3F0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299864" y="6272782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69" y="6105769"/>
            <a:ext cx="699149" cy="6991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0FBE-90AE-384D-BC71-74106DA41130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430910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299864" y="6272782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69" y="6105769"/>
            <a:ext cx="699149" cy="6991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260987D-A379-E94B-A18E-E16DFA8CE065}" type="datetime1">
              <a:rPr lang="en-US" smtClean="0"/>
              <a:t>8/16/17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7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ah.edu/~dongx/simba/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ah.edu/~dongx/simba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Compass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546" y="4389119"/>
            <a:ext cx="10249866" cy="1956263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C</a:t>
            </a:r>
            <a:r>
              <a:rPr lang="en-US" sz="1800" u="sng" dirty="0" smtClean="0">
                <a:solidFill>
                  <a:srgbClr val="0070C0"/>
                </a:solidFill>
              </a:rPr>
              <a:t>OMP</a:t>
            </a:r>
            <a:r>
              <a:rPr lang="en-US" sz="1800" dirty="0" smtClean="0"/>
              <a:t>REHENSIVE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70C0"/>
                </a:solidFill>
              </a:rPr>
              <a:t>A</a:t>
            </a:r>
            <a:r>
              <a:rPr lang="en-US" sz="1800" dirty="0" smtClean="0"/>
              <a:t>NALYTICS</a:t>
            </a:r>
            <a:r>
              <a:rPr lang="en-US" dirty="0" smtClean="0"/>
              <a:t> </a:t>
            </a:r>
            <a:r>
              <a:rPr lang="en-US" sz="1800" dirty="0" smtClean="0"/>
              <a:t>ON </a:t>
            </a:r>
            <a:r>
              <a:rPr lang="en-US" u="sng" dirty="0" smtClean="0">
                <a:solidFill>
                  <a:srgbClr val="0070C0"/>
                </a:solidFill>
              </a:rPr>
              <a:t>S</a:t>
            </a:r>
            <a:r>
              <a:rPr lang="en-US" sz="1800" dirty="0" smtClean="0"/>
              <a:t>ENTIMENT FOR </a:t>
            </a:r>
            <a:r>
              <a:rPr lang="en-US" u="sng" dirty="0" smtClean="0">
                <a:solidFill>
                  <a:srgbClr val="0070C0"/>
                </a:solidFill>
              </a:rPr>
              <a:t>S</a:t>
            </a:r>
            <a:r>
              <a:rPr lang="en-US" sz="1800" dirty="0" smtClean="0"/>
              <a:t>PATIO-TEMPORAL DATA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U</a:t>
            </a:r>
            <a:r>
              <a:rPr lang="en-US" sz="1100" dirty="0" smtClean="0"/>
              <a:t>SE </a:t>
            </a:r>
            <a:r>
              <a:rPr lang="en-US" sz="1400" dirty="0" smtClean="0"/>
              <a:t>C</a:t>
            </a:r>
            <a:r>
              <a:rPr lang="en-US" sz="1100" dirty="0" smtClean="0"/>
              <a:t>ASE</a:t>
            </a:r>
            <a:r>
              <a:rPr lang="en-US" sz="1600" dirty="0" smtClean="0"/>
              <a:t>:</a:t>
            </a:r>
            <a:r>
              <a:rPr lang="en-US" dirty="0" smtClean="0"/>
              <a:t> S</a:t>
            </a:r>
            <a:r>
              <a:rPr lang="en-US" sz="1700" dirty="0" smtClean="0"/>
              <a:t>PATIO</a:t>
            </a:r>
            <a:r>
              <a:rPr lang="en-US" dirty="0" smtClean="0"/>
              <a:t> T</a:t>
            </a:r>
            <a:r>
              <a:rPr lang="en-US" sz="1700" dirty="0" smtClean="0"/>
              <a:t>EMPORAL</a:t>
            </a:r>
            <a:r>
              <a:rPr lang="en-US" dirty="0" smtClean="0"/>
              <a:t> S</a:t>
            </a:r>
            <a:r>
              <a:rPr lang="en-US" sz="1700" dirty="0" smtClean="0"/>
              <a:t>ENTIMENT</a:t>
            </a:r>
            <a:r>
              <a:rPr lang="en-US" dirty="0" smtClean="0"/>
              <a:t> A</a:t>
            </a:r>
            <a:r>
              <a:rPr lang="en-US" sz="1700" dirty="0" smtClean="0"/>
              <a:t>NALYSIS OF</a:t>
            </a:r>
            <a:r>
              <a:rPr lang="en-US" dirty="0" smtClean="0"/>
              <a:t> US E</a:t>
            </a:r>
            <a:r>
              <a:rPr lang="en-US" sz="1600" dirty="0" smtClean="0"/>
              <a:t>LECTION</a:t>
            </a:r>
            <a:r>
              <a:rPr lang="en-US" dirty="0" smtClean="0"/>
              <a:t> 2016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</a:t>
            </a:r>
            <a:r>
              <a:rPr lang="en-US" sz="1600" cap="small" dirty="0" smtClean="0"/>
              <a:t>23rd </a:t>
            </a:r>
            <a:r>
              <a:rPr lang="en-US" sz="1600" cap="small" dirty="0"/>
              <a:t>SIGKDD Conference on Knowledge Discovery and Data </a:t>
            </a:r>
            <a:r>
              <a:rPr lang="en-US" sz="1600" cap="small" dirty="0" smtClean="0"/>
              <a:t>Mining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                          APPLIED DATA SCIENCE TRACK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088" y="6058135"/>
            <a:ext cx="1926323" cy="5027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104918" y="6076285"/>
            <a:ext cx="1154325" cy="584775"/>
            <a:chOff x="7744692" y="5930434"/>
            <a:chExt cx="1154325" cy="6975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692" y="6011332"/>
              <a:ext cx="535720" cy="5357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98184" y="5930434"/>
              <a:ext cx="700833" cy="697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+mj-lt"/>
                </a:rPr>
                <a:t>LAB</a:t>
              </a:r>
              <a:endParaRPr lang="en-US" sz="3600" dirty="0">
                <a:latin typeface="+mj-lt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4" y="5611091"/>
            <a:ext cx="1445315" cy="5110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1465" y="3704109"/>
            <a:ext cx="86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Debjyoti</a:t>
            </a:r>
            <a:r>
              <a:rPr lang="en-US" b="1" dirty="0" smtClean="0">
                <a:solidFill>
                  <a:srgbClr val="0070C0"/>
                </a:solidFill>
              </a:rPr>
              <a:t> Paul,</a:t>
            </a:r>
            <a:r>
              <a:rPr lang="en-US" dirty="0" smtClean="0"/>
              <a:t> </a:t>
            </a:r>
            <a:r>
              <a:rPr lang="en-US" b="1" dirty="0" err="1" smtClean="0"/>
              <a:t>Feifei</a:t>
            </a:r>
            <a:r>
              <a:rPr lang="en-US" b="1" dirty="0" smtClean="0"/>
              <a:t> Li, </a:t>
            </a:r>
            <a:r>
              <a:rPr lang="en-US" b="1" dirty="0" err="1" smtClean="0"/>
              <a:t>Murali</a:t>
            </a:r>
            <a:r>
              <a:rPr lang="en-US" b="1" dirty="0" smtClean="0"/>
              <a:t> Krishna </a:t>
            </a:r>
            <a:r>
              <a:rPr lang="en-US" b="1" dirty="0" err="1" smtClean="0"/>
              <a:t>Teja</a:t>
            </a:r>
            <a:r>
              <a:rPr lang="en-US" b="1" dirty="0" smtClean="0"/>
              <a:t>, Xin Yu, Richie Frost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4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Election SENTIMENT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13664" r="11944"/>
          <a:stretch/>
        </p:blipFill>
        <p:spPr>
          <a:xfrm>
            <a:off x="2467993" y="1312396"/>
            <a:ext cx="7554896" cy="5088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0327" y="1620981"/>
            <a:ext cx="1765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http://</a:t>
            </a:r>
            <a:r>
              <a:rPr lang="en-US" sz="1400" b="1" dirty="0" err="1" smtClean="0">
                <a:solidFill>
                  <a:srgbClr val="0070C0"/>
                </a:solidFill>
              </a:rPr>
              <a:t>estorm.org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Election SENTIMENT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2" t="11019" r="10882"/>
          <a:stretch/>
        </p:blipFill>
        <p:spPr>
          <a:xfrm>
            <a:off x="2456045" y="1163783"/>
            <a:ext cx="7629935" cy="5223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0327" y="1620981"/>
            <a:ext cx="1765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http://</a:t>
            </a:r>
            <a:r>
              <a:rPr lang="en-US" sz="1400" b="1" dirty="0" err="1" smtClean="0">
                <a:solidFill>
                  <a:srgbClr val="0070C0"/>
                </a:solidFill>
              </a:rPr>
              <a:t>estorm.org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ARCHITECTURE - US 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42" y="1565564"/>
            <a:ext cx="8426611" cy="47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85309" y="1911926"/>
            <a:ext cx="6179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Geo-data Collection Module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Tweet Classification Model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Sentiment Analysis Model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Bursty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Event Detection Model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Spatio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Temporal Analysis Framework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Visualization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GEOData</a:t>
            </a:r>
            <a:r>
              <a:rPr lang="en-US" dirty="0" smtClean="0"/>
              <a:t>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85309" y="1662539"/>
            <a:ext cx="76061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APIs: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- 1% Streaming API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Location based search API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Gather maximum geotagged tweets: (286 million)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Partition search location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Prioritize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 queries based on density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Create location based search bounding box queries such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they collect almost equal number of tweets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Round-robin schedule of queries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Observation: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Places in New York City will generate more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tweets than a place Southern Utah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Tweets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85309" y="1911926"/>
            <a:ext cx="76061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Political Tweets Classification: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Challenges: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Keywords filter approach not feasible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incomprehensive list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doesn’t guarantee correct classification (same word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two meaning)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Machine Learning methods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need labeled dataset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need manual labor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large enough dataset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2" y="1592715"/>
            <a:ext cx="7523018" cy="39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Tweets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85309" y="1911926"/>
            <a:ext cx="76061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Political Tweets Classification: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Approach: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Minimal hand curation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Get the best of both the approaches (Keywords, ML )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Use Topic modeling to get political keywords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Use word2vec model trained on 8.5 million tweets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Prepare training data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Prepare unbiased model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Tweets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85309" y="1911926"/>
            <a:ext cx="7606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Political Tweets Classification: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Approach: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Seeds: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Keywords from topic model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Enriched Keywords: </a:t>
            </a:r>
          </a:p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words with seeds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k-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nearest neighbor from seeds in word2vec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Cosine distance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5"/>
            <a:ext cx="9052560" cy="155416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- Recognize emerging social issues and events</a:t>
            </a:r>
            <a:br>
              <a:rPr lang="en-US" dirty="0" smtClean="0"/>
            </a:br>
            <a:r>
              <a:rPr lang="en-US" dirty="0" smtClean="0"/>
              <a:t>   - Understanding crowd reaction and societal response to events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Tweets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387366"/>
            <a:ext cx="10058400" cy="484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</a:t>
            </a:r>
            <a:r>
              <a:rPr lang="en-US" dirty="0" err="1" smtClean="0"/>
              <a:t>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85309" y="1911926"/>
            <a:ext cx="76061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Party Classification: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Approach: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Map: Enriched Keywords &lt;=&gt; Democrat / Republican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-- Only manual task in whole pipeline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-- </a:t>
            </a:r>
            <a:r>
              <a:rPr lang="en-US" sz="2000" dirty="0"/>
              <a:t>300 keywords labeled by the </a:t>
            </a:r>
            <a:r>
              <a:rPr lang="en-US" sz="2000" dirty="0" smtClean="0"/>
              <a:t>experts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    (crowdsourcing)</a:t>
            </a:r>
            <a:endParaRPr lang="en-US" sz="2000" dirty="0"/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Prepare training data from these data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But how to prepare unbiased model ?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remove keywords from data used to filter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- generic approach for all type of classification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- Sports, Finance, Health,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etc.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5309" y="1690246"/>
            <a:ext cx="76061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Compass’ sentiment model (SENT) can be instantiated with </a:t>
            </a:r>
            <a:r>
              <a:rPr lang="en-US" sz="2000" dirty="0" smtClean="0"/>
              <a:t>different classifiers: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SVM based </a:t>
            </a:r>
            <a:r>
              <a:rPr lang="en-US" sz="2000" dirty="0"/>
              <a:t>(</a:t>
            </a:r>
            <a:r>
              <a:rPr lang="en-US" sz="2000" dirty="0" smtClean="0"/>
              <a:t>SENT1)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LR based </a:t>
            </a:r>
            <a:r>
              <a:rPr lang="en-US" sz="2000" dirty="0"/>
              <a:t>(</a:t>
            </a:r>
            <a:r>
              <a:rPr lang="en-US" sz="2000" dirty="0" smtClean="0"/>
              <a:t>SENT2)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MNB based </a:t>
            </a:r>
            <a:r>
              <a:rPr lang="en-US" sz="2000" dirty="0"/>
              <a:t>(</a:t>
            </a:r>
            <a:r>
              <a:rPr lang="en-US" sz="2000" dirty="0" smtClean="0"/>
              <a:t>SENT3)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LSTM-RNN based</a:t>
            </a:r>
            <a:r>
              <a:rPr lang="en-US" sz="2000" dirty="0"/>
              <a:t> (</a:t>
            </a:r>
            <a:r>
              <a:rPr lang="en-US" sz="2000" dirty="0" smtClean="0"/>
              <a:t>SENT4)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err="1" smtClean="0"/>
              <a:t>FastText</a:t>
            </a:r>
            <a:r>
              <a:rPr lang="en-US" sz="2000" dirty="0" smtClean="0"/>
              <a:t> based </a:t>
            </a:r>
            <a:r>
              <a:rPr lang="en-US" sz="2000" dirty="0"/>
              <a:t>(</a:t>
            </a:r>
            <a:r>
              <a:rPr lang="en-US" sz="2000" dirty="0" smtClean="0"/>
              <a:t>SENT5)</a:t>
            </a:r>
            <a:endParaRPr lang="en-US" sz="2000" dirty="0"/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Data:</a:t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Stanford Twitter Sentiment Corpus (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 Go, et. al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Approach: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Sentiment Score range: [0.0, 1.0]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Towards 0.0 negative sentiment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Towards 1.0 positive sentiment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GEOMAPping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5309" y="1690246"/>
            <a:ext cx="7606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Mapping of geotagged tweets to counties is important for faster </a:t>
            </a:r>
            <a:r>
              <a:rPr lang="en-US" sz="2000" dirty="0" smtClean="0"/>
              <a:t>processing: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Web services are inefficient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/>
              <a:t>Compass uses high precision </a:t>
            </a:r>
            <a:r>
              <a:rPr lang="en-US" sz="2000" dirty="0" err="1" smtClean="0"/>
              <a:t>GeoJSON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/>
              <a:t>A geo-tree based approach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-- country </a:t>
            </a:r>
            <a:r>
              <a:rPr lang="en-US" sz="2000" dirty="0"/>
              <a:t>→ state → county as </a:t>
            </a:r>
            <a:r>
              <a:rPr lang="en-US" sz="2000" dirty="0" smtClean="0"/>
              <a:t>nodes</a:t>
            </a:r>
            <a:br>
              <a:rPr lang="en-US" sz="2000" dirty="0" smtClean="0"/>
            </a:br>
            <a:r>
              <a:rPr lang="en-US" sz="2000" dirty="0" smtClean="0"/>
              <a:t>		-- Efficient computation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46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Bursty</a:t>
            </a:r>
            <a:r>
              <a:rPr lang="en-US" dirty="0" smtClean="0"/>
              <a:t> Event Detection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9848" y="1717964"/>
            <a:ext cx="106926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(Definition 1) Burst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/>
              <a:t>Burst is a phenomenon </a:t>
            </a:r>
            <a:r>
              <a:rPr lang="en-US" dirty="0" smtClean="0"/>
              <a:t>identified </a:t>
            </a:r>
            <a:r>
              <a:rPr lang="en-US" dirty="0"/>
              <a:t>when at least </a:t>
            </a:r>
            <a:r>
              <a:rPr lang="en-US" i="1" dirty="0"/>
              <a:t>n</a:t>
            </a:r>
            <a:r>
              <a:rPr lang="en-US" dirty="0"/>
              <a:t> number of event occurrences (of the same event) happens in </a:t>
            </a:r>
            <a:r>
              <a:rPr lang="en-US" i="1" dirty="0" err="1"/>
              <a:t>τ</a:t>
            </a:r>
            <a:r>
              <a:rPr lang="en-US" dirty="0"/>
              <a:t> time where </a:t>
            </a:r>
            <a:r>
              <a:rPr lang="en-US" i="1" dirty="0" err="1"/>
              <a:t>τ</a:t>
            </a:r>
            <a:r>
              <a:rPr lang="en-US" dirty="0"/>
              <a:t> is determined from probability distribution of gaps between occurrences. </a:t>
            </a:r>
            <a:endParaRPr lang="en-US" dirty="0" smtClean="0"/>
          </a:p>
          <a:p>
            <a:endParaRPr lang="en-US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0" y="2563699"/>
            <a:ext cx="6830290" cy="40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Bursty</a:t>
            </a:r>
            <a:r>
              <a:rPr lang="en-US" dirty="0" smtClean="0"/>
              <a:t> Event Detection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0544" y="1745674"/>
            <a:ext cx="7051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/>
              <a:t>S</a:t>
            </a:r>
            <a:r>
              <a:rPr lang="es-ES_tradnl" i="1" baseline="-25000" dirty="0"/>
              <a:t>e</a:t>
            </a:r>
            <a:r>
              <a:rPr lang="es-ES_tradnl" i="1" dirty="0"/>
              <a:t> ={a</a:t>
            </a:r>
            <a:r>
              <a:rPr lang="es-ES_tradnl" i="1" baseline="-25000" dirty="0"/>
              <a:t>0</a:t>
            </a:r>
            <a:r>
              <a:rPr lang="es-ES_tradnl" i="1" dirty="0"/>
              <a:t>,a</a:t>
            </a:r>
            <a:r>
              <a:rPr lang="es-ES_tradnl" i="1" baseline="-25000" dirty="0"/>
              <a:t>1</a:t>
            </a:r>
            <a:r>
              <a:rPr lang="es-ES_tradnl" i="1" dirty="0"/>
              <a:t>,a</a:t>
            </a:r>
            <a:r>
              <a:rPr lang="es-ES_tradnl" i="1" baseline="-25000" dirty="0"/>
              <a:t>2</a:t>
            </a:r>
            <a:r>
              <a:rPr lang="es-ES_tradnl" i="1" dirty="0"/>
              <a:t>,...,a</a:t>
            </a:r>
            <a:r>
              <a:rPr lang="es-ES_tradnl" i="1" baseline="-25000" dirty="0"/>
              <a:t>m−1</a:t>
            </a:r>
            <a:r>
              <a:rPr lang="es-ES_tradnl" i="1" dirty="0"/>
              <a:t>,a</a:t>
            </a:r>
            <a:r>
              <a:rPr lang="es-ES_tradnl" i="1" baseline="-25000" dirty="0"/>
              <a:t>m</a:t>
            </a:r>
            <a:r>
              <a:rPr lang="es-ES_tradnl" i="1" dirty="0"/>
              <a:t>,...} </a:t>
            </a:r>
            <a:r>
              <a:rPr lang="es-ES_tradnl" dirty="0"/>
              <a:t>a data </a:t>
            </a:r>
            <a:r>
              <a:rPr lang="es-ES_tradnl" dirty="0" err="1"/>
              <a:t>stream</a:t>
            </a:r>
            <a:r>
              <a:rPr lang="es-ES_tradnl" dirty="0"/>
              <a:t> of </a:t>
            </a:r>
            <a:r>
              <a:rPr lang="es-ES_tradnl" dirty="0" err="1"/>
              <a:t>microblog</a:t>
            </a:r>
            <a:r>
              <a:rPr lang="es-ES_tradnl" dirty="0"/>
              <a:t> </a:t>
            </a:r>
            <a:r>
              <a:rPr lang="es-ES_tradnl" dirty="0" err="1"/>
              <a:t>article</a:t>
            </a:r>
            <a:r>
              <a:rPr lang="es-ES_tradnl" dirty="0"/>
              <a:t> </a:t>
            </a:r>
            <a:r>
              <a:rPr lang="es-ES_tradnl" i="1" dirty="0" err="1"/>
              <a:t>a</a:t>
            </a:r>
            <a:r>
              <a:rPr lang="es-ES_tradnl" i="1" baseline="-25000" dirty="0" err="1"/>
              <a:t>i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same</a:t>
            </a:r>
            <a:r>
              <a:rPr lang="es-ES_tradnl" dirty="0"/>
              <a:t> </a:t>
            </a:r>
            <a:r>
              <a:rPr lang="es-ES_tradnl" dirty="0" err="1"/>
              <a:t>event</a:t>
            </a:r>
            <a:r>
              <a:rPr lang="es-ES_tradnl" dirty="0"/>
              <a:t> </a:t>
            </a:r>
            <a:r>
              <a:rPr lang="es-ES_tradnl" i="1" dirty="0"/>
              <a:t>e</a:t>
            </a:r>
            <a:r>
              <a:rPr lang="es-ES_tradnl" dirty="0"/>
              <a:t> </a:t>
            </a:r>
            <a:r>
              <a:rPr lang="es-ES_tradnl" dirty="0" err="1"/>
              <a:t>each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timestamps</a:t>
            </a:r>
            <a:r>
              <a:rPr lang="es-ES_tradnl" dirty="0"/>
              <a:t> </a:t>
            </a:r>
            <a:r>
              <a:rPr lang="es-ES_tradnl" i="1" dirty="0"/>
              <a:t>t</a:t>
            </a:r>
            <a:r>
              <a:rPr lang="es-ES_tradnl" i="1" baseline="-25000" dirty="0"/>
              <a:t>i</a:t>
            </a:r>
            <a:r>
              <a:rPr lang="es-ES_tradnl" i="1" dirty="0"/>
              <a:t>.</a:t>
            </a:r>
          </a:p>
          <a:p>
            <a:endParaRPr lang="es-ES_tradnl" i="1" dirty="0"/>
          </a:p>
          <a:p>
            <a:r>
              <a:rPr lang="es-ES_tradnl" dirty="0" err="1"/>
              <a:t>We</a:t>
            </a:r>
            <a:r>
              <a:rPr lang="es-ES_tradnl" dirty="0"/>
              <a:t> define </a:t>
            </a:r>
            <a:r>
              <a:rPr lang="es-ES_tradnl" dirty="0" err="1"/>
              <a:t>term</a:t>
            </a:r>
            <a:r>
              <a:rPr lang="es-ES_tradnl" dirty="0"/>
              <a:t> surge </a:t>
            </a:r>
            <a:r>
              <a:rPr lang="es-ES_tradnl" i="1" dirty="0" err="1"/>
              <a:t>s</a:t>
            </a:r>
            <a:r>
              <a:rPr lang="es-ES_tradnl" i="1" baseline="-25000" dirty="0" err="1"/>
              <a:t>t,τ</a:t>
            </a:r>
            <a:r>
              <a:rPr lang="es-ES_tradnl" baseline="-25000" dirty="0" err="1"/>
              <a:t>e</a:t>
            </a:r>
            <a:r>
              <a:rPr lang="es-ES_tradnl" baseline="-25000" dirty="0"/>
              <a:t> </a:t>
            </a:r>
            <a:endParaRPr lang="es-ES_tradnl" baseline="-25000" dirty="0" smtClean="0"/>
          </a:p>
          <a:p>
            <a:endParaRPr lang="es-ES_tradnl" baseline="-25000" dirty="0"/>
          </a:p>
          <a:p>
            <a:endParaRPr lang="es-ES_tradnl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7" y="1773383"/>
            <a:ext cx="4204037" cy="2507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 r="691" b="1133"/>
          <a:stretch/>
        </p:blipFill>
        <p:spPr>
          <a:xfrm>
            <a:off x="4821383" y="3200400"/>
            <a:ext cx="6054436" cy="1579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1" y="5616427"/>
            <a:ext cx="4145973" cy="656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1383" y="5247095"/>
            <a:ext cx="65553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α</a:t>
            </a:r>
            <a:r>
              <a:rPr lang="en-US" dirty="0"/>
              <a:t> is a the </a:t>
            </a:r>
            <a:r>
              <a:rPr lang="en-US" dirty="0" smtClean="0"/>
              <a:t>time variant smoothing parameter, </a:t>
            </a:r>
            <a:r>
              <a:rPr lang="en-US" i="1" dirty="0" smtClean="0"/>
              <a:t>α* </a:t>
            </a:r>
            <a:r>
              <a:rPr lang="en-US" dirty="0" smtClean="0"/>
              <a:t>when </a:t>
            </a:r>
            <a:r>
              <a:rPr lang="en-US" i="1" dirty="0" smtClean="0"/>
              <a:t>t-t</a:t>
            </a:r>
            <a:r>
              <a:rPr lang="en-US" i="1" baseline="-25000" dirty="0" smtClean="0"/>
              <a:t>i-1= </a:t>
            </a:r>
            <a:r>
              <a:rPr lang="el-GR" dirty="0" smtClean="0"/>
              <a:t>ν</a:t>
            </a:r>
            <a:r>
              <a:rPr lang="en-US" i="1" baseline="-25000" dirty="0" smtClean="0"/>
              <a:t>e</a:t>
            </a:r>
            <a:endParaRPr lang="el-GR" i="1" baseline="-25000" dirty="0"/>
          </a:p>
          <a:p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0931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Bursty</a:t>
            </a:r>
            <a:r>
              <a:rPr lang="en-US" dirty="0" smtClean="0"/>
              <a:t> Event Detection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0544" y="1745674"/>
            <a:ext cx="7051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i="1" baseline="-25000" dirty="0" smtClean="0"/>
              <a:t>e</a:t>
            </a:r>
            <a:r>
              <a:rPr lang="en-US" dirty="0" smtClean="0"/>
              <a:t> </a:t>
            </a:r>
            <a:r>
              <a:rPr lang="en-US" dirty="0"/>
              <a:t>is extracted from a stream </a:t>
            </a:r>
            <a:r>
              <a:rPr lang="en-US" i="1" dirty="0"/>
              <a:t>S</a:t>
            </a:r>
            <a:r>
              <a:rPr lang="en-US" dirty="0"/>
              <a:t> that has a mixture of microblog articles with mentioning of </a:t>
            </a:r>
            <a:r>
              <a:rPr lang="en-US" dirty="0" smtClean="0"/>
              <a:t>different </a:t>
            </a:r>
            <a:r>
              <a:rPr lang="en-US" dirty="0"/>
              <a:t>events. 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(Definition 2)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Burstiness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/>
              <a:t>We </a:t>
            </a:r>
            <a:r>
              <a:rPr lang="en-US" dirty="0" smtClean="0"/>
              <a:t>define </a:t>
            </a:r>
            <a:r>
              <a:rPr lang="en-US" dirty="0" err="1"/>
              <a:t>burstiness</a:t>
            </a:r>
            <a:r>
              <a:rPr lang="en-US" dirty="0"/>
              <a:t> of event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dirty="0"/>
              <a:t>at time </a:t>
            </a:r>
          </a:p>
          <a:p>
            <a:r>
              <a:rPr lang="en-US" i="1" dirty="0"/>
              <a:t>t</a:t>
            </a:r>
            <a:r>
              <a:rPr lang="en-US" dirty="0"/>
              <a:t> as area under the curve of surge over time </a:t>
            </a:r>
            <a:r>
              <a:rPr lang="en-US" i="1" dirty="0" err="1"/>
              <a:t>τ</a:t>
            </a:r>
            <a:r>
              <a:rPr lang="en-US" i="1" baseline="-25000" dirty="0" err="1"/>
              <a:t>e</a:t>
            </a:r>
            <a:r>
              <a:rPr lang="en-US" dirty="0"/>
              <a:t> 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7" y="1773383"/>
            <a:ext cx="4204037" cy="2507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30" y="3323936"/>
            <a:ext cx="2366079" cy="661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7382" y="4364179"/>
            <a:ext cx="540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</a:t>
            </a:r>
            <a:r>
              <a:rPr lang="en-US" i="1" baseline="-25000" dirty="0" err="1" smtClean="0"/>
              <a:t>t,τe</a:t>
            </a:r>
            <a:r>
              <a:rPr lang="en-US" dirty="0" smtClean="0"/>
              <a:t>  is the basis of </a:t>
            </a:r>
            <a:r>
              <a:rPr lang="en-US" dirty="0" err="1" smtClean="0"/>
              <a:t>bursty</a:t>
            </a:r>
            <a:r>
              <a:rPr lang="en-US" dirty="0" smtClean="0"/>
              <a:t> event detection module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Bursty</a:t>
            </a:r>
            <a:r>
              <a:rPr lang="en-US" dirty="0" smtClean="0"/>
              <a:t> Event Detection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9848" y="1387366"/>
            <a:ext cx="1099746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types of query can be invoked: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err="1" smtClean="0">
                <a:latin typeface="Book Antiqua" charset="0"/>
                <a:ea typeface="Book Antiqua" charset="0"/>
                <a:cs typeface="Book Antiqua" charset="0"/>
              </a:rPr>
              <a:t>Q</a:t>
            </a:r>
            <a:r>
              <a:rPr lang="en-US" i="1" baseline="-25000" dirty="0" err="1" smtClean="0"/>
              <a:t>e</a:t>
            </a:r>
            <a:r>
              <a:rPr lang="en-US" i="1" baseline="-25000" dirty="0"/>
              <a:t>,[</a:t>
            </a:r>
            <a:r>
              <a:rPr lang="en-US" i="1" baseline="-25000" dirty="0" err="1"/>
              <a:t>start,end</a:t>
            </a:r>
            <a:r>
              <a:rPr lang="en-US" i="1" baseline="-25000" dirty="0"/>
              <a:t>]</a:t>
            </a:r>
            <a:r>
              <a:rPr lang="en-US" i="1" dirty="0"/>
              <a:t> </a:t>
            </a:r>
            <a:r>
              <a:rPr lang="en-US" dirty="0"/>
              <a:t>where </a:t>
            </a:r>
            <a:r>
              <a:rPr lang="en-US" i="1" dirty="0"/>
              <a:t>e</a:t>
            </a:r>
            <a:r>
              <a:rPr lang="en-US" dirty="0"/>
              <a:t> is an event type represented by a keyword and </a:t>
            </a:r>
            <a:r>
              <a:rPr lang="en-US" dirty="0" smtClean="0"/>
              <a:t> [</a:t>
            </a:r>
            <a:r>
              <a:rPr lang="en-US" dirty="0" err="1"/>
              <a:t>start,end</a:t>
            </a:r>
            <a:r>
              <a:rPr lang="en-US" dirty="0"/>
              <a:t>] </a:t>
            </a:r>
            <a:r>
              <a:rPr lang="en-US" dirty="0" smtClean="0"/>
              <a:t>defines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query time window.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>
                <a:latin typeface="Book Antiqua" charset="0"/>
                <a:ea typeface="Book Antiqua" charset="0"/>
                <a:cs typeface="Book Antiqua" charset="0"/>
              </a:rPr>
              <a:t>Q</a:t>
            </a:r>
            <a:r>
              <a:rPr lang="en-US" i="1" baseline="-25000" dirty="0" smtClean="0"/>
              <a:t>[</a:t>
            </a:r>
            <a:r>
              <a:rPr lang="en-US" i="1" baseline="-25000" dirty="0" err="1" smtClean="0"/>
              <a:t>start,end</a:t>
            </a:r>
            <a:r>
              <a:rPr lang="en-US" i="1" baseline="-25000" dirty="0"/>
              <a:t>],</a:t>
            </a:r>
            <a:r>
              <a:rPr lang="en-US" i="1" baseline="-25000" dirty="0" err="1"/>
              <a:t>γ</a:t>
            </a:r>
            <a:r>
              <a:rPr lang="en-US" dirty="0"/>
              <a:t> where </a:t>
            </a:r>
            <a:r>
              <a:rPr lang="en-US" i="1" dirty="0" err="1"/>
              <a:t>γ</a:t>
            </a:r>
            <a:r>
              <a:rPr lang="en-US" dirty="0"/>
              <a:t> is a threshold.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Query </a:t>
            </a:r>
            <a:r>
              <a:rPr lang="en-US" dirty="0"/>
              <a:t>1 returns </a:t>
            </a:r>
            <a:r>
              <a:rPr lang="en-US" sz="2000" i="1" dirty="0" err="1"/>
              <a:t>s</a:t>
            </a:r>
            <a:r>
              <a:rPr lang="en-US" sz="2000" i="1" baseline="-25000" dirty="0" err="1"/>
              <a:t>t,τ</a:t>
            </a:r>
            <a:r>
              <a:rPr lang="en-US" i="1" baseline="-25000" dirty="0" err="1"/>
              <a:t>e</a:t>
            </a:r>
            <a:r>
              <a:rPr lang="en-US" dirty="0"/>
              <a:t> and </a:t>
            </a:r>
            <a:r>
              <a:rPr lang="en-US" i="1" dirty="0" err="1"/>
              <a:t>b</a:t>
            </a:r>
            <a:r>
              <a:rPr lang="en-US" i="1" baseline="-25000" dirty="0" err="1"/>
              <a:t>t,τe</a:t>
            </a:r>
            <a:r>
              <a:rPr lang="en-US" dirty="0"/>
              <a:t> streams for 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Query </a:t>
            </a:r>
            <a:r>
              <a:rPr lang="en-US" dirty="0"/>
              <a:t>2 returns all elements whose </a:t>
            </a:r>
            <a:r>
              <a:rPr lang="en-US" i="1" dirty="0" err="1"/>
              <a:t>b</a:t>
            </a:r>
            <a:r>
              <a:rPr lang="en-US" i="1" baseline="-25000" dirty="0" err="1"/>
              <a:t>t,τe</a:t>
            </a:r>
            <a:r>
              <a:rPr lang="en-US" dirty="0" smtClean="0"/>
              <a:t> </a:t>
            </a:r>
            <a:r>
              <a:rPr lang="en-US" dirty="0"/>
              <a:t>value has exceeded threshold  </a:t>
            </a:r>
            <a:r>
              <a:rPr lang="en-US" dirty="0" smtClean="0"/>
              <a:t>in </a:t>
            </a:r>
            <a:r>
              <a:rPr lang="en-US" dirty="0"/>
              <a:t>interval </a:t>
            </a:r>
            <a:r>
              <a:rPr lang="en-US" i="1" dirty="0"/>
              <a:t>[</a:t>
            </a:r>
            <a:r>
              <a:rPr lang="en-US" i="1" dirty="0" err="1"/>
              <a:t>start,end</a:t>
            </a:r>
            <a:r>
              <a:rPr lang="en-US" i="1" dirty="0"/>
              <a:t>]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09" y="3557936"/>
            <a:ext cx="5915891" cy="27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Spatio</a:t>
            </a:r>
            <a:r>
              <a:rPr lang="en-US" dirty="0"/>
              <a:t>-</a:t>
            </a:r>
            <a:r>
              <a:rPr lang="en-US" dirty="0" smtClean="0"/>
              <a:t>temporal Analytics </a:t>
            </a:r>
            <a:r>
              <a:rPr lang="en-US" sz="4000" dirty="0" smtClean="0">
                <a:solidFill>
                  <a:srgbClr val="0070C0"/>
                </a:solidFill>
              </a:rPr>
              <a:t>SIMBA-(SIGMOD 2016)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94393" y="1456988"/>
            <a:ext cx="81988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Compass provide fast</a:t>
            </a:r>
            <a:r>
              <a:rPr lang="en-US" dirty="0"/>
              <a:t>, scalable, and high-throughput spatial and temporal queries and analytics for location-based services (LBS)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Compass integrates and uses </a:t>
            </a:r>
            <a:r>
              <a:rPr lang="en-US" cap="small" dirty="0">
                <a:solidFill>
                  <a:srgbClr val="0070C0"/>
                </a:solidFill>
                <a:hlinkClick r:id="rId3"/>
              </a:rPr>
              <a:t>Simba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(Spatial In-Memory Big data Analytics) </a:t>
            </a:r>
            <a:r>
              <a:rPr lang="en-US" dirty="0" smtClean="0"/>
              <a:t>	- Scalable </a:t>
            </a:r>
          </a:p>
          <a:p>
            <a:r>
              <a:rPr lang="en-US" dirty="0"/>
              <a:t>	</a:t>
            </a:r>
            <a:r>
              <a:rPr lang="en-US" dirty="0" smtClean="0"/>
              <a:t>- Efficient </a:t>
            </a:r>
            <a:r>
              <a:rPr lang="en-US" dirty="0"/>
              <a:t>in-memory spatial query processing and analytics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 Meant for Spatiotemporal </a:t>
            </a:r>
            <a:r>
              <a:rPr lang="en-US" dirty="0"/>
              <a:t>data.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Compass use HTTP RESTful API interface interacting in SQL with Simba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Interactive </a:t>
            </a:r>
            <a:r>
              <a:rPr lang="en-US" dirty="0"/>
              <a:t>web visualization system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Build with D3.js </a:t>
            </a:r>
            <a:r>
              <a:rPr lang="en-US" dirty="0"/>
              <a:t>for election sentiment map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 http</a:t>
            </a:r>
            <a:r>
              <a:rPr lang="en-US" dirty="0"/>
              <a:t>://</a:t>
            </a:r>
            <a:r>
              <a:rPr lang="en-US" dirty="0" err="1" smtClean="0"/>
              <a:t>www.estorm.org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3" y="2114756"/>
            <a:ext cx="2554449" cy="9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&amp; Result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97" y="3705764"/>
            <a:ext cx="1627836" cy="15332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08939" y="1801783"/>
            <a:ext cx="6393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Openness in sharing their views about public events</a:t>
            </a:r>
          </a:p>
          <a:p>
            <a:r>
              <a:rPr lang="en-US" dirty="0"/>
              <a:t>	</a:t>
            </a:r>
            <a:r>
              <a:rPr lang="en-US" dirty="0" smtClean="0"/>
              <a:t>- Twitter, Facebook, Google+</a:t>
            </a:r>
          </a:p>
          <a:p>
            <a:r>
              <a:rPr lang="en-US" dirty="0"/>
              <a:t>	</a:t>
            </a:r>
            <a:r>
              <a:rPr lang="en-US" dirty="0" smtClean="0"/>
              <a:t>- Emergency and calamity services</a:t>
            </a:r>
          </a:p>
          <a:p>
            <a:r>
              <a:rPr lang="en-US" dirty="0"/>
              <a:t>	</a:t>
            </a:r>
            <a:r>
              <a:rPr lang="en-US" dirty="0" smtClean="0"/>
              <a:t>- apps with location information (</a:t>
            </a:r>
            <a:r>
              <a:rPr lang="en-US" dirty="0"/>
              <a:t>U</a:t>
            </a:r>
            <a:r>
              <a:rPr lang="en-US" dirty="0" smtClean="0"/>
              <a:t>ber,</a:t>
            </a:r>
            <a:r>
              <a:rPr lang="en-US" dirty="0"/>
              <a:t>	I</a:t>
            </a:r>
            <a:r>
              <a:rPr lang="en-US" dirty="0" smtClean="0"/>
              <a:t>nstagram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and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83" y="2109747"/>
            <a:ext cx="6818330" cy="18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3" y="4096693"/>
            <a:ext cx="7035385" cy="185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558" y="1405693"/>
            <a:ext cx="257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Tweet </a:t>
            </a:r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</a:t>
            </a:r>
            <a:r>
              <a:rPr lang="en-US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4763" y="1297257"/>
            <a:ext cx="28119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Political </a:t>
            </a:r>
            <a:r>
              <a:rPr lang="en-US" sz="1400" dirty="0"/>
              <a:t>Model (POLM):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		POLM1 </a:t>
            </a:r>
            <a:r>
              <a:rPr lang="mr-IN" sz="1400" dirty="0" smtClean="0"/>
              <a:t>–</a:t>
            </a:r>
            <a:r>
              <a:rPr lang="en-US" sz="1400" dirty="0" smtClean="0"/>
              <a:t> SVM based</a:t>
            </a:r>
            <a:br>
              <a:rPr lang="en-US" sz="1400" dirty="0" smtClean="0"/>
            </a:br>
            <a:r>
              <a:rPr lang="en-US" sz="1400" dirty="0" smtClean="0"/>
              <a:t>		POLM2 </a:t>
            </a:r>
            <a:r>
              <a:rPr lang="mr-IN" sz="1400" dirty="0" smtClean="0"/>
              <a:t>–</a:t>
            </a:r>
            <a:r>
              <a:rPr lang="en-US" sz="1400" dirty="0" smtClean="0"/>
              <a:t> LR based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93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and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558" y="1405693"/>
            <a:ext cx="256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Party Classification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1781" y="1313360"/>
            <a:ext cx="30133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Party Model (PARTYM): </a:t>
            </a:r>
            <a:br>
              <a:rPr lang="en-US" sz="1400" smtClean="0"/>
            </a:br>
            <a:r>
              <a:rPr lang="en-US" sz="1400" smtClean="0"/>
              <a:t>		PARTYM1 </a:t>
            </a:r>
            <a:r>
              <a:rPr lang="mr-IN" sz="1400" dirty="0" smtClean="0"/>
              <a:t>–</a:t>
            </a:r>
            <a:r>
              <a:rPr lang="en-US" sz="1400" dirty="0" smtClean="0"/>
              <a:t> SVM based</a:t>
            </a:r>
            <a:br>
              <a:rPr lang="en-US" sz="1400" dirty="0" smtClean="0"/>
            </a:br>
            <a:r>
              <a:rPr lang="en-US" sz="1400" dirty="0" smtClean="0"/>
              <a:t>		PARTYM2 </a:t>
            </a:r>
            <a:r>
              <a:rPr lang="mr-IN" sz="1400" dirty="0" smtClean="0"/>
              <a:t>–</a:t>
            </a:r>
            <a:r>
              <a:rPr lang="en-US" sz="1400" dirty="0" smtClean="0"/>
              <a:t> LR based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53714" y="1255637"/>
            <a:ext cx="45543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		A0 </a:t>
            </a:r>
            <a:r>
              <a:rPr lang="mr-IN" sz="1400" dirty="0" smtClean="0"/>
              <a:t>–</a:t>
            </a:r>
            <a:r>
              <a:rPr lang="en-US" sz="1400" dirty="0" smtClean="0"/>
              <a:t> </a:t>
            </a:r>
            <a:r>
              <a:rPr lang="en-US" sz="1400" dirty="0"/>
              <a:t>No </a:t>
            </a:r>
            <a:r>
              <a:rPr lang="en-US" sz="1400" dirty="0" smtClean="0"/>
              <a:t>keywords</a:t>
            </a:r>
            <a:r>
              <a:rPr lang="en-US" sz="1400" dirty="0"/>
              <a:t> </a:t>
            </a:r>
            <a:r>
              <a:rPr lang="en-US" sz="1400" dirty="0" smtClean="0"/>
              <a:t>in training data</a:t>
            </a:r>
            <a:br>
              <a:rPr lang="en-US" sz="1400" dirty="0" smtClean="0"/>
            </a:br>
            <a:r>
              <a:rPr lang="en-US" sz="1400" dirty="0" smtClean="0"/>
              <a:t>		A1 </a:t>
            </a:r>
            <a:r>
              <a:rPr lang="mr-IN" sz="1400" dirty="0" smtClean="0"/>
              <a:t>–</a:t>
            </a:r>
            <a:r>
              <a:rPr lang="en-US" sz="1400" dirty="0" smtClean="0"/>
              <a:t> Only Trump &amp; Hillary in training data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23" y="4491588"/>
            <a:ext cx="6263409" cy="1941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62" y="2701321"/>
            <a:ext cx="6423890" cy="17764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5055" y="2229725"/>
            <a:ext cx="876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on crowdsourced labeled tweets and </a:t>
            </a:r>
            <a:r>
              <a:rPr lang="en-US" smtClean="0"/>
              <a:t>general testbed seems similar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and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558" y="1405693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Sentiment Classification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1781" y="1313360"/>
            <a:ext cx="28369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Sentiment Model (SENT): </a:t>
            </a:r>
            <a:br>
              <a:rPr lang="en-US" sz="1400" dirty="0" smtClean="0"/>
            </a:br>
            <a:r>
              <a:rPr lang="en-US" sz="1400" dirty="0" smtClean="0"/>
              <a:t>		SENT1 </a:t>
            </a:r>
            <a:r>
              <a:rPr lang="mr-IN" sz="1400" dirty="0" smtClean="0"/>
              <a:t>–</a:t>
            </a:r>
            <a:r>
              <a:rPr lang="en-US" sz="1400" dirty="0" smtClean="0"/>
              <a:t> SVM based</a:t>
            </a:r>
            <a:br>
              <a:rPr lang="en-US" sz="1400" dirty="0" smtClean="0"/>
            </a:br>
            <a:r>
              <a:rPr lang="en-US" sz="1400" dirty="0" smtClean="0"/>
              <a:t>		SENT2 </a:t>
            </a:r>
            <a:r>
              <a:rPr lang="mr-IN" sz="1400" dirty="0" smtClean="0"/>
              <a:t>–</a:t>
            </a:r>
            <a:r>
              <a:rPr lang="en-US" sz="1400" dirty="0" smtClean="0"/>
              <a:t> LR based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53714" y="1352622"/>
            <a:ext cx="24929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SENT3 </a:t>
            </a:r>
            <a:r>
              <a:rPr lang="mr-IN" sz="1400" dirty="0"/>
              <a:t>–</a:t>
            </a:r>
            <a:r>
              <a:rPr lang="en-US" sz="1400" dirty="0"/>
              <a:t> </a:t>
            </a:r>
            <a:r>
              <a:rPr lang="en-US" sz="1400" dirty="0" smtClean="0"/>
              <a:t>MNB </a:t>
            </a:r>
            <a:r>
              <a:rPr lang="en-US" sz="1400" dirty="0"/>
              <a:t>based</a:t>
            </a:r>
            <a:br>
              <a:rPr lang="en-US" sz="1400" dirty="0"/>
            </a:br>
            <a:r>
              <a:rPr lang="en-US" sz="1400" dirty="0" smtClean="0"/>
              <a:t>SENT4 </a:t>
            </a:r>
            <a:r>
              <a:rPr lang="mr-IN" sz="1400" dirty="0"/>
              <a:t>–</a:t>
            </a:r>
            <a:r>
              <a:rPr lang="en-US" sz="1400" dirty="0"/>
              <a:t> </a:t>
            </a:r>
            <a:r>
              <a:rPr lang="en-US" sz="1400" dirty="0" smtClean="0"/>
              <a:t>LSTM-RNN based	</a:t>
            </a:r>
            <a:br>
              <a:rPr lang="en-US" sz="1400" dirty="0" smtClean="0"/>
            </a:br>
            <a:r>
              <a:rPr lang="en-US" sz="1400" dirty="0" smtClean="0"/>
              <a:t>SENT5 </a:t>
            </a:r>
            <a:r>
              <a:rPr lang="mr-IN" sz="1400" dirty="0" smtClean="0"/>
              <a:t>–</a:t>
            </a:r>
            <a:r>
              <a:rPr lang="en-US" sz="1400" dirty="0" smtClean="0"/>
              <a:t> </a:t>
            </a:r>
            <a:r>
              <a:rPr lang="en-US" sz="1400" dirty="0" err="1" smtClean="0"/>
              <a:t>FastText</a:t>
            </a:r>
            <a:r>
              <a:rPr lang="en-US" sz="1400" dirty="0" smtClean="0"/>
              <a:t> based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/>
          <a:stretch/>
        </p:blipFill>
        <p:spPr>
          <a:xfrm>
            <a:off x="2977573" y="2920014"/>
            <a:ext cx="5753100" cy="3300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9139" y="2235555"/>
            <a:ext cx="775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1.6 million tweets from Stanford Twitter Sentiment (STS) for train and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and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558" y="1405693"/>
            <a:ext cx="290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Bursty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Event Detection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9" y="1446454"/>
            <a:ext cx="4025320" cy="4826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09" y="2527809"/>
            <a:ext cx="4281056" cy="20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and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558" y="1405693"/>
            <a:ext cx="116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Overall: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17582" y="1886670"/>
            <a:ext cx="6686092" cy="2272957"/>
            <a:chOff x="1917582" y="1870579"/>
            <a:chExt cx="6686092" cy="22729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582" y="1870579"/>
              <a:ext cx="2984189" cy="22729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050" y="1870579"/>
              <a:ext cx="3094624" cy="22729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917582" y="4271272"/>
            <a:ext cx="325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Florida actual election result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09050" y="4271272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Florida sentiment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and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558" y="1405693"/>
            <a:ext cx="116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Overall: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69285" y="1870579"/>
            <a:ext cx="5423615" cy="2730053"/>
            <a:chOff x="2569285" y="1870579"/>
            <a:chExt cx="5423615" cy="27300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285" y="1870579"/>
              <a:ext cx="1917806" cy="27300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16" y="1870579"/>
              <a:ext cx="1930384" cy="273005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17582" y="4659204"/>
            <a:ext cx="355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California actual election result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92180" y="4659204"/>
            <a:ext cx="325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California sentiment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9848" y="1704110"/>
            <a:ext cx="1030423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Use case US Election 2016 proves that our approach is quite successful in achieving  </a:t>
            </a:r>
            <a:br>
              <a:rPr lang="en-US" dirty="0" smtClean="0"/>
            </a:br>
            <a:r>
              <a:rPr lang="en-US" dirty="0" smtClean="0"/>
              <a:t>what we aim for.</a:t>
            </a: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People reaction changes with time; so temporal query analysis makes more sense.</a:t>
            </a: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In terms of election result: </a:t>
            </a:r>
          </a:p>
          <a:p>
            <a:pPr marL="742950" lvl="1" indent="-285750" algn="just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Twitter  reflects the voice of young generation mostly. </a:t>
            </a:r>
          </a:p>
          <a:p>
            <a:pPr marL="742950" lvl="1" indent="-285750" algn="just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Exit polls indicates former generation and non-graduate leans toward republican party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their percent- age is statistically </a:t>
            </a:r>
            <a:r>
              <a:rPr lang="en-US" dirty="0" smtClean="0"/>
              <a:t>significant. (source: NY Times Exit Polls)</a:t>
            </a: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Beyond election, Compass is a useful and generic end-to-end framework for </a:t>
            </a:r>
            <a:r>
              <a:rPr lang="en-US" dirty="0" err="1"/>
              <a:t>spatio</a:t>
            </a:r>
            <a:r>
              <a:rPr lang="en-US" dirty="0"/>
              <a:t>-temporal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sentiment </a:t>
            </a:r>
            <a:r>
              <a:rPr lang="en-US" dirty="0"/>
              <a:t>analysis over any topic of interest. </a:t>
            </a:r>
          </a:p>
          <a:p>
            <a:pPr marL="285750" indent="-285750" algn="just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Compass provides a configurable framework </a:t>
            </a:r>
            <a:r>
              <a:rPr lang="en-US" dirty="0" smtClean="0"/>
              <a:t>for diverse application.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9944" y="1304236"/>
            <a:ext cx="108225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[1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 D. Agarwal and B.-C. Chen. da: matrix factorization through latent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dirichlet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allocation. In WSDM, 2010.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[2] L.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AlSumait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D. Barbara ́, and C.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Domeniconi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On-line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lda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Adaptive topic models for mining text streams with applications to topic detection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 tracking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 ICDM. IEEE, 2008.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[3]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Anandkumar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D. P. Foster, D. J. Hsu, S. M.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Kakade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Y.-K. Liu. A spectral algorithm for latent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dirichlet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allocation. In NIPS, 2012.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[4] D.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Anuta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Churchin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J. Luo. Election bias: Comparing polls and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twi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2016 us election. arXiv:1701.06232, 2016.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[5] AOL. 2016 presidential election timeline, 2016. [accessed 08-02-2017].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[6] D. M.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Blei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Probabilistic topic models. CACM, 55(4):77–84, 2012.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[7] D. M.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Blei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A. Y. Ng, and M. I. Jordan. Latent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dirichlet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allocation. JMLR, 3(Jan):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993–1022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2003.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[8] P. Bojanowski, E. Grave,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Joulin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T.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Mikolov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Enriching word vectors with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subword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arXiv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preprint arXiv:1607.04606, 2016.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[9] A. Bovet, F.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Morone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H.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Predicting election trends with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twitter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Hillary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clinton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versus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donald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trump. arXiv:1610.01587, 2016.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[10] M.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Cataldi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L. Di Caro, and C.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Schifanella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Emerging topic detection on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based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temporal and social terms evaluation. In MDM/KDD, 2010.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[11] G.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Cormode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S.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Muthukrishnan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An improved data stream summary: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count-min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sketch and its applications. In LATIN, 2004.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[12] C. N. Dos Santos and M.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Gatti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Deep convolutional neural networks for sentiment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short texts. In COLING, 2014.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[13]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Duric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F. Song. Feature selection for sentiment analysis based on content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syntax models. Decision Support Systems, 53(4):704–711, 2011.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[14] A. El-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Kishky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Y. Song, C. Wang, C. R. Voss, and J. Han. Scalable topical phrase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mining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text corpora. PVLDB, 8(3), 2014.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[15]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Genkin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D. D. Lewis, and D. Madigan. Large-scale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bayesian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logistic regression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categorization.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Technometrics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49(3), 2007.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[16] A. Go, R.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Bhayani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L. Huang. Twi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sentiment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cation using distant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supervision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CS224N Project, Stanford, 1(12), 2009.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[17] F. Godin, V.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Slavkovikj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W. De Neve, B.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Schrauwen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R. Van de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Walle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Using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topic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models for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twi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hashtag recommendation. In WWW, 2013.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[18] S.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Hochreiter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J.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Schmidhuber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Long short-term memory. Neural computation,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9(8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):1735–1780, 1997.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[19] T. Hofmann. Probabilistic latent semantic analysis. In Uncertainty in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artificial intelligence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pages 289–296, 1999.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[20] IETF.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Rfc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7946 -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geojson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format, 2017. [accessed 08-Feb-2017].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[21] L. Jiang, M. Yu, M. Zhou, X. Liu, and T. Zhao. Target-dependent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sentiment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 ACL HLT, pages 151–160.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[22] T.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Joachims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Text categorization with support vector machines: Learning with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 features. In ECML, 1998.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[23]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Joulin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E. Grave, P. Bojanowski, and T.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Mikolov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Bag of tricks for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effcient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arXiv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preprint arXiv:1607.01759, 2016.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[24]  D.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Kingma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J. Ba. Adam: A method for stochastic optimization. arXiv:1412.6980, 2014. 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[25]  J. Kleinberg.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Bursty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hierarchical structure in streams. Data Mining and Knowledge Discovery, 7(4):373–397, 2003.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85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47" y="3816063"/>
            <a:ext cx="775946" cy="7308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01" y="4411515"/>
            <a:ext cx="775946" cy="73087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20" y="4518234"/>
            <a:ext cx="775946" cy="730873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50" y="4546936"/>
            <a:ext cx="775946" cy="730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8939" y="1801783"/>
            <a:ext cx="4445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Collective crowd opinion matters</a:t>
            </a:r>
          </a:p>
          <a:p>
            <a:r>
              <a:rPr lang="en-US" dirty="0"/>
              <a:t>	</a:t>
            </a:r>
            <a:r>
              <a:rPr lang="en-US" dirty="0" smtClean="0"/>
              <a:t>- crowd response changes with time</a:t>
            </a:r>
          </a:p>
          <a:p>
            <a:r>
              <a:rPr lang="en-US" dirty="0"/>
              <a:t>	- location </a:t>
            </a:r>
          </a:p>
          <a:p>
            <a:endParaRPr lang="en-US" dirty="0" smtClean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48" y="3787361"/>
            <a:ext cx="775946" cy="7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39944" y="1262672"/>
            <a:ext cx="108225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[26]  E.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Kouloumpis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T. Wilson, and J. D. Moore. Twi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sentiment analysis: e good the bad and the omg!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Icwsm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11(538-541), 2011.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[27]  S. Lai, L. Xu, K. Liu, and J. Zhao. Recurrent convolutional neural networks for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cation. In AAAI, volume 333, pages 2267–2273, 2015.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[28]  Q. Li, S. Shah, X. Liu,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Nourbakhsh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R. Fang.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Tweetsi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Tweet topic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entity knowledge base and topic enhanced word embedding. In CIKM, 2016.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[29]  R. Lu and Q. Yang. Trend analysis of news topics 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twi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IJMLC, 2(3), 2012.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[30]  A. McCallum, K. Nigam, et al. A comparison of event models for naive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bayes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 classification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 AAAI, volume 752, pages 41–48, 1998.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[31]  L.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Medsker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L. C. Jain. Recurrent neural networks: design and applications.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press, 1999.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[32]  T.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Mikolov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K. Chen, G.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Corrado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J. Dean. 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cient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estimation of word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representations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vector space. arXiv:1301.3781, 2013.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[33]  T.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Mikolov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Sutskever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K. Chen, G. S.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Corrado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J. Dean. Distributed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representations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words and phrases and their compositionality. In NIPS, pages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3111–3119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2013.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[34]  D.-P. Nguyen, R. Gravel, R.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Trieschnigg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T.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” how old do you think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?” a study of language and age 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twi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2013.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[35]  B. Pang, L. Lee, et al. Opinion mining and sentiment analysis. FTIR, 2(1–2):1–135,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2008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[36]  PRC. Demographics of social media users in 2016, 2016. [accessed 08-Feb-2017].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[37]  D. 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Shamma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L. Kennedy, and E. F. Churchill. Peaks and persistence: Modeling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shape of microblog conversations. In CSCW, 2011.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[38]  M.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Taboada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J. Brooke, M. To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loski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M.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Stede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Lexicon-based methods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sentiment analysis. Computational Linguistics, 37(2):267–307, 2011.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[39]  D. Tang, B. Qin, and T. Liu. Document modeling with gated recurrent neural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sentiment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cation. In EMNLP, pages 1422–1432, 2015.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[40]  N. Y. Times. Election 2016: Exit polls, 2016.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[41]  S.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Vosoughi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H. Zhou, and D. Roy. Enhanced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sentiment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 using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contextual information. arXiv:1605.05195, 2016.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[42]  C. Wang and D. M.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Blei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Collaborative topic modeling for recommending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scientific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articles. In SIGKDD, 2011.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[43]  Z. Wei, G. Luo, K. Yi, X. Du, and J.-R. Wen. Persistent data sketching. In SIGMOD,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[44]  Wikipedia.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Swi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gamma-ray burst mission —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wikipedia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 free encyclopedia,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[accessed 08-Feb-2017].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[45]  D.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F. Li, B. Yao, G. Li, L. Zhou, and M.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Simba: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in-memory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spatial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analytics. In SIGMOD, 2016.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[46]  W.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Xie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F. Zhu, J. Jiang, E.-P. Lim, and K. Wang.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Topicsketch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Real-time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bursty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topic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detection from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twi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In ICDM, pages 837–846, 2013.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[47]  W. X. Zhao, J. Jiang, J.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J. He, E.-P. Lim, H. Yan, and X. Li. Comparing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traditional media using topic models. In ECIR, 2011.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[48]  C. Zhou, C. Sun, Z. Liu, and F. Lau. A c-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lstm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neural network for text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arXiv:1511.08630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2015. 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[49]  Y. Zhu and D.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Shasha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cient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elastic burst detection in data streams. In SIGKDD,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2003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3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881745"/>
            <a:ext cx="10058400" cy="32904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/>
              <a:t>?</a:t>
            </a:r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687782"/>
            <a:ext cx="10058400" cy="3484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Copperplate" charset="0"/>
                <a:ea typeface="Copperplate" charset="0"/>
                <a:cs typeface="Copperplate" charset="0"/>
              </a:rPr>
              <a:t>Thanking You</a:t>
            </a:r>
            <a:endParaRPr lang="en-US" sz="3600" dirty="0">
              <a:latin typeface="Copperplate" charset="0"/>
              <a:ea typeface="Copperplate" charset="0"/>
              <a:cs typeface="Copperplat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08939" y="1801783"/>
            <a:ext cx="691727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Factors motivated us: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 Ubiquitous Geotagged Data</a:t>
            </a:r>
          </a:p>
          <a:p>
            <a:r>
              <a:rPr lang="en-US" dirty="0"/>
              <a:t>	</a:t>
            </a:r>
            <a:r>
              <a:rPr lang="en-US" dirty="0" smtClean="0"/>
              <a:t>- Measure Community Influence </a:t>
            </a:r>
          </a:p>
          <a:p>
            <a:r>
              <a:rPr lang="en-US" dirty="0"/>
              <a:t>	</a:t>
            </a:r>
            <a:r>
              <a:rPr lang="en-US" dirty="0" smtClean="0"/>
              <a:t>- Local Socio-Economic Events</a:t>
            </a:r>
          </a:p>
          <a:p>
            <a:r>
              <a:rPr lang="en-US" dirty="0"/>
              <a:t>	</a:t>
            </a:r>
            <a:r>
              <a:rPr lang="en-US" dirty="0" smtClean="0"/>
              <a:t>- Local Health</a:t>
            </a:r>
            <a:r>
              <a:rPr lang="mr-IN" dirty="0" smtClean="0"/>
              <a:t>–</a:t>
            </a:r>
            <a:r>
              <a:rPr lang="en-US" dirty="0" smtClean="0"/>
              <a:t>Food indicators</a:t>
            </a:r>
          </a:p>
          <a:p>
            <a:r>
              <a:rPr lang="en-US" dirty="0"/>
              <a:t>	</a:t>
            </a:r>
            <a:r>
              <a:rPr lang="en-US" dirty="0" smtClean="0"/>
              <a:t>		- </a:t>
            </a:r>
            <a:r>
              <a:rPr lang="en-US" sz="1600" dirty="0" smtClean="0">
                <a:solidFill>
                  <a:srgbClr val="0070C0"/>
                </a:solidFill>
              </a:rPr>
              <a:t>PubMed 2017</a:t>
            </a:r>
            <a:r>
              <a:rPr lang="en-US" dirty="0" smtClean="0"/>
              <a:t> 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			Social </a:t>
            </a:r>
            <a:r>
              <a:rPr lang="en-US" sz="1100" dirty="0"/>
              <a:t>media indicators of the food environment </a:t>
            </a:r>
            <a:r>
              <a:rPr lang="en-US" sz="1100" dirty="0" smtClean="0"/>
              <a:t>and state health </a:t>
            </a:r>
            <a:r>
              <a:rPr lang="en-US" sz="1100" dirty="0"/>
              <a:t>outcomes</a:t>
            </a:r>
            <a:r>
              <a:rPr lang="en-US" sz="1100" dirty="0" smtClean="0"/>
              <a:t>. </a:t>
            </a:r>
            <a:endParaRPr lang="en-US" sz="1100" dirty="0"/>
          </a:p>
          <a:p>
            <a:r>
              <a:rPr lang="en-US" sz="1100" dirty="0"/>
              <a:t>			 </a:t>
            </a:r>
            <a:r>
              <a:rPr lang="en-US" dirty="0"/>
              <a:t>-</a:t>
            </a:r>
            <a:r>
              <a:rPr lang="en-US" sz="11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AJPH </a:t>
            </a:r>
            <a:r>
              <a:rPr lang="en-US" sz="1600" dirty="0" smtClean="0">
                <a:solidFill>
                  <a:srgbClr val="0070C0"/>
                </a:solidFill>
              </a:rPr>
              <a:t>2017 </a:t>
            </a:r>
            <a:r>
              <a:rPr lang="en-US" sz="1100" dirty="0" smtClean="0"/>
              <a:t> 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			Geotagged </a:t>
            </a:r>
            <a:r>
              <a:rPr lang="en-US" sz="1100" dirty="0"/>
              <a:t>U.S. Tweets as Predictors of County-Level Health </a:t>
            </a:r>
            <a:r>
              <a:rPr lang="en-US" sz="1100" dirty="0" smtClean="0"/>
              <a:t>Outcomes</a:t>
            </a:r>
          </a:p>
          <a:p>
            <a:r>
              <a:rPr lang="en-US" dirty="0"/>
              <a:t>	</a:t>
            </a:r>
            <a:r>
              <a:rPr lang="en-US" dirty="0" smtClean="0"/>
              <a:t>- Local Ad-targeting framework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4" y="3610477"/>
            <a:ext cx="3084677" cy="173383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4129163"/>
            <a:ext cx="274093" cy="258172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8" y="4281563"/>
            <a:ext cx="274093" cy="258172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8" y="3893134"/>
            <a:ext cx="274093" cy="258172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11" y="3870991"/>
            <a:ext cx="274093" cy="258172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13" y="4726724"/>
            <a:ext cx="274093" cy="258172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25" y="4022220"/>
            <a:ext cx="274093" cy="258172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67" y="4970976"/>
            <a:ext cx="274093" cy="258172"/>
          </a:xfrm>
          <a:prstGeom prst="rect">
            <a:avLst/>
          </a:prstGeom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34" y="4219006"/>
            <a:ext cx="274093" cy="258172"/>
          </a:xfrm>
          <a:prstGeom prst="rect">
            <a:avLst/>
          </a:prstGeom>
        </p:spPr>
      </p:pic>
      <p:pic>
        <p:nvPicPr>
          <p:cNvPr id="1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09" y="4348092"/>
            <a:ext cx="274093" cy="258172"/>
          </a:xfrm>
          <a:prstGeom prst="rect">
            <a:avLst/>
          </a:prstGeom>
        </p:spPr>
      </p:pic>
      <p:pic>
        <p:nvPicPr>
          <p:cNvPr id="2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4744626"/>
            <a:ext cx="274093" cy="258172"/>
          </a:xfrm>
          <a:prstGeom prst="rect">
            <a:avLst/>
          </a:prstGeom>
        </p:spPr>
      </p:pic>
      <p:pic>
        <p:nvPicPr>
          <p:cNvPr id="2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48" y="4433963"/>
            <a:ext cx="274093" cy="258172"/>
          </a:xfrm>
          <a:prstGeom prst="rect">
            <a:avLst/>
          </a:prstGeom>
        </p:spPr>
      </p:pic>
      <p:pic>
        <p:nvPicPr>
          <p:cNvPr id="2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57" y="4030212"/>
            <a:ext cx="274093" cy="258172"/>
          </a:xfrm>
          <a:prstGeom prst="rect">
            <a:avLst/>
          </a:prstGeom>
        </p:spPr>
      </p:pic>
      <p:pic>
        <p:nvPicPr>
          <p:cNvPr id="2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43" y="3885580"/>
            <a:ext cx="274093" cy="258172"/>
          </a:xfrm>
          <a:prstGeom prst="rect">
            <a:avLst/>
          </a:prstGeom>
        </p:spPr>
      </p:pic>
      <p:pic>
        <p:nvPicPr>
          <p:cNvPr id="2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17" y="3740948"/>
            <a:ext cx="274093" cy="258172"/>
          </a:xfrm>
          <a:prstGeom prst="rect">
            <a:avLst/>
          </a:prstGeom>
        </p:spPr>
      </p:pic>
      <p:pic>
        <p:nvPicPr>
          <p:cNvPr id="2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16" y="3902198"/>
            <a:ext cx="274093" cy="258172"/>
          </a:xfrm>
          <a:prstGeom prst="rect">
            <a:avLst/>
          </a:prstGeom>
        </p:spPr>
      </p:pic>
      <p:pic>
        <p:nvPicPr>
          <p:cNvPr id="2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89" y="3942350"/>
            <a:ext cx="274093" cy="258172"/>
          </a:xfrm>
          <a:prstGeom prst="rect">
            <a:avLst/>
          </a:prstGeom>
        </p:spPr>
      </p:pic>
      <p:pic>
        <p:nvPicPr>
          <p:cNvPr id="2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48" y="4152477"/>
            <a:ext cx="274093" cy="258172"/>
          </a:xfrm>
          <a:prstGeom prst="rect">
            <a:avLst/>
          </a:prstGeom>
        </p:spPr>
      </p:pic>
      <p:pic>
        <p:nvPicPr>
          <p:cNvPr id="2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34" y="4288697"/>
            <a:ext cx="274093" cy="258172"/>
          </a:xfrm>
          <a:prstGeom prst="rect">
            <a:avLst/>
          </a:prstGeom>
        </p:spPr>
      </p:pic>
      <p:pic>
        <p:nvPicPr>
          <p:cNvPr id="2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66" y="4152477"/>
            <a:ext cx="274093" cy="258172"/>
          </a:xfrm>
          <a:prstGeom prst="rect">
            <a:avLst/>
          </a:prstGeom>
        </p:spPr>
      </p:pic>
      <p:pic>
        <p:nvPicPr>
          <p:cNvPr id="3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50" y="3999120"/>
            <a:ext cx="274093" cy="258172"/>
          </a:xfrm>
          <a:prstGeom prst="rect">
            <a:avLst/>
          </a:prstGeom>
        </p:spPr>
      </p:pic>
      <p:pic>
        <p:nvPicPr>
          <p:cNvPr id="3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41" y="3962415"/>
            <a:ext cx="274093" cy="258172"/>
          </a:xfrm>
          <a:prstGeom prst="rect">
            <a:avLst/>
          </a:prstGeom>
        </p:spPr>
      </p:pic>
      <p:pic>
        <p:nvPicPr>
          <p:cNvPr id="3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44" y="4660313"/>
            <a:ext cx="274093" cy="258172"/>
          </a:xfrm>
          <a:prstGeom prst="rect">
            <a:avLst/>
          </a:prstGeom>
        </p:spPr>
      </p:pic>
      <p:pic>
        <p:nvPicPr>
          <p:cNvPr id="3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9" y="4427818"/>
            <a:ext cx="274093" cy="258172"/>
          </a:xfrm>
          <a:prstGeom prst="rect">
            <a:avLst/>
          </a:prstGeom>
        </p:spPr>
      </p:pic>
      <p:pic>
        <p:nvPicPr>
          <p:cNvPr id="3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18" y="4970976"/>
            <a:ext cx="274093" cy="258172"/>
          </a:xfrm>
          <a:prstGeom prst="rect">
            <a:avLst/>
          </a:prstGeom>
        </p:spPr>
      </p:pic>
      <p:pic>
        <p:nvPicPr>
          <p:cNvPr id="35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66" y="4876185"/>
            <a:ext cx="274093" cy="258172"/>
          </a:xfrm>
          <a:prstGeom prst="rect">
            <a:avLst/>
          </a:prstGeom>
        </p:spPr>
      </p:pic>
      <p:pic>
        <p:nvPicPr>
          <p:cNvPr id="3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58" y="4832629"/>
            <a:ext cx="274093" cy="258172"/>
          </a:xfrm>
          <a:prstGeom prst="rect">
            <a:avLst/>
          </a:prstGeom>
        </p:spPr>
      </p:pic>
      <p:pic>
        <p:nvPicPr>
          <p:cNvPr id="3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4509703"/>
            <a:ext cx="274093" cy="258172"/>
          </a:xfrm>
          <a:prstGeom prst="rect">
            <a:avLst/>
          </a:prstGeom>
        </p:spPr>
      </p:pic>
      <p:pic>
        <p:nvPicPr>
          <p:cNvPr id="3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25" y="3758331"/>
            <a:ext cx="274093" cy="258172"/>
          </a:xfrm>
          <a:prstGeom prst="rect">
            <a:avLst/>
          </a:prstGeom>
        </p:spPr>
      </p:pic>
      <p:pic>
        <p:nvPicPr>
          <p:cNvPr id="3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05" y="3790772"/>
            <a:ext cx="274093" cy="2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08939" y="1801783"/>
            <a:ext cx="46839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Large volume of data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Realtime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Clean up/filter non-relevant data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Generic Topic Classification techniques</a:t>
            </a:r>
          </a:p>
          <a:p>
            <a:pPr marL="285750" indent="-285750">
              <a:buFontTx/>
              <a:buChar char="-"/>
            </a:pPr>
            <a:r>
              <a:rPr lang="en-US" dirty="0"/>
              <a:t>Sentiment Analysis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Adhoc</a:t>
            </a:r>
            <a:r>
              <a:rPr lang="en-US" dirty="0"/>
              <a:t> query </a:t>
            </a:r>
            <a:r>
              <a:rPr lang="en-US" dirty="0" smtClean="0"/>
              <a:t>support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Information </a:t>
            </a:r>
            <a:r>
              <a:rPr lang="en-US" dirty="0"/>
              <a:t>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4996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- COMPASS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8828" y="2466805"/>
            <a:ext cx="71220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Framework with </a:t>
            </a:r>
            <a:r>
              <a:rPr lang="en-US" dirty="0" smtClean="0">
                <a:solidFill>
                  <a:srgbClr val="002060"/>
                </a:solidFill>
              </a:rPr>
              <a:t>MINIMAL</a:t>
            </a:r>
            <a:r>
              <a:rPr lang="en-US" dirty="0" smtClean="0"/>
              <a:t> human hand curation </a:t>
            </a:r>
          </a:p>
          <a:p>
            <a:r>
              <a:rPr lang="en-US" dirty="0" smtClean="0"/>
              <a:t>	- Scalable </a:t>
            </a:r>
          </a:p>
          <a:p>
            <a:r>
              <a:rPr lang="en-US" dirty="0" smtClean="0"/>
              <a:t>	- Streaming </a:t>
            </a:r>
            <a:r>
              <a:rPr lang="en-US" dirty="0"/>
              <a:t>and batch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 Easy configurable - YAML</a:t>
            </a:r>
          </a:p>
          <a:p>
            <a:r>
              <a:rPr lang="en-US" dirty="0"/>
              <a:t>	</a:t>
            </a:r>
            <a:r>
              <a:rPr lang="en-US" dirty="0" smtClean="0"/>
              <a:t>- Pluggable </a:t>
            </a:r>
            <a:r>
              <a:rPr lang="mr-IN" dirty="0" smtClean="0"/>
              <a:t>–</a:t>
            </a:r>
            <a:r>
              <a:rPr lang="en-US" dirty="0" smtClean="0"/>
              <a:t> (</a:t>
            </a:r>
            <a:r>
              <a:rPr lang="en-US" dirty="0" err="1" smtClean="0"/>
              <a:t>WebSocket</a:t>
            </a:r>
            <a:r>
              <a:rPr lang="en-US" dirty="0" smtClean="0"/>
              <a:t>/HTTP-REST/Program)</a:t>
            </a:r>
          </a:p>
          <a:p>
            <a:r>
              <a:rPr lang="en-US" dirty="0"/>
              <a:t>	</a:t>
            </a:r>
            <a:r>
              <a:rPr lang="en-US" dirty="0" smtClean="0"/>
              <a:t>	- Data Sources</a:t>
            </a:r>
          </a:p>
          <a:p>
            <a:r>
              <a:rPr lang="en-US" dirty="0"/>
              <a:t>	</a:t>
            </a:r>
            <a:r>
              <a:rPr lang="en-US" dirty="0" smtClean="0"/>
              <a:t>	- Machine learning models</a:t>
            </a:r>
          </a:p>
          <a:p>
            <a:r>
              <a:rPr lang="en-US" dirty="0" smtClean="0"/>
              <a:t>	- </a:t>
            </a:r>
            <a:r>
              <a:rPr lang="en-US" dirty="0" err="1" smtClean="0"/>
              <a:t>Adhoc</a:t>
            </a:r>
            <a:r>
              <a:rPr lang="en-US" dirty="0" smtClean="0"/>
              <a:t> pluggable modules</a:t>
            </a:r>
          </a:p>
          <a:p>
            <a:r>
              <a:rPr lang="en-US" dirty="0"/>
              <a:t>	</a:t>
            </a:r>
            <a:r>
              <a:rPr lang="en-US" dirty="0" smtClean="0"/>
              <a:t>	- </a:t>
            </a:r>
            <a:r>
              <a:rPr lang="en-US" dirty="0" err="1" smtClean="0"/>
              <a:t>Bursty</a:t>
            </a:r>
            <a:r>
              <a:rPr lang="en-US" dirty="0" smtClean="0"/>
              <a:t> Event Detection module</a:t>
            </a:r>
          </a:p>
          <a:p>
            <a:r>
              <a:rPr lang="en-US" dirty="0" smtClean="0"/>
              <a:t>	- Analytics Support </a:t>
            </a:r>
            <a:br>
              <a:rPr lang="en-US" dirty="0" smtClean="0"/>
            </a:br>
            <a:r>
              <a:rPr lang="en-US" dirty="0" smtClean="0"/>
              <a:t>                - 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SIMBA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en-US" dirty="0" smtClean="0"/>
              <a:t>Spatial In-Memory Big Analytics </a:t>
            </a:r>
            <a:r>
              <a:rPr lang="en-US" dirty="0" smtClean="0">
                <a:solidFill>
                  <a:srgbClr val="0070C0"/>
                </a:solidFill>
              </a:rPr>
              <a:t>SIGMOD 2016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- APIs for UI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43" y="1198877"/>
            <a:ext cx="1301158" cy="1301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8844" y="1587846"/>
            <a:ext cx="7464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small" dirty="0" smtClean="0">
                <a:solidFill>
                  <a:srgbClr val="002060"/>
                </a:solidFill>
              </a:rPr>
              <a:t>Comp</a:t>
            </a:r>
            <a:r>
              <a:rPr lang="en-US" dirty="0" smtClean="0"/>
              <a:t>rehensive </a:t>
            </a:r>
            <a:r>
              <a:rPr lang="en-US" sz="2800" b="1" dirty="0" smtClean="0">
                <a:solidFill>
                  <a:srgbClr val="002060"/>
                </a:solidFill>
              </a:rPr>
              <a:t>A</a:t>
            </a:r>
            <a:r>
              <a:rPr lang="en-US" dirty="0" smtClean="0"/>
              <a:t>nalytics on </a:t>
            </a:r>
            <a:r>
              <a:rPr lang="en-US" sz="2800" b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entiment for </a:t>
            </a:r>
            <a:r>
              <a:rPr lang="en-US" sz="2800" b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patiotemporal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- COMPASS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28828" y="2231274"/>
            <a:ext cx="46033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Peoples sentiment play vital role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Cumulative Opinion matters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Geographical location matters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Reaction to pre-election events matters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69848" y="1408365"/>
            <a:ext cx="8268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</a:t>
            </a:r>
            <a:r>
              <a:rPr lang="en-US" sz="2000" dirty="0"/>
              <a:t>c</a:t>
            </a:r>
            <a:r>
              <a:rPr lang="en-US" sz="2000" dirty="0" smtClean="0"/>
              <a:t>ase: </a:t>
            </a:r>
            <a:r>
              <a:rPr lang="en-US" sz="2000" b="1" dirty="0" err="1" smtClean="0">
                <a:solidFill>
                  <a:srgbClr val="002060"/>
                </a:solidFill>
              </a:rPr>
              <a:t>Spatio</a:t>
            </a:r>
            <a:r>
              <a:rPr lang="en-US" sz="2000" b="1" dirty="0" smtClean="0">
                <a:solidFill>
                  <a:srgbClr val="002060"/>
                </a:solidFill>
              </a:rPr>
              <a:t> Temporal Sentiment Analysis of US Election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90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9921</TotalTime>
  <Words>1515</Words>
  <Application>Microsoft Macintosh PowerPoint</Application>
  <PresentationFormat>Widescreen</PresentationFormat>
  <Paragraphs>451</Paragraphs>
  <Slides>42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Book Antiqua</vt:lpstr>
      <vt:lpstr>Calibri</vt:lpstr>
      <vt:lpstr>Cambria</vt:lpstr>
      <vt:lpstr>Copperplate</vt:lpstr>
      <vt:lpstr>Mangal</vt:lpstr>
      <vt:lpstr>Rockwell</vt:lpstr>
      <vt:lpstr>Rockwell Condensed</vt:lpstr>
      <vt:lpstr>Rockwell Extra Bold</vt:lpstr>
      <vt:lpstr>Wingdings</vt:lpstr>
      <vt:lpstr>Arial</vt:lpstr>
      <vt:lpstr>Wood Type</vt:lpstr>
      <vt:lpstr>Compass </vt:lpstr>
      <vt:lpstr>Motivation</vt:lpstr>
      <vt:lpstr>Motivation</vt:lpstr>
      <vt:lpstr>Motivation</vt:lpstr>
      <vt:lpstr>Motivation</vt:lpstr>
      <vt:lpstr>Challenges &amp; Solution</vt:lpstr>
      <vt:lpstr>Challenges</vt:lpstr>
      <vt:lpstr>Solution - COMPASS</vt:lpstr>
      <vt:lpstr>Solution - COMPASS</vt:lpstr>
      <vt:lpstr>US Election SENTIMENT MAP</vt:lpstr>
      <vt:lpstr>US Election SENTIMENT MAP</vt:lpstr>
      <vt:lpstr>COMPASS ARCHITECTURE</vt:lpstr>
      <vt:lpstr>COMPASS ARCHITECTURE - US ELECTION</vt:lpstr>
      <vt:lpstr>COMPASS Modules</vt:lpstr>
      <vt:lpstr>GEOData Collection</vt:lpstr>
      <vt:lpstr>Political Tweets</vt:lpstr>
      <vt:lpstr>Classification</vt:lpstr>
      <vt:lpstr>Political Tweets</vt:lpstr>
      <vt:lpstr>Political Tweets</vt:lpstr>
      <vt:lpstr>Political Tweets</vt:lpstr>
      <vt:lpstr>PARTY ClASSIFICATION</vt:lpstr>
      <vt:lpstr>Sentiment Model</vt:lpstr>
      <vt:lpstr>GEOMAPping MODULE</vt:lpstr>
      <vt:lpstr>Bursty Event Detection </vt:lpstr>
      <vt:lpstr>Bursty Event Detection </vt:lpstr>
      <vt:lpstr>Bursty Event Detection </vt:lpstr>
      <vt:lpstr>Bursty Event Detection </vt:lpstr>
      <vt:lpstr>Spatio-temporal Analytics SIMBA-(SIGMOD 2016) </vt:lpstr>
      <vt:lpstr>Experiment &amp; Result</vt:lpstr>
      <vt:lpstr>Experiment and result</vt:lpstr>
      <vt:lpstr>Experiment and result</vt:lpstr>
      <vt:lpstr>Experiment and result</vt:lpstr>
      <vt:lpstr>Experiment and result</vt:lpstr>
      <vt:lpstr>Experiment and result</vt:lpstr>
      <vt:lpstr>Experiment and result</vt:lpstr>
      <vt:lpstr>conclusion</vt:lpstr>
      <vt:lpstr>conclusion</vt:lpstr>
      <vt:lpstr>References</vt:lpstr>
      <vt:lpstr>references</vt:lpstr>
      <vt:lpstr>references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</dc:title>
  <dc:creator>Microsoft Office User</dc:creator>
  <cp:lastModifiedBy>DEBJYOTI PAUL</cp:lastModifiedBy>
  <cp:revision>148</cp:revision>
  <cp:lastPrinted>2017-08-16T16:23:09Z</cp:lastPrinted>
  <dcterms:created xsi:type="dcterms:W3CDTF">2017-05-21T23:28:43Z</dcterms:created>
  <dcterms:modified xsi:type="dcterms:W3CDTF">2017-08-16T16:54:42Z</dcterms:modified>
</cp:coreProperties>
</file>