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473" r:id="rId3"/>
    <p:sldId id="475" r:id="rId4"/>
    <p:sldId id="278" r:id="rId5"/>
    <p:sldId id="279" r:id="rId6"/>
    <p:sldId id="280" r:id="rId7"/>
    <p:sldId id="281" r:id="rId8"/>
    <p:sldId id="282" r:id="rId9"/>
    <p:sldId id="293" r:id="rId10"/>
    <p:sldId id="294" r:id="rId11"/>
    <p:sldId id="471" r:id="rId12"/>
    <p:sldId id="266" r:id="rId13"/>
    <p:sldId id="283" r:id="rId14"/>
    <p:sldId id="284" r:id="rId15"/>
    <p:sldId id="285" r:id="rId16"/>
    <p:sldId id="4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358313-B910-41E8-8904-0397184C5E2A}"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39F6EA-7A55-45C3-AE11-58FF20F80A9E}" type="slidenum">
              <a:rPr lang="en-US" smtClean="0"/>
              <a:t>‹#›</a:t>
            </a:fld>
            <a:endParaRPr lang="en-US"/>
          </a:p>
        </p:txBody>
      </p:sp>
    </p:spTree>
    <p:extLst>
      <p:ext uri="{BB962C8B-B14F-4D97-AF65-F5344CB8AC3E}">
        <p14:creationId xmlns:p14="http://schemas.microsoft.com/office/powerpoint/2010/main" val="31346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D5F6C0E-267E-4AD3-AC59-73231F782F5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C6A92F4-B857-4FCC-BE8F-14DED440C09E}" type="slidenum">
              <a:rPr lang="en-US" altLang="en-US" sz="1200"/>
              <a:pPr/>
              <a:t>11</a:t>
            </a:fld>
            <a:endParaRPr lang="en-US" altLang="en-US" sz="1200"/>
          </a:p>
        </p:txBody>
      </p:sp>
      <p:sp>
        <p:nvSpPr>
          <p:cNvPr id="34819" name="Rectangle 2">
            <a:extLst>
              <a:ext uri="{FF2B5EF4-FFF2-40B4-BE49-F238E27FC236}">
                <a16:creationId xmlns:a16="http://schemas.microsoft.com/office/drawing/2014/main" id="{4FE17622-389A-4202-BA7C-F87DDDB51653}"/>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6950464-E35C-4315-9DD6-33936EFDA21F}"/>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92879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D520-4284-47D9-B3D7-64F0E310EB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16540C-449D-4135-8992-CC2CDF6B84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914B8-3C5D-46EE-8814-CF84AABF8BF1}"/>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5" name="Footer Placeholder 4">
            <a:extLst>
              <a:ext uri="{FF2B5EF4-FFF2-40B4-BE49-F238E27FC236}">
                <a16:creationId xmlns:a16="http://schemas.microsoft.com/office/drawing/2014/main" id="{0B2C7BA0-4420-41CD-9CF9-E9ECFAE2E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513EF-9880-461E-B92B-E78D70ABB8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53523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B049-8098-42D0-A8E8-9FAD11D7A5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43FACF-96EF-4CD6-9678-B4135DA9D5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A12FE-83C5-4900-92B4-39C6EAC1380F}"/>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5" name="Footer Placeholder 4">
            <a:extLst>
              <a:ext uri="{FF2B5EF4-FFF2-40B4-BE49-F238E27FC236}">
                <a16:creationId xmlns:a16="http://schemas.microsoft.com/office/drawing/2014/main" id="{19D9A6A3-2294-4FA7-8FFC-6FA49080A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54253-11BC-459C-AD68-D0A5C8D8292A}"/>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5598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DED3B-0605-40BB-A665-1434157822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4FEDD0-A80D-4BAA-8364-CFEC5D0D1E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B92C0-8F86-40A6-A7A0-769806D5CA9D}"/>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5" name="Footer Placeholder 4">
            <a:extLst>
              <a:ext uri="{FF2B5EF4-FFF2-40B4-BE49-F238E27FC236}">
                <a16:creationId xmlns:a16="http://schemas.microsoft.com/office/drawing/2014/main" id="{7FAD992D-FBAD-4E45-BE3C-7FF718D22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56BEE-A412-4974-8A9D-6825049807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47992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A002C-7393-4863-AB2A-39E5289DE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CA96E-8B12-49AE-9E6E-42CA741B6E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8C3E4-29ED-4989-9B02-B3378255C523}"/>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5" name="Footer Placeholder 4">
            <a:extLst>
              <a:ext uri="{FF2B5EF4-FFF2-40B4-BE49-F238E27FC236}">
                <a16:creationId xmlns:a16="http://schemas.microsoft.com/office/drawing/2014/main" id="{E12F3C6E-3896-4712-AE6A-ECF13B0FA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BC36D-84CD-430A-936C-0C80B5AC894F}"/>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68858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2009-ADF2-48A2-8B84-2822E64695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C0DD24-8489-4C40-8C8B-D66E9B548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FF63DE5-3BB9-4AF2-B8D0-41D2B9AF0740}"/>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5" name="Footer Placeholder 4">
            <a:extLst>
              <a:ext uri="{FF2B5EF4-FFF2-40B4-BE49-F238E27FC236}">
                <a16:creationId xmlns:a16="http://schemas.microsoft.com/office/drawing/2014/main" id="{04FD5560-C0C0-4DE1-B216-D3E70DD4F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3BA36-1785-46F3-B27C-5031CAE7BC7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27302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CB400-8002-40AA-BB96-753BF9DDDE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C0D9A-41FB-4D97-9340-94D025B1AF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CA298-82CF-4A1B-AF09-35CF15FC99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DD1437-6004-474B-AABE-C6C8EBE4B2E1}"/>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6" name="Footer Placeholder 5">
            <a:extLst>
              <a:ext uri="{FF2B5EF4-FFF2-40B4-BE49-F238E27FC236}">
                <a16:creationId xmlns:a16="http://schemas.microsoft.com/office/drawing/2014/main" id="{E1BAF320-787F-407A-BE4A-F1A0F81019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B4BC4C-96D0-4877-BC8B-0C5F7B0EEE8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48212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01677-9D68-45C0-9241-E416879817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A272B-216A-4529-AA9D-29659365C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5A3A0C-81EA-43E1-9458-B71C863BB0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8EEBE8-99D6-4D59-B0B8-0F974036F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65DA6F-4493-463F-A6DD-E2DCC86618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E7CD39-CAD7-44A0-BB43-461D18E1D253}"/>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8" name="Footer Placeholder 7">
            <a:extLst>
              <a:ext uri="{FF2B5EF4-FFF2-40B4-BE49-F238E27FC236}">
                <a16:creationId xmlns:a16="http://schemas.microsoft.com/office/drawing/2014/main" id="{D048CCAE-CDA3-4C3C-B8C0-239E0D7D53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56C72B-13C2-4183-8AF1-E511F0FB2A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162920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C064-7889-4497-BE94-A67FCBD965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48BE09-9C39-44C6-9933-D81D92C99F65}"/>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4" name="Footer Placeholder 3">
            <a:extLst>
              <a:ext uri="{FF2B5EF4-FFF2-40B4-BE49-F238E27FC236}">
                <a16:creationId xmlns:a16="http://schemas.microsoft.com/office/drawing/2014/main" id="{48FA9DBD-A87E-4096-8CA2-BBC728613A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9A3DBC-D396-4D72-AAC5-155D7815247C}"/>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18973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6DAFAB-CDD3-4915-809F-A070C036CAB0}"/>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3" name="Footer Placeholder 2">
            <a:extLst>
              <a:ext uri="{FF2B5EF4-FFF2-40B4-BE49-F238E27FC236}">
                <a16:creationId xmlns:a16="http://schemas.microsoft.com/office/drawing/2014/main" id="{C851CD02-1FDE-4488-84EA-8B3152439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AF7488-48B7-4901-9D79-354EB1EFB86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89321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03932-FBB6-4C45-B06C-F195D2892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997E0F-9C57-494F-9617-1BEACE2DA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2E739F-511E-47BD-A8F6-29923F5DA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355208-810A-4FDB-9A85-C77432E1B4CE}"/>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6" name="Footer Placeholder 5">
            <a:extLst>
              <a:ext uri="{FF2B5EF4-FFF2-40B4-BE49-F238E27FC236}">
                <a16:creationId xmlns:a16="http://schemas.microsoft.com/office/drawing/2014/main" id="{6DA3B7CB-840A-40C6-84EC-DCE975A7E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C0FA9-F3CD-486D-934B-7F6A6CC997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03797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AE74-764E-4ABC-89BD-95730F469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CAC4F2-4192-4E38-AA60-A925FA6761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5D4D5E-2505-4EEE-BE37-2C1178183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80D1F3-2D42-4309-BF23-F80554C70991}"/>
              </a:ext>
            </a:extLst>
          </p:cNvPr>
          <p:cNvSpPr>
            <a:spLocks noGrp="1"/>
          </p:cNvSpPr>
          <p:nvPr>
            <p:ph type="dt" sz="half" idx="10"/>
          </p:nvPr>
        </p:nvSpPr>
        <p:spPr/>
        <p:txBody>
          <a:bodyPr/>
          <a:lstStyle/>
          <a:p>
            <a:fld id="{AC3E6541-0178-49D8-B69D-DFA9DA2A8627}" type="datetimeFigureOut">
              <a:rPr lang="en-US" smtClean="0"/>
              <a:t>4/23/2024</a:t>
            </a:fld>
            <a:endParaRPr lang="en-US"/>
          </a:p>
        </p:txBody>
      </p:sp>
      <p:sp>
        <p:nvSpPr>
          <p:cNvPr id="6" name="Footer Placeholder 5">
            <a:extLst>
              <a:ext uri="{FF2B5EF4-FFF2-40B4-BE49-F238E27FC236}">
                <a16:creationId xmlns:a16="http://schemas.microsoft.com/office/drawing/2014/main" id="{FF5E9A26-F4D6-4F5E-B202-159E38E89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0FB56B-7D99-41C0-8098-B30F0E2631B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5334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1E333-7497-48B5-A851-0B4A1390A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24435C-6C50-4E7F-B894-5557C278C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A6913-681E-413C-8F4E-257D1F9DB4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E6541-0178-49D8-B69D-DFA9DA2A8627}" type="datetimeFigureOut">
              <a:rPr lang="en-US" smtClean="0"/>
              <a:t>4/23/2024</a:t>
            </a:fld>
            <a:endParaRPr lang="en-US"/>
          </a:p>
        </p:txBody>
      </p:sp>
      <p:sp>
        <p:nvSpPr>
          <p:cNvPr id="5" name="Footer Placeholder 4">
            <a:extLst>
              <a:ext uri="{FF2B5EF4-FFF2-40B4-BE49-F238E27FC236}">
                <a16:creationId xmlns:a16="http://schemas.microsoft.com/office/drawing/2014/main" id="{6ACFED2A-6BA8-4D7D-BBD9-75C0AF485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4127C0-7D44-459C-BC6E-46C11C196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955E4-6DF5-4CB4-BABB-C4ADCA9572F4}" type="slidenum">
              <a:rPr lang="en-US" smtClean="0"/>
              <a:t>‹#›</a:t>
            </a:fld>
            <a:endParaRPr lang="en-US"/>
          </a:p>
        </p:txBody>
      </p:sp>
    </p:spTree>
    <p:extLst>
      <p:ext uri="{BB962C8B-B14F-4D97-AF65-F5344CB8AC3E}">
        <p14:creationId xmlns:p14="http://schemas.microsoft.com/office/powerpoint/2010/main" val="161212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1C167E-31B2-414B-BE47-07BAE3D10382}"/>
              </a:ext>
            </a:extLst>
          </p:cNvPr>
          <p:cNvSpPr txBox="1"/>
          <p:nvPr/>
        </p:nvSpPr>
        <p:spPr>
          <a:xfrm>
            <a:off x="3414432" y="2197510"/>
            <a:ext cx="5363135" cy="1446550"/>
          </a:xfrm>
          <a:prstGeom prst="rect">
            <a:avLst/>
          </a:prstGeom>
          <a:noFill/>
        </p:spPr>
        <p:txBody>
          <a:bodyPr wrap="none" rtlCol="0">
            <a:spAutoFit/>
          </a:bodyPr>
          <a:lstStyle/>
          <a:p>
            <a:pPr algn="ctr"/>
            <a:r>
              <a:rPr lang="en-US" sz="4800" dirty="0"/>
              <a:t>3810 Review Session</a:t>
            </a:r>
          </a:p>
          <a:p>
            <a:pPr algn="ctr"/>
            <a:r>
              <a:rPr lang="en-US" sz="4000">
                <a:solidFill>
                  <a:srgbClr val="C00000"/>
                </a:solidFill>
              </a:rPr>
              <a:t>Spring 2024</a:t>
            </a:r>
            <a:endParaRPr lang="en-US" sz="4000" dirty="0">
              <a:solidFill>
                <a:srgbClr val="C00000"/>
              </a:solidFill>
            </a:endParaRPr>
          </a:p>
        </p:txBody>
      </p:sp>
    </p:spTree>
    <p:extLst>
      <p:ext uri="{BB962C8B-B14F-4D97-AF65-F5344CB8AC3E}">
        <p14:creationId xmlns:p14="http://schemas.microsoft.com/office/powerpoint/2010/main" val="355756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775233" y="6148893"/>
            <a:ext cx="3225563" cy="584775"/>
          </a:xfrm>
          <a:prstGeom prst="rect">
            <a:avLst/>
          </a:prstGeom>
          <a:noFill/>
        </p:spPr>
        <p:txBody>
          <a:bodyPr wrap="none" rtlCol="0">
            <a:spAutoFit/>
          </a:bodyPr>
          <a:lstStyle/>
          <a:p>
            <a:r>
              <a:rPr lang="en-US" sz="3200" dirty="0">
                <a:solidFill>
                  <a:srgbClr val="C00000"/>
                </a:solidFill>
              </a:rPr>
              <a:t>Cache Hits/Misses</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9530814" cy="1938992"/>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16 sets, 1 way, 32-byte blocks</a:t>
            </a:r>
          </a:p>
          <a:p>
            <a:endParaRPr lang="en-US" sz="2400" dirty="0"/>
          </a:p>
          <a:p>
            <a:r>
              <a:rPr lang="en-US" sz="2400" dirty="0"/>
              <a:t>Access pattern:      4       40     400      480      512       520       1032       1540     </a:t>
            </a:r>
          </a:p>
        </p:txBody>
      </p:sp>
      <p:sp>
        <p:nvSpPr>
          <p:cNvPr id="4" name="Rectangle 4">
            <a:extLst>
              <a:ext uri="{FF2B5EF4-FFF2-40B4-BE49-F238E27FC236}">
                <a16:creationId xmlns:a16="http://schemas.microsoft.com/office/drawing/2014/main" id="{675A8835-0609-4F34-B5F4-4478F18FDE71}"/>
              </a:ext>
            </a:extLst>
          </p:cNvPr>
          <p:cNvSpPr>
            <a:spLocks noChangeArrowheads="1"/>
          </p:cNvSpPr>
          <p:nvPr/>
        </p:nvSpPr>
        <p:spPr bwMode="auto">
          <a:xfrm>
            <a:off x="1869011" y="3317966"/>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 name="Text Box 29">
            <a:extLst>
              <a:ext uri="{FF2B5EF4-FFF2-40B4-BE49-F238E27FC236}">
                <a16:creationId xmlns:a16="http://schemas.microsoft.com/office/drawing/2014/main" id="{E004B326-073B-436C-BE0C-2B75E8F7CD2D}"/>
              </a:ext>
            </a:extLst>
          </p:cNvPr>
          <p:cNvSpPr txBox="1">
            <a:spLocks noChangeArrowheads="1"/>
          </p:cNvSpPr>
          <p:nvPr/>
        </p:nvSpPr>
        <p:spPr bwMode="auto">
          <a:xfrm>
            <a:off x="1274561" y="2253501"/>
            <a:ext cx="706994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32  (address modulo 32, extract last 5)</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address/32 % 16     (shift right by 5,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address/512          (shift address right by 9)</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23 bits tag           4 bits index     5 bits offset    H/M   Evicted address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             0                             0                        4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           0                             1                        8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400:         0                            12                      16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15                       0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512:         1                             0                        0                M            0</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520:         1                             0                        8                 H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1032:       2                             0                        8                M           512</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1540:       3                             0                        4                M           1024</a:t>
            </a:r>
          </a:p>
        </p:txBody>
      </p:sp>
    </p:spTree>
    <p:extLst>
      <p:ext uri="{BB962C8B-B14F-4D97-AF65-F5344CB8AC3E}">
        <p14:creationId xmlns:p14="http://schemas.microsoft.com/office/powerpoint/2010/main" val="216094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
            <a:extLst>
              <a:ext uri="{FF2B5EF4-FFF2-40B4-BE49-F238E27FC236}">
                <a16:creationId xmlns:a16="http://schemas.microsoft.com/office/drawing/2014/main" id="{AB9B0AFA-D0D6-4480-8072-F66C5676F7F2}"/>
              </a:ext>
            </a:extLst>
          </p:cNvPr>
          <p:cNvSpPr>
            <a:spLocks noChangeArrowheads="1"/>
          </p:cNvSpPr>
          <p:nvPr/>
        </p:nvSpPr>
        <p:spPr bwMode="auto">
          <a:xfrm>
            <a:off x="3874792" y="3556883"/>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4" name="Slide Number Placeholder 3">
            <a:extLst>
              <a:ext uri="{FF2B5EF4-FFF2-40B4-BE49-F238E27FC236}">
                <a16:creationId xmlns:a16="http://schemas.microsoft.com/office/drawing/2014/main" id="{B4C71773-81FE-4C83-BCC4-6E7FC518B2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30742AB-2EF3-4355-A632-D24169699F3D}" type="slidenum">
              <a:rPr lang="en-US" altLang="en-US" sz="1400">
                <a:latin typeface="Times New Roman" panose="02020603050405020304" pitchFamily="18" charset="0"/>
              </a:rPr>
              <a:pPr/>
              <a:t>11</a:t>
            </a:fld>
            <a:endParaRPr lang="en-US" altLang="en-US" sz="1400">
              <a:latin typeface="Times New Roman" panose="02020603050405020304" pitchFamily="18" charset="0"/>
            </a:endParaRPr>
          </a:p>
        </p:txBody>
      </p:sp>
      <p:sp>
        <p:nvSpPr>
          <p:cNvPr id="33795" name="Text Box 2">
            <a:extLst>
              <a:ext uri="{FF2B5EF4-FFF2-40B4-BE49-F238E27FC236}">
                <a16:creationId xmlns:a16="http://schemas.microsoft.com/office/drawing/2014/main" id="{DF69EF03-39D8-4286-8A89-FFA489C06731}"/>
              </a:ext>
            </a:extLst>
          </p:cNvPr>
          <p:cNvSpPr txBox="1">
            <a:spLocks noChangeArrowheads="1"/>
          </p:cNvSpPr>
          <p:nvPr/>
        </p:nvSpPr>
        <p:spPr bwMode="auto">
          <a:xfrm>
            <a:off x="593725" y="241012"/>
            <a:ext cx="21136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0b</a:t>
            </a:r>
          </a:p>
        </p:txBody>
      </p:sp>
      <p:sp>
        <p:nvSpPr>
          <p:cNvPr id="33796" name="Line 3">
            <a:extLst>
              <a:ext uri="{FF2B5EF4-FFF2-40B4-BE49-F238E27FC236}">
                <a16:creationId xmlns:a16="http://schemas.microsoft.com/office/drawing/2014/main" id="{2E3C011D-691C-4C0B-972F-0E3C07E412CE}"/>
              </a:ext>
            </a:extLst>
          </p:cNvPr>
          <p:cNvSpPr>
            <a:spLocks noChangeShapeType="1"/>
          </p:cNvSpPr>
          <p:nvPr/>
        </p:nvSpPr>
        <p:spPr bwMode="auto">
          <a:xfrm>
            <a:off x="304800" y="996399"/>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33797" name="Rectangle 4">
            <a:extLst>
              <a:ext uri="{FF2B5EF4-FFF2-40B4-BE49-F238E27FC236}">
                <a16:creationId xmlns:a16="http://schemas.microsoft.com/office/drawing/2014/main" id="{1900D5E8-D486-4A54-8144-88F97CF2EC12}"/>
              </a:ext>
            </a:extLst>
          </p:cNvPr>
          <p:cNvSpPr>
            <a:spLocks noChangeArrowheads="1"/>
          </p:cNvSpPr>
          <p:nvPr/>
        </p:nvSpPr>
        <p:spPr bwMode="auto">
          <a:xfrm>
            <a:off x="593725" y="2492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8" name="Rectangle 5">
            <a:extLst>
              <a:ext uri="{FF2B5EF4-FFF2-40B4-BE49-F238E27FC236}">
                <a16:creationId xmlns:a16="http://schemas.microsoft.com/office/drawing/2014/main" id="{7B8DE1BB-A178-4992-92AB-092106B150B0}"/>
              </a:ext>
            </a:extLst>
          </p:cNvPr>
          <p:cNvSpPr>
            <a:spLocks noChangeArrowheads="1"/>
          </p:cNvSpPr>
          <p:nvPr/>
        </p:nvSpPr>
        <p:spPr bwMode="auto">
          <a:xfrm>
            <a:off x="593725" y="2873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9" name="Rectangle 6">
            <a:extLst>
              <a:ext uri="{FF2B5EF4-FFF2-40B4-BE49-F238E27FC236}">
                <a16:creationId xmlns:a16="http://schemas.microsoft.com/office/drawing/2014/main" id="{44C41F67-6317-4084-A753-49B3F641B6E7}"/>
              </a:ext>
            </a:extLst>
          </p:cNvPr>
          <p:cNvSpPr>
            <a:spLocks noChangeArrowheads="1"/>
          </p:cNvSpPr>
          <p:nvPr/>
        </p:nvSpPr>
        <p:spPr bwMode="auto">
          <a:xfrm>
            <a:off x="593725" y="3254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00" name="Rectangle 7">
            <a:extLst>
              <a:ext uri="{FF2B5EF4-FFF2-40B4-BE49-F238E27FC236}">
                <a16:creationId xmlns:a16="http://schemas.microsoft.com/office/drawing/2014/main" id="{2F73277A-8D9C-49F4-9696-0AA7E1FF4C75}"/>
              </a:ext>
            </a:extLst>
          </p:cNvPr>
          <p:cNvSpPr>
            <a:spLocks noChangeArrowheads="1"/>
          </p:cNvSpPr>
          <p:nvPr/>
        </p:nvSpPr>
        <p:spPr bwMode="auto">
          <a:xfrm>
            <a:off x="593725" y="3635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2" name="Text Box 29">
            <a:extLst>
              <a:ext uri="{FF2B5EF4-FFF2-40B4-BE49-F238E27FC236}">
                <a16:creationId xmlns:a16="http://schemas.microsoft.com/office/drawing/2014/main" id="{BC777794-751C-4793-AC35-1A66807D3143}"/>
              </a:ext>
            </a:extLst>
          </p:cNvPr>
          <p:cNvSpPr txBox="1">
            <a:spLocks noChangeArrowheads="1"/>
          </p:cNvSpPr>
          <p:nvPr/>
        </p:nvSpPr>
        <p:spPr bwMode="auto">
          <a:xfrm>
            <a:off x="3280342" y="2492418"/>
            <a:ext cx="555459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64  (address modulo 64, extract last 6)</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address/64 % 16     (shift right by 6,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address/1024          (shift address right by 10)</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22 bits tag           4 bits index     6 bits offset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8:             0                             0                        8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96:           0                             1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32:           0                             0                       32             H</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7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976:         0                             15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1040:       1                             0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1096:       1                             1                        8              M</a:t>
            </a:r>
          </a:p>
        </p:txBody>
      </p:sp>
      <p:sp>
        <p:nvSpPr>
          <p:cNvPr id="33825" name="Rectangle 32">
            <a:extLst>
              <a:ext uri="{FF2B5EF4-FFF2-40B4-BE49-F238E27FC236}">
                <a16:creationId xmlns:a16="http://schemas.microsoft.com/office/drawing/2014/main" id="{DEFAB4B3-48C8-4953-BF49-BF9C16248F84}"/>
              </a:ext>
            </a:extLst>
          </p:cNvPr>
          <p:cNvSpPr>
            <a:spLocks noChangeArrowheads="1"/>
          </p:cNvSpPr>
          <p:nvPr/>
        </p:nvSpPr>
        <p:spPr bwMode="auto">
          <a:xfrm>
            <a:off x="593725" y="4785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6" name="Rectangle 33">
            <a:extLst>
              <a:ext uri="{FF2B5EF4-FFF2-40B4-BE49-F238E27FC236}">
                <a16:creationId xmlns:a16="http://schemas.microsoft.com/office/drawing/2014/main" id="{180CA1D2-25E7-41E7-A6FD-2EB151421F95}"/>
              </a:ext>
            </a:extLst>
          </p:cNvPr>
          <p:cNvSpPr>
            <a:spLocks noChangeArrowheads="1"/>
          </p:cNvSpPr>
          <p:nvPr/>
        </p:nvSpPr>
        <p:spPr bwMode="auto">
          <a:xfrm>
            <a:off x="593725" y="5166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7" name="Rectangle 34">
            <a:extLst>
              <a:ext uri="{FF2B5EF4-FFF2-40B4-BE49-F238E27FC236}">
                <a16:creationId xmlns:a16="http://schemas.microsoft.com/office/drawing/2014/main" id="{D8BC8B3A-B5DA-4FE7-A2C8-7BFC0F255ADC}"/>
              </a:ext>
            </a:extLst>
          </p:cNvPr>
          <p:cNvSpPr>
            <a:spLocks noChangeArrowheads="1"/>
          </p:cNvSpPr>
          <p:nvPr/>
        </p:nvSpPr>
        <p:spPr bwMode="auto">
          <a:xfrm>
            <a:off x="593725" y="5547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8" name="Rectangle 35">
            <a:extLst>
              <a:ext uri="{FF2B5EF4-FFF2-40B4-BE49-F238E27FC236}">
                <a16:creationId xmlns:a16="http://schemas.microsoft.com/office/drawing/2014/main" id="{2BA3C629-891C-47DE-A5CF-26A9BDF37CF4}"/>
              </a:ext>
            </a:extLst>
          </p:cNvPr>
          <p:cNvSpPr>
            <a:spLocks noChangeArrowheads="1"/>
          </p:cNvSpPr>
          <p:nvPr/>
        </p:nvSpPr>
        <p:spPr bwMode="auto">
          <a:xfrm>
            <a:off x="593725" y="5928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p:txBody>
      </p:sp>
      <p:sp>
        <p:nvSpPr>
          <p:cNvPr id="2" name="Text Box 38">
            <a:extLst>
              <a:ext uri="{FF2B5EF4-FFF2-40B4-BE49-F238E27FC236}">
                <a16:creationId xmlns:a16="http://schemas.microsoft.com/office/drawing/2014/main" id="{5E9FAC3B-30C3-4318-83EA-9E4A35D8D630}"/>
              </a:ext>
            </a:extLst>
          </p:cNvPr>
          <p:cNvSpPr txBox="1">
            <a:spLocks noChangeArrowheads="1"/>
          </p:cNvSpPr>
          <p:nvPr/>
        </p:nvSpPr>
        <p:spPr bwMode="auto">
          <a:xfrm>
            <a:off x="593725" y="1308898"/>
            <a:ext cx="7406386" cy="92333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Show how the following addresses map to the cache and yield hits or misses.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The cache is direct-mapped, has 16 sets, and a 64-byte block size.</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Addresses:  8, 96, 32, 480, 976, 1040, 1096</a:t>
            </a:r>
          </a:p>
        </p:txBody>
      </p:sp>
      <p:sp>
        <p:nvSpPr>
          <p:cNvPr id="43" name="Text Box 29">
            <a:extLst>
              <a:ext uri="{FF2B5EF4-FFF2-40B4-BE49-F238E27FC236}">
                <a16:creationId xmlns:a16="http://schemas.microsoft.com/office/drawing/2014/main" id="{EDA5A827-D547-4107-A829-6B0B7E2DD2F5}"/>
              </a:ext>
            </a:extLst>
          </p:cNvPr>
          <p:cNvSpPr txBox="1">
            <a:spLocks noChangeArrowheads="1"/>
          </p:cNvSpPr>
          <p:nvPr/>
        </p:nvSpPr>
        <p:spPr bwMode="auto">
          <a:xfrm>
            <a:off x="1409755" y="3923135"/>
            <a:ext cx="24237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1319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D444C73-AF50-B887-49BD-FF4DD8E93AB3}"/>
              </a:ext>
            </a:extLst>
          </p:cNvPr>
          <p:cNvSpPr txBox="1"/>
          <p:nvPr/>
        </p:nvSpPr>
        <p:spPr>
          <a:xfrm>
            <a:off x="571500" y="517866"/>
            <a:ext cx="10237398" cy="3139321"/>
          </a:xfrm>
          <a:prstGeom prst="rect">
            <a:avLst/>
          </a:prstGeom>
          <a:noFill/>
        </p:spPr>
        <p:txBody>
          <a:bodyPr wrap="square">
            <a:spAutoFit/>
          </a:bodyPr>
          <a:lstStyle/>
          <a:p>
            <a:pPr algn="just"/>
            <a:r>
              <a:rPr lang="en-US" b="0" i="0" u="none" strike="noStrike" baseline="0" dirty="0">
                <a:latin typeface="Times New Roman" panose="02020603050405020304" pitchFamily="18" charset="0"/>
              </a:rPr>
              <a:t>Consider a 3-processor multiprocessor connected with a shared bus that has the following properties:</a:t>
            </a:r>
          </a:p>
          <a:p>
            <a:pPr marL="400050" marR="990" indent="-400050" algn="just">
              <a:buAutoNum type="romanLcParenBoth"/>
            </a:pPr>
            <a:r>
              <a:rPr lang="en-US" b="0" i="0" u="none" strike="noStrike" baseline="0" dirty="0">
                <a:latin typeface="Times New Roman" panose="02020603050405020304" pitchFamily="18" charset="0"/>
              </a:rPr>
              <a:t>centralized shared memory accessible with the bus, (ii) snooping-based MSI cache coherence protocol, (iii) write-invalidate policy. Also assume that the caches have a writeback policy. Initially, the caches all have invalid data. The processors issue the following three requests, one after the other. Similar to slide 17 of lecture 25, fill in the following table to indicate what happens for every request. Also indicate if/when memory writeback is performed. (8 points)</a:t>
            </a:r>
          </a:p>
          <a:p>
            <a:pPr marL="400050" marR="990" indent="-400050" algn="just">
              <a:buAutoNum type="romanLcParenBoth"/>
            </a:pPr>
            <a:endParaRPr lang="en-US" dirty="0">
              <a:latin typeface="Times New Roman" panose="02020603050405020304" pitchFamily="18" charset="0"/>
            </a:endParaRPr>
          </a:p>
          <a:p>
            <a:pPr marR="990" algn="just"/>
            <a:r>
              <a:rPr lang="en-US" b="0" i="0" u="none" strike="noStrike" baseline="0" dirty="0">
                <a:latin typeface="Times New Roman" panose="02020603050405020304" pitchFamily="18" charset="0"/>
              </a:rPr>
              <a:t>P2: Read X</a:t>
            </a:r>
          </a:p>
          <a:p>
            <a:r>
              <a:rPr lang="en-US" b="0" i="0" u="none" strike="noStrike" baseline="0" dirty="0">
                <a:latin typeface="Times New Roman" panose="02020603050405020304" pitchFamily="18" charset="0"/>
              </a:rPr>
              <a:t>P1: Read X</a:t>
            </a:r>
          </a:p>
          <a:p>
            <a:r>
              <a:rPr lang="en-US" b="0" i="0" u="none" strike="noStrike" baseline="0" dirty="0">
                <a:latin typeface="Times New Roman" panose="02020603050405020304" pitchFamily="18" charset="0"/>
              </a:rPr>
              <a:t>P2: Write X</a:t>
            </a:r>
          </a:p>
          <a:p>
            <a:r>
              <a:rPr lang="en-US" b="0" i="0" u="none" strike="noStrike" baseline="0" dirty="0">
                <a:latin typeface="Times New Roman" panose="02020603050405020304" pitchFamily="18" charset="0"/>
              </a:rPr>
              <a:t>P3: Read X</a:t>
            </a:r>
          </a:p>
        </p:txBody>
      </p:sp>
      <p:graphicFrame>
        <p:nvGraphicFramePr>
          <p:cNvPr id="10" name="Table 9">
            <a:extLst>
              <a:ext uri="{FF2B5EF4-FFF2-40B4-BE49-F238E27FC236}">
                <a16:creationId xmlns:a16="http://schemas.microsoft.com/office/drawing/2014/main" id="{35C504CC-76FF-8716-3757-2243B56DCD3A}"/>
              </a:ext>
            </a:extLst>
          </p:cNvPr>
          <p:cNvGraphicFramePr>
            <a:graphicFrameLocks noGrp="1"/>
          </p:cNvGraphicFramePr>
          <p:nvPr>
            <p:extLst>
              <p:ext uri="{D42A27DB-BD31-4B8C-83A1-F6EECF244321}">
                <p14:modId xmlns:p14="http://schemas.microsoft.com/office/powerpoint/2010/main" val="1403560147"/>
              </p:ext>
            </p:extLst>
          </p:nvPr>
        </p:nvGraphicFramePr>
        <p:xfrm>
          <a:off x="1940943" y="2279297"/>
          <a:ext cx="8867955" cy="4708099"/>
        </p:xfrm>
        <a:graphic>
          <a:graphicData uri="http://schemas.openxmlformats.org/drawingml/2006/table">
            <a:tbl>
              <a:tblPr firstRow="1" bandRow="1">
                <a:tableStyleId>{5C22544A-7EE6-4342-B048-85BDC9FD1C3A}</a:tableStyleId>
              </a:tblPr>
              <a:tblGrid>
                <a:gridCol w="1084466">
                  <a:extLst>
                    <a:ext uri="{9D8B030D-6E8A-4147-A177-3AD203B41FA5}">
                      <a16:colId xmlns:a16="http://schemas.microsoft.com/office/drawing/2014/main" val="20000"/>
                    </a:ext>
                  </a:extLst>
                </a:gridCol>
                <a:gridCol w="1000909">
                  <a:extLst>
                    <a:ext uri="{9D8B030D-6E8A-4147-A177-3AD203B41FA5}">
                      <a16:colId xmlns:a16="http://schemas.microsoft.com/office/drawing/2014/main" val="20001"/>
                    </a:ext>
                  </a:extLst>
                </a:gridCol>
                <a:gridCol w="1219226">
                  <a:extLst>
                    <a:ext uri="{9D8B030D-6E8A-4147-A177-3AD203B41FA5}">
                      <a16:colId xmlns:a16="http://schemas.microsoft.com/office/drawing/2014/main" val="20002"/>
                    </a:ext>
                  </a:extLst>
                </a:gridCol>
                <a:gridCol w="1600235">
                  <a:extLst>
                    <a:ext uri="{9D8B030D-6E8A-4147-A177-3AD203B41FA5}">
                      <a16:colId xmlns:a16="http://schemas.microsoft.com/office/drawing/2014/main" val="20003"/>
                    </a:ext>
                  </a:extLst>
                </a:gridCol>
                <a:gridCol w="990621">
                  <a:extLst>
                    <a:ext uri="{9D8B030D-6E8A-4147-A177-3AD203B41FA5}">
                      <a16:colId xmlns:a16="http://schemas.microsoft.com/office/drawing/2014/main" val="20004"/>
                    </a:ext>
                  </a:extLst>
                </a:gridCol>
                <a:gridCol w="990621">
                  <a:extLst>
                    <a:ext uri="{9D8B030D-6E8A-4147-A177-3AD203B41FA5}">
                      <a16:colId xmlns:a16="http://schemas.microsoft.com/office/drawing/2014/main" val="20005"/>
                    </a:ext>
                  </a:extLst>
                </a:gridCol>
                <a:gridCol w="990621">
                  <a:extLst>
                    <a:ext uri="{9D8B030D-6E8A-4147-A177-3AD203B41FA5}">
                      <a16:colId xmlns:a16="http://schemas.microsoft.com/office/drawing/2014/main" val="20006"/>
                    </a:ext>
                  </a:extLst>
                </a:gridCol>
                <a:gridCol w="991256">
                  <a:extLst>
                    <a:ext uri="{9D8B030D-6E8A-4147-A177-3AD203B41FA5}">
                      <a16:colId xmlns:a16="http://schemas.microsoft.com/office/drawing/2014/main" val="20007"/>
                    </a:ext>
                  </a:extLst>
                </a:gridCol>
              </a:tblGrid>
              <a:tr h="640126">
                <a:tc>
                  <a:txBody>
                    <a:bodyPr/>
                    <a:lstStyle/>
                    <a:p>
                      <a:pPr algn="ctr"/>
                      <a:r>
                        <a:rPr lang="en-US" sz="1800" dirty="0">
                          <a:latin typeface="Calibri" panose="020F0502020204030204" pitchFamily="34" charset="0"/>
                        </a:rPr>
                        <a:t>Request</a:t>
                      </a:r>
                    </a:p>
                  </a:txBody>
                  <a:tcPr marL="91442" marR="91442" marT="45723" marB="45723"/>
                </a:tc>
                <a:tc>
                  <a:txBody>
                    <a:bodyPr/>
                    <a:lstStyle/>
                    <a:p>
                      <a:pPr algn="ctr"/>
                      <a:r>
                        <a:rPr lang="en-US" sz="1800" dirty="0">
                          <a:latin typeface="Calibri" panose="020F0502020204030204" pitchFamily="34" charset="0"/>
                        </a:rPr>
                        <a:t>Cache</a:t>
                      </a:r>
                    </a:p>
                    <a:p>
                      <a:pPr algn="ctr"/>
                      <a:r>
                        <a:rPr lang="en-US" sz="1800" dirty="0">
                          <a:latin typeface="Calibri" panose="020F0502020204030204" pitchFamily="34" charset="0"/>
                        </a:rPr>
                        <a:t>Hit/Miss</a:t>
                      </a:r>
                    </a:p>
                  </a:txBody>
                  <a:tcPr marL="91442" marR="91442" marT="45723" marB="45723"/>
                </a:tc>
                <a:tc>
                  <a:txBody>
                    <a:bodyPr/>
                    <a:lstStyle/>
                    <a:p>
                      <a:pPr algn="ctr"/>
                      <a:r>
                        <a:rPr lang="en-US" sz="1800" dirty="0">
                          <a:latin typeface="Calibri" panose="020F0502020204030204" pitchFamily="34" charset="0"/>
                        </a:rPr>
                        <a:t>Request</a:t>
                      </a:r>
                    </a:p>
                    <a:p>
                      <a:pPr algn="ctr"/>
                      <a:r>
                        <a:rPr lang="en-US" sz="1800" dirty="0">
                          <a:latin typeface="Calibri" panose="020F0502020204030204" pitchFamily="34" charset="0"/>
                        </a:rPr>
                        <a:t>on the bus</a:t>
                      </a:r>
                    </a:p>
                  </a:txBody>
                  <a:tcPr marL="91442" marR="91442" marT="45723" marB="45723"/>
                </a:tc>
                <a:tc>
                  <a:txBody>
                    <a:bodyPr/>
                    <a:lstStyle/>
                    <a:p>
                      <a:pPr algn="ctr"/>
                      <a:r>
                        <a:rPr lang="en-US" sz="1800" dirty="0">
                          <a:latin typeface="Calibri" panose="020F0502020204030204" pitchFamily="34" charset="0"/>
                        </a:rPr>
                        <a:t>Who responds</a:t>
                      </a:r>
                    </a:p>
                  </a:txBody>
                  <a:tcPr marL="91442" marR="91442" marT="45723" marB="45723"/>
                </a:tc>
                <a:tc>
                  <a:txBody>
                    <a:bodyPr/>
                    <a:lstStyle/>
                    <a:p>
                      <a:pPr algn="ctr"/>
                      <a:r>
                        <a:rPr lang="en-US" sz="1800" dirty="0">
                          <a:latin typeface="Calibri" panose="020F0502020204030204" pitchFamily="34" charset="0"/>
                        </a:rPr>
                        <a:t>State in Cache 1</a:t>
                      </a:r>
                    </a:p>
                  </a:txBody>
                  <a:tcPr marL="91442" marR="91442" marT="45723" marB="45723"/>
                </a:tc>
                <a:tc>
                  <a:txBody>
                    <a:bodyPr/>
                    <a:lstStyle/>
                    <a:p>
                      <a:pPr algn="ctr"/>
                      <a:r>
                        <a:rPr lang="en-US" sz="1800" dirty="0">
                          <a:latin typeface="Calibri" panose="020F0502020204030204" pitchFamily="34" charset="0"/>
                        </a:rPr>
                        <a:t>State in Cache 2</a:t>
                      </a:r>
                    </a:p>
                  </a:txBody>
                  <a:tcPr marL="91442" marR="91442" marT="45723" marB="45723"/>
                </a:tc>
                <a:tc>
                  <a:txBody>
                    <a:bodyPr/>
                    <a:lstStyle/>
                    <a:p>
                      <a:pPr algn="ctr"/>
                      <a:r>
                        <a:rPr lang="en-US" sz="1800" dirty="0">
                          <a:latin typeface="Calibri" panose="020F0502020204030204" pitchFamily="34" charset="0"/>
                        </a:rPr>
                        <a:t>State in Cache 3</a:t>
                      </a:r>
                    </a:p>
                  </a:txBody>
                  <a:tcPr marL="91442" marR="91442" marT="45723" marB="45723"/>
                </a:tc>
                <a:tc>
                  <a:txBody>
                    <a:bodyPr/>
                    <a:lstStyle/>
                    <a:p>
                      <a:pPr algn="ctr"/>
                      <a:r>
                        <a:rPr lang="en-US" sz="1800" dirty="0">
                          <a:latin typeface="Calibri" panose="020F0502020204030204" pitchFamily="34" charset="0"/>
                        </a:rPr>
                        <a:t>State in Cache 4</a:t>
                      </a:r>
                    </a:p>
                  </a:txBody>
                  <a:tcPr marL="91442" marR="91442" marT="45723" marB="45723"/>
                </a:tc>
                <a:extLst>
                  <a:ext uri="{0D108BD9-81ED-4DB2-BD59-A6C34878D82A}">
                    <a16:rowId xmlns:a16="http://schemas.microsoft.com/office/drawing/2014/main" val="10000"/>
                  </a:ext>
                </a:extLst>
              </a:tr>
              <a:tr h="36578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1"/>
                  </a:ext>
                </a:extLst>
              </a:tr>
              <a:tr h="667402">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Rd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2"/>
                  </a:ext>
                </a:extLst>
              </a:tr>
              <a:tr h="741872">
                <a:tc>
                  <a:txBody>
                    <a:bodyPr/>
                    <a:lstStyle/>
                    <a:p>
                      <a:pPr algn="ctr"/>
                      <a:r>
                        <a:rPr lang="en-US" sz="1800" dirty="0">
                          <a:latin typeface="Calibri" panose="020F0502020204030204" pitchFamily="34" charset="0"/>
                        </a:rPr>
                        <a:t>P1: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3"/>
                  </a:ext>
                </a:extLst>
              </a:tr>
              <a:tr h="733245">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a:t>
                      </a:r>
                      <a:r>
                        <a:rPr lang="en-US" sz="1800" baseline="0" dirty="0" err="1">
                          <a:latin typeface="Calibri" panose="020F0502020204030204" pitchFamily="34" charset="0"/>
                        </a:rPr>
                        <a:t>Wr</a:t>
                      </a:r>
                      <a:r>
                        <a:rPr lang="en-US" sz="1800" baseline="0" dirty="0">
                          <a:latin typeface="Calibri" panose="020F0502020204030204" pitchFamily="34" charset="0"/>
                        </a:rPr>
                        <a:t>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4"/>
                  </a:ext>
                </a:extLst>
              </a:tr>
              <a:tr h="828136">
                <a:tc>
                  <a:txBody>
                    <a:bodyPr/>
                    <a:lstStyle/>
                    <a:p>
                      <a:pPr algn="ctr"/>
                      <a:r>
                        <a:rPr lang="en-US" sz="1800" dirty="0">
                          <a:latin typeface="Calibri" panose="020F0502020204030204" pitchFamily="34" charset="0"/>
                        </a:rPr>
                        <a:t>P3: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5"/>
                  </a:ext>
                </a:extLst>
              </a:tr>
              <a:tr h="327804">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6"/>
                  </a:ext>
                </a:extLst>
              </a:tr>
              <a:tr h="16044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1714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10289708" y="6148893"/>
            <a:ext cx="1527982" cy="584775"/>
          </a:xfrm>
          <a:prstGeom prst="rect">
            <a:avLst/>
          </a:prstGeom>
          <a:noFill/>
        </p:spPr>
        <p:txBody>
          <a:bodyPr wrap="none" rtlCol="0">
            <a:spAutoFit/>
          </a:bodyPr>
          <a:lstStyle/>
          <a:p>
            <a:r>
              <a:rPr lang="en-US" sz="3200" dirty="0">
                <a:solidFill>
                  <a:srgbClr val="C00000"/>
                </a:solidFill>
              </a:rPr>
              <a:t>Security</a:t>
            </a:r>
          </a:p>
        </p:txBody>
      </p:sp>
      <p:sp>
        <p:nvSpPr>
          <p:cNvPr id="4" name="TextBox 3">
            <a:extLst>
              <a:ext uri="{FF2B5EF4-FFF2-40B4-BE49-F238E27FC236}">
                <a16:creationId xmlns:a16="http://schemas.microsoft.com/office/drawing/2014/main" id="{80EE4B6D-9F35-4F0B-902D-FC201DE9C6EE}"/>
              </a:ext>
            </a:extLst>
          </p:cNvPr>
          <p:cNvSpPr txBox="1"/>
          <p:nvPr/>
        </p:nvSpPr>
        <p:spPr>
          <a:xfrm>
            <a:off x="98599" y="109537"/>
            <a:ext cx="8033353" cy="2308324"/>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How does Meltdown work?</a:t>
            </a:r>
          </a:p>
          <a:p>
            <a:r>
              <a:rPr lang="en-US" sz="2400" dirty="0"/>
              <a:t>How does </a:t>
            </a:r>
            <a:r>
              <a:rPr lang="en-US" sz="2400" dirty="0" err="1"/>
              <a:t>Spectre</a:t>
            </a:r>
            <a:r>
              <a:rPr lang="en-US" sz="2400" dirty="0"/>
              <a:t> work?</a:t>
            </a:r>
          </a:p>
          <a:p>
            <a:r>
              <a:rPr lang="en-US" sz="2400" dirty="0"/>
              <a:t>How can you force a footprint?  (the relevant code sequence)</a:t>
            </a:r>
          </a:p>
          <a:p>
            <a:r>
              <a:rPr lang="en-US" sz="2400" dirty="0"/>
              <a:t>How can you examine footprints?  (exploiting the side channel)</a:t>
            </a:r>
          </a:p>
          <a:p>
            <a:r>
              <a:rPr lang="en-US" sz="2400" dirty="0"/>
              <a:t>How can you defend against these attacks?</a:t>
            </a:r>
          </a:p>
        </p:txBody>
      </p:sp>
    </p:spTree>
    <p:extLst>
      <p:ext uri="{BB962C8B-B14F-4D97-AF65-F5344CB8AC3E}">
        <p14:creationId xmlns:p14="http://schemas.microsoft.com/office/powerpoint/2010/main" val="4257693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153852" y="6170324"/>
            <a:ext cx="2823593" cy="584775"/>
          </a:xfrm>
          <a:prstGeom prst="rect">
            <a:avLst/>
          </a:prstGeom>
          <a:noFill/>
        </p:spPr>
        <p:txBody>
          <a:bodyPr wrap="none" rtlCol="0">
            <a:spAutoFit/>
          </a:bodyPr>
          <a:lstStyle/>
          <a:p>
            <a:r>
              <a:rPr lang="en-US" sz="3200" dirty="0">
                <a:solidFill>
                  <a:srgbClr val="C00000"/>
                </a:solidFill>
              </a:rPr>
              <a:t>Virtual Memory</a:t>
            </a:r>
          </a:p>
        </p:txBody>
      </p:sp>
      <p:sp>
        <p:nvSpPr>
          <p:cNvPr id="4" name="TextBox 3">
            <a:extLst>
              <a:ext uri="{FF2B5EF4-FFF2-40B4-BE49-F238E27FC236}">
                <a16:creationId xmlns:a16="http://schemas.microsoft.com/office/drawing/2014/main" id="{E87F8BB8-38B7-4377-8483-A53ECB97D4CB}"/>
              </a:ext>
            </a:extLst>
          </p:cNvPr>
          <p:cNvSpPr txBox="1"/>
          <p:nvPr/>
        </p:nvSpPr>
        <p:spPr>
          <a:xfrm>
            <a:off x="98599" y="109537"/>
            <a:ext cx="6309997" cy="1569660"/>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does the programmer/compiler deal with?</a:t>
            </a:r>
          </a:p>
          <a:p>
            <a:r>
              <a:rPr lang="en-US" sz="2400" dirty="0"/>
              <a:t>What does the OS deal with?</a:t>
            </a:r>
          </a:p>
          <a:p>
            <a:r>
              <a:rPr lang="en-US" sz="2400" dirty="0"/>
              <a:t>How is translation done efficiently?</a:t>
            </a:r>
          </a:p>
        </p:txBody>
      </p:sp>
    </p:spTree>
    <p:extLst>
      <p:ext uri="{BB962C8B-B14F-4D97-AF65-F5344CB8AC3E}">
        <p14:creationId xmlns:p14="http://schemas.microsoft.com/office/powerpoint/2010/main" val="113007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6872691" y="6082526"/>
            <a:ext cx="5175263" cy="584775"/>
          </a:xfrm>
          <a:prstGeom prst="rect">
            <a:avLst/>
          </a:prstGeom>
          <a:noFill/>
        </p:spPr>
        <p:txBody>
          <a:bodyPr wrap="none" rtlCol="0">
            <a:spAutoFit/>
          </a:bodyPr>
          <a:lstStyle/>
          <a:p>
            <a:r>
              <a:rPr lang="en-US" sz="3200" dirty="0">
                <a:solidFill>
                  <a:srgbClr val="C00000"/>
                </a:solidFill>
              </a:rPr>
              <a:t>Synchronization, Consistency</a:t>
            </a:r>
          </a:p>
        </p:txBody>
      </p:sp>
      <p:sp>
        <p:nvSpPr>
          <p:cNvPr id="4" name="TextBox 3">
            <a:extLst>
              <a:ext uri="{FF2B5EF4-FFF2-40B4-BE49-F238E27FC236}">
                <a16:creationId xmlns:a16="http://schemas.microsoft.com/office/drawing/2014/main" id="{B1C89C95-C600-4B4E-92E0-4E530B82C894}"/>
              </a:ext>
            </a:extLst>
          </p:cNvPr>
          <p:cNvSpPr txBox="1"/>
          <p:nvPr/>
        </p:nvSpPr>
        <p:spPr>
          <a:xfrm>
            <a:off x="98599" y="109537"/>
            <a:ext cx="11793421" cy="2677656"/>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Why do </a:t>
            </a:r>
            <a:r>
              <a:rPr lang="en-US" sz="2400" dirty="0" err="1"/>
              <a:t>multiprocs</a:t>
            </a:r>
            <a:r>
              <a:rPr lang="en-US" sz="2400" dirty="0"/>
              <a:t> need to deal with prog. models, coherence, synchronization, consistency?</a:t>
            </a:r>
          </a:p>
          <a:p>
            <a:r>
              <a:rPr lang="en-US" sz="2400" dirty="0"/>
              <a:t>What are race conditions?</a:t>
            </a:r>
          </a:p>
          <a:p>
            <a:r>
              <a:rPr lang="en-US" sz="2400" dirty="0"/>
              <a:t>What is an example synchronization primitive and how is it implemented?</a:t>
            </a:r>
          </a:p>
          <a:p>
            <a:r>
              <a:rPr lang="en-US" sz="2400" dirty="0"/>
              <a:t>What consistency model is assumed by a programmer?</a:t>
            </a:r>
          </a:p>
          <a:p>
            <a:r>
              <a:rPr lang="en-US" sz="2400" dirty="0"/>
              <a:t>Why is it slow?</a:t>
            </a:r>
          </a:p>
          <a:p>
            <a:r>
              <a:rPr lang="en-US" sz="2400" dirty="0"/>
              <a:t>How do I make life easier for the programmer and provide high performance?</a:t>
            </a:r>
          </a:p>
        </p:txBody>
      </p:sp>
    </p:spTree>
    <p:extLst>
      <p:ext uri="{BB962C8B-B14F-4D97-AF65-F5344CB8AC3E}">
        <p14:creationId xmlns:p14="http://schemas.microsoft.com/office/powerpoint/2010/main" val="62003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431536" y="6045655"/>
            <a:ext cx="2125325" cy="584775"/>
          </a:xfrm>
          <a:prstGeom prst="rect">
            <a:avLst/>
          </a:prstGeom>
          <a:noFill/>
        </p:spPr>
        <p:txBody>
          <a:bodyPr wrap="none" rtlCol="0">
            <a:spAutoFit/>
          </a:bodyPr>
          <a:lstStyle/>
          <a:p>
            <a:r>
              <a:rPr lang="en-US" sz="3200" dirty="0">
                <a:solidFill>
                  <a:srgbClr val="C00000"/>
                </a:solidFill>
              </a:rPr>
              <a:t>GPUs, Disks</a:t>
            </a:r>
          </a:p>
        </p:txBody>
      </p:sp>
      <p:sp>
        <p:nvSpPr>
          <p:cNvPr id="4" name="TextBox 3">
            <a:extLst>
              <a:ext uri="{FF2B5EF4-FFF2-40B4-BE49-F238E27FC236}">
                <a16:creationId xmlns:a16="http://schemas.microsoft.com/office/drawing/2014/main" id="{BDF849A9-4E8F-43AE-BBA1-02F8F2077367}"/>
              </a:ext>
            </a:extLst>
          </p:cNvPr>
          <p:cNvSpPr txBox="1"/>
          <p:nvPr/>
        </p:nvSpPr>
        <p:spPr>
          <a:xfrm>
            <a:off x="98599" y="109537"/>
            <a:ext cx="7924157" cy="1938992"/>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are the central philosophies in a GPU?</a:t>
            </a:r>
          </a:p>
          <a:p>
            <a:r>
              <a:rPr lang="en-US" sz="2400" dirty="0"/>
              <a:t>In what ways does the GPU design differ from a CPU?</a:t>
            </a:r>
          </a:p>
          <a:p>
            <a:r>
              <a:rPr lang="en-US" sz="2400" dirty="0"/>
              <a:t>What are the different ways that disks provide high reliability?</a:t>
            </a:r>
          </a:p>
          <a:p>
            <a:r>
              <a:rPr lang="en-US" sz="2400" dirty="0"/>
              <a:t>Can you explain how parity is used to recover lost data?</a:t>
            </a:r>
          </a:p>
        </p:txBody>
      </p:sp>
    </p:spTree>
    <p:extLst>
      <p:ext uri="{BB962C8B-B14F-4D97-AF65-F5344CB8AC3E}">
        <p14:creationId xmlns:p14="http://schemas.microsoft.com/office/powerpoint/2010/main" val="140089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9800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Disk Basics</a:t>
            </a: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Disk access remains very slow – mechanical head that has to move to the correct “ring” of data – order of milli-seconds – high enough that a context-switch is best</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Focus on other metrics, especially reliability</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A sector on the disk is associated with a cyclic redundancy code (CRC) – a hash that tells us if the read data is correct or not – it is simply an error detector, not an error corrector</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To correct the error, RAID is commonly used</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Reliability measures continuous service accomplishment and is usually expressed as mean time to failure (MTTF)</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Availability is measured as MTTF/(</a:t>
            </a:r>
            <a:r>
              <a:rPr lang="en-US" altLang="en-US" sz="2400" u="none" dirty="0" err="1">
                <a:latin typeface="Calibri" panose="020F0502020204030204" pitchFamily="34" charset="0"/>
                <a:cs typeface="Calibri" panose="020F0502020204030204" pitchFamily="34" charset="0"/>
              </a:rPr>
              <a:t>MTTF+M</a:t>
            </a:r>
            <a:r>
              <a:rPr lang="en-US" altLang="en-US" sz="2400" dirty="0" err="1">
                <a:latin typeface="Calibri" panose="020F0502020204030204" pitchFamily="34" charset="0"/>
                <a:cs typeface="Calibri" panose="020F0502020204030204" pitchFamily="34" charset="0"/>
              </a:rPr>
              <a:t>TTRecovery</a:t>
            </a:r>
            <a:r>
              <a:rPr lang="en-US" altLang="en-US" sz="2400" dirty="0">
                <a:latin typeface="Calibri" panose="020F0502020204030204" pitchFamily="34" charset="0"/>
                <a:cs typeface="Calibri" panose="020F0502020204030204" pitchFamily="34" charset="0"/>
              </a:rPr>
              <a:t>)</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Tree>
    <p:extLst>
      <p:ext uri="{BB962C8B-B14F-4D97-AF65-F5344CB8AC3E}">
        <p14:creationId xmlns:p14="http://schemas.microsoft.com/office/powerpoint/2010/main" val="170065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0021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0: no redundancy</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1: mirroring</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2 and 6: memory-style ECC and rarely deployed</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3: bit-interleav</a:t>
            </a:r>
            <a:r>
              <a:rPr lang="en-US" altLang="en-US" sz="2400" dirty="0">
                <a:latin typeface="Calibri" panose="020F0502020204030204" pitchFamily="34" charset="0"/>
                <a:cs typeface="Calibri" panose="020F0502020204030204" pitchFamily="34" charset="0"/>
              </a:rPr>
              <a:t>ed, lower cost, but no query-level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4: block-interleaved, lower cost, query-level parallelism, but write bottleneck</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5: block-interleaved, lower cost, query-level parallelism, write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Parity and XOR!</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Tree>
    <p:extLst>
      <p:ext uri="{BB962C8B-B14F-4D97-AF65-F5344CB8AC3E}">
        <p14:creationId xmlns:p14="http://schemas.microsoft.com/office/powerpoint/2010/main" val="187664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28B982-A02B-4BE1-B6C0-A5F5EFE59726}"/>
              </a:ext>
            </a:extLst>
          </p:cNvPr>
          <p:cNvSpPr txBox="1"/>
          <p:nvPr/>
        </p:nvSpPr>
        <p:spPr>
          <a:xfrm>
            <a:off x="600075" y="402431"/>
            <a:ext cx="3081164" cy="1569660"/>
          </a:xfrm>
          <a:prstGeom prst="rect">
            <a:avLst/>
          </a:prstGeom>
          <a:noFill/>
        </p:spPr>
        <p:txBody>
          <a:bodyPr wrap="none" rtlCol="0">
            <a:spAutoFit/>
          </a:bodyPr>
          <a:lstStyle/>
          <a:p>
            <a:r>
              <a:rPr lang="en-US" sz="2400" dirty="0">
                <a:solidFill>
                  <a:srgbClr val="C00000"/>
                </a:solidFill>
              </a:rPr>
              <a:t>Unpipelined processor</a:t>
            </a:r>
          </a:p>
          <a:p>
            <a:r>
              <a:rPr lang="en-US" sz="2400" dirty="0"/>
              <a:t>CPI:</a:t>
            </a:r>
          </a:p>
          <a:p>
            <a:r>
              <a:rPr lang="en-US" sz="2400" dirty="0"/>
              <a:t>Clock speed:</a:t>
            </a:r>
          </a:p>
          <a:p>
            <a:r>
              <a:rPr lang="en-US" sz="2400" dirty="0"/>
              <a:t>Throughput:</a:t>
            </a:r>
          </a:p>
        </p:txBody>
      </p:sp>
      <p:sp>
        <p:nvSpPr>
          <p:cNvPr id="4" name="TextBox 3">
            <a:extLst>
              <a:ext uri="{FF2B5EF4-FFF2-40B4-BE49-F238E27FC236}">
                <a16:creationId xmlns:a16="http://schemas.microsoft.com/office/drawing/2014/main" id="{4F6466FB-73EC-4AAA-9B29-E41861B9A5C4}"/>
              </a:ext>
            </a:extLst>
          </p:cNvPr>
          <p:cNvSpPr txBox="1"/>
          <p:nvPr/>
        </p:nvSpPr>
        <p:spPr>
          <a:xfrm>
            <a:off x="8131969" y="402431"/>
            <a:ext cx="2637132" cy="1569660"/>
          </a:xfrm>
          <a:prstGeom prst="rect">
            <a:avLst/>
          </a:prstGeom>
          <a:noFill/>
        </p:spPr>
        <p:txBody>
          <a:bodyPr wrap="none" rtlCol="0">
            <a:spAutoFit/>
          </a:bodyPr>
          <a:lstStyle/>
          <a:p>
            <a:r>
              <a:rPr lang="en-US" sz="2400" dirty="0">
                <a:solidFill>
                  <a:srgbClr val="C00000"/>
                </a:solidFill>
              </a:rPr>
              <a:t>Pipelined processor</a:t>
            </a:r>
          </a:p>
          <a:p>
            <a:r>
              <a:rPr lang="en-US" sz="2400" dirty="0"/>
              <a:t>CPI:</a:t>
            </a:r>
          </a:p>
          <a:p>
            <a:r>
              <a:rPr lang="en-US" sz="2400" dirty="0"/>
              <a:t>Clock speed:</a:t>
            </a:r>
          </a:p>
          <a:p>
            <a:r>
              <a:rPr lang="en-US" sz="2400" dirty="0"/>
              <a:t>Throughput:</a:t>
            </a:r>
          </a:p>
        </p:txBody>
      </p:sp>
      <p:sp>
        <p:nvSpPr>
          <p:cNvPr id="6" name="TextBox 5">
            <a:extLst>
              <a:ext uri="{FF2B5EF4-FFF2-40B4-BE49-F238E27FC236}">
                <a16:creationId xmlns:a16="http://schemas.microsoft.com/office/drawing/2014/main" id="{3D1E0B71-F52B-4B05-901C-2B8476375176}"/>
              </a:ext>
            </a:extLst>
          </p:cNvPr>
          <p:cNvSpPr txBox="1"/>
          <p:nvPr/>
        </p:nvSpPr>
        <p:spPr>
          <a:xfrm>
            <a:off x="328613" y="3429000"/>
            <a:ext cx="2831160" cy="1569660"/>
          </a:xfrm>
          <a:prstGeom prst="rect">
            <a:avLst/>
          </a:prstGeom>
          <a:noFill/>
        </p:spPr>
        <p:txBody>
          <a:bodyPr wrap="none" rtlCol="0">
            <a:spAutoFit/>
          </a:bodyPr>
          <a:lstStyle/>
          <a:p>
            <a:r>
              <a:rPr lang="en-US" sz="2400" dirty="0">
                <a:solidFill>
                  <a:srgbClr val="C00000"/>
                </a:solidFill>
              </a:rPr>
              <a:t>Circuit Assumptions</a:t>
            </a:r>
          </a:p>
          <a:p>
            <a:r>
              <a:rPr lang="en-US" sz="2400" dirty="0"/>
              <a:t>Length of full circuit:</a:t>
            </a:r>
          </a:p>
          <a:p>
            <a:r>
              <a:rPr lang="en-US" sz="2400" dirty="0"/>
              <a:t>Length of each stage:</a:t>
            </a:r>
          </a:p>
          <a:p>
            <a:r>
              <a:rPr lang="en-US" sz="2400" dirty="0"/>
              <a:t>No hazards</a:t>
            </a:r>
          </a:p>
        </p:txBody>
      </p:sp>
      <p:sp>
        <p:nvSpPr>
          <p:cNvPr id="8" name="TextBox 7">
            <a:extLst>
              <a:ext uri="{FF2B5EF4-FFF2-40B4-BE49-F238E27FC236}">
                <a16:creationId xmlns:a16="http://schemas.microsoft.com/office/drawing/2014/main" id="{FA7BC580-2F8B-4B7D-8997-8932A1E28E31}"/>
              </a:ext>
            </a:extLst>
          </p:cNvPr>
          <p:cNvSpPr txBox="1"/>
          <p:nvPr/>
        </p:nvSpPr>
        <p:spPr>
          <a:xfrm>
            <a:off x="8289458" y="6163181"/>
            <a:ext cx="3756991" cy="584775"/>
          </a:xfrm>
          <a:prstGeom prst="rect">
            <a:avLst/>
          </a:prstGeom>
          <a:noFill/>
        </p:spPr>
        <p:txBody>
          <a:bodyPr wrap="none" rtlCol="0">
            <a:spAutoFit/>
          </a:bodyPr>
          <a:lstStyle/>
          <a:p>
            <a:r>
              <a:rPr lang="en-US" sz="3200" dirty="0">
                <a:solidFill>
                  <a:srgbClr val="C00000"/>
                </a:solidFill>
              </a:rPr>
              <a:t>Pipeline Performance</a:t>
            </a:r>
          </a:p>
        </p:txBody>
      </p:sp>
    </p:spTree>
    <p:extLst>
      <p:ext uri="{BB962C8B-B14F-4D97-AF65-F5344CB8AC3E}">
        <p14:creationId xmlns:p14="http://schemas.microsoft.com/office/powerpoint/2010/main" val="43200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FF921A5-9E24-4E21-BF8A-E702E1C056A0}"/>
              </a:ext>
            </a:extLst>
          </p:cNvPr>
          <p:cNvSpPr txBox="1"/>
          <p:nvPr/>
        </p:nvSpPr>
        <p:spPr>
          <a:xfrm>
            <a:off x="0" y="6273225"/>
            <a:ext cx="2373983" cy="584775"/>
          </a:xfrm>
          <a:prstGeom prst="rect">
            <a:avLst/>
          </a:prstGeom>
          <a:noFill/>
        </p:spPr>
        <p:txBody>
          <a:bodyPr wrap="none" rtlCol="0">
            <a:spAutoFit/>
          </a:bodyPr>
          <a:lstStyle/>
          <a:p>
            <a:r>
              <a:rPr lang="en-US" sz="3200" dirty="0">
                <a:solidFill>
                  <a:srgbClr val="C00000"/>
                </a:solidFill>
              </a:rPr>
              <a:t>Data Hazards</a:t>
            </a:r>
          </a:p>
        </p:txBody>
      </p:sp>
      <p:cxnSp>
        <p:nvCxnSpPr>
          <p:cNvPr id="15" name="Straight Connector 14">
            <a:extLst>
              <a:ext uri="{FF2B5EF4-FFF2-40B4-BE49-F238E27FC236}">
                <a16:creationId xmlns:a16="http://schemas.microsoft.com/office/drawing/2014/main" id="{DE83D5BD-893B-4ADB-BDFB-D84669BCA67A}"/>
              </a:ext>
            </a:extLst>
          </p:cNvPr>
          <p:cNvCxnSpPr/>
          <p:nvPr/>
        </p:nvCxnSpPr>
        <p:spPr>
          <a:xfrm>
            <a:off x="6257925" y="350044"/>
            <a:ext cx="71438" cy="611981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AF95BDD-DB1B-480D-AD62-AF1500C19D0C}"/>
              </a:ext>
            </a:extLst>
          </p:cNvPr>
          <p:cNvSpPr txBox="1"/>
          <p:nvPr/>
        </p:nvSpPr>
        <p:spPr>
          <a:xfrm>
            <a:off x="98599" y="109537"/>
            <a:ext cx="5321329" cy="1569660"/>
          </a:xfrm>
          <a:prstGeom prst="rect">
            <a:avLst/>
          </a:prstGeom>
          <a:noFill/>
          <a:ln>
            <a:solidFill>
              <a:schemeClr val="accent1"/>
            </a:solidFill>
          </a:ln>
        </p:spPr>
        <p:txBody>
          <a:bodyPr wrap="none" rtlCol="0">
            <a:spAutoFit/>
          </a:bodyPr>
          <a:lstStyle/>
          <a:p>
            <a:r>
              <a:rPr lang="en-US" sz="2400" dirty="0">
                <a:solidFill>
                  <a:srgbClr val="C00000"/>
                </a:solidFill>
              </a:rPr>
              <a:t>No Bypassing</a:t>
            </a:r>
          </a:p>
          <a:p>
            <a:r>
              <a:rPr lang="en-US" sz="2400" dirty="0"/>
              <a:t>(for the 5-stage pipeline)</a:t>
            </a:r>
          </a:p>
          <a:p>
            <a:r>
              <a:rPr lang="en-US" sz="2400" dirty="0"/>
              <a:t>Point of production: always RW middle</a:t>
            </a:r>
          </a:p>
          <a:p>
            <a:r>
              <a:rPr lang="en-US" sz="2400" dirty="0"/>
              <a:t>Point of consumption: always D/R middle</a:t>
            </a:r>
          </a:p>
        </p:txBody>
      </p:sp>
      <p:sp>
        <p:nvSpPr>
          <p:cNvPr id="19" name="TextBox 18">
            <a:extLst>
              <a:ext uri="{FF2B5EF4-FFF2-40B4-BE49-F238E27FC236}">
                <a16:creationId xmlns:a16="http://schemas.microsoft.com/office/drawing/2014/main" id="{4E20FD7D-9682-4B4A-9C60-058E947F9403}"/>
              </a:ext>
            </a:extLst>
          </p:cNvPr>
          <p:cNvSpPr txBox="1"/>
          <p:nvPr/>
        </p:nvSpPr>
        <p:spPr>
          <a:xfrm>
            <a:off x="6483940" y="51284"/>
            <a:ext cx="4614405" cy="3293209"/>
          </a:xfrm>
          <a:prstGeom prst="rect">
            <a:avLst/>
          </a:prstGeom>
          <a:noFill/>
          <a:ln>
            <a:solidFill>
              <a:schemeClr val="accent1"/>
            </a:solidFill>
          </a:ln>
        </p:spPr>
        <p:txBody>
          <a:bodyPr wrap="none" rtlCol="0">
            <a:spAutoFit/>
          </a:bodyPr>
          <a:lstStyle/>
          <a:p>
            <a:r>
              <a:rPr lang="en-US" sz="2400" dirty="0">
                <a:solidFill>
                  <a:srgbClr val="C00000"/>
                </a:solidFill>
              </a:rPr>
              <a:t>Bypassing</a:t>
            </a:r>
          </a:p>
          <a:p>
            <a:endParaRPr lang="en-US" sz="800" dirty="0"/>
          </a:p>
          <a:p>
            <a:r>
              <a:rPr lang="en-US" sz="2400" dirty="0"/>
              <a:t>Point of production: </a:t>
            </a:r>
          </a:p>
          <a:p>
            <a:r>
              <a:rPr lang="en-US" sz="2400" dirty="0"/>
              <a:t>     add, sub, etc.: end of ALU</a:t>
            </a:r>
          </a:p>
          <a:p>
            <a:r>
              <a:rPr lang="en-US" sz="2400" dirty="0"/>
              <a:t>     </a:t>
            </a:r>
            <a:r>
              <a:rPr lang="en-US" sz="2400" dirty="0" err="1"/>
              <a:t>lw</a:t>
            </a:r>
            <a:r>
              <a:rPr lang="en-US" sz="2400" dirty="0"/>
              <a:t>: end of DM</a:t>
            </a:r>
          </a:p>
          <a:p>
            <a:endParaRPr lang="en-US" sz="800" dirty="0"/>
          </a:p>
          <a:p>
            <a:r>
              <a:rPr lang="en-US" sz="2400" dirty="0"/>
              <a:t>Point of consumption:</a:t>
            </a:r>
          </a:p>
          <a:p>
            <a:r>
              <a:rPr lang="en-US" sz="2400" dirty="0"/>
              <a:t>     add, sub, </a:t>
            </a:r>
            <a:r>
              <a:rPr lang="en-US" sz="2400" dirty="0" err="1"/>
              <a:t>lw</a:t>
            </a:r>
            <a:r>
              <a:rPr lang="en-US" sz="2400" dirty="0"/>
              <a:t>: start of ALU</a:t>
            </a:r>
          </a:p>
          <a:p>
            <a:r>
              <a:rPr lang="en-US" sz="2400" dirty="0"/>
              <a:t>     </a:t>
            </a:r>
            <a:r>
              <a:rPr lang="en-US" sz="2400" dirty="0" err="1"/>
              <a:t>sw</a:t>
            </a:r>
            <a:r>
              <a:rPr lang="en-US" sz="2400" dirty="0"/>
              <a:t>  $1, 8($2): start of ALU for $2,</a:t>
            </a:r>
          </a:p>
          <a:p>
            <a:r>
              <a:rPr lang="en-US" sz="2400" dirty="0"/>
              <a:t>                              start of DM for $1</a:t>
            </a:r>
          </a:p>
        </p:txBody>
      </p:sp>
      <p:sp>
        <p:nvSpPr>
          <p:cNvPr id="21" name="TextBox 20">
            <a:extLst>
              <a:ext uri="{FF2B5EF4-FFF2-40B4-BE49-F238E27FC236}">
                <a16:creationId xmlns:a16="http://schemas.microsoft.com/office/drawing/2014/main" id="{0FFC05B4-8AE9-4276-9B82-2E02F2D3845F}"/>
              </a:ext>
            </a:extLst>
          </p:cNvPr>
          <p:cNvSpPr txBox="1"/>
          <p:nvPr/>
        </p:nvSpPr>
        <p:spPr>
          <a:xfrm>
            <a:off x="98599" y="1868485"/>
            <a:ext cx="5866221"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t>
            </a:r>
            <a:r>
              <a:rPr lang="en-US" sz="2400" dirty="0" err="1"/>
              <a:t>DR</a:t>
            </a:r>
            <a:r>
              <a:rPr lang="en-US" sz="2400" dirty="0"/>
              <a:t>     </a:t>
            </a:r>
            <a:r>
              <a:rPr lang="en-US" sz="2400" dirty="0" err="1"/>
              <a:t>DR</a:t>
            </a:r>
            <a:r>
              <a:rPr lang="en-US" sz="2400" dirty="0"/>
              <a:t>    AL  DM  RW</a:t>
            </a:r>
          </a:p>
          <a:p>
            <a:r>
              <a:rPr lang="en-US" sz="2400" dirty="0"/>
              <a:t>                                                      * </a:t>
            </a:r>
            <a:r>
              <a:rPr lang="en-US" sz="2400" dirty="0" err="1"/>
              <a:t>PoC</a:t>
            </a:r>
            <a:endParaRPr lang="en-US" sz="2400" dirty="0"/>
          </a:p>
        </p:txBody>
      </p:sp>
      <p:sp>
        <p:nvSpPr>
          <p:cNvPr id="23" name="TextBox 22">
            <a:extLst>
              <a:ext uri="{FF2B5EF4-FFF2-40B4-BE49-F238E27FC236}">
                <a16:creationId xmlns:a16="http://schemas.microsoft.com/office/drawing/2014/main" id="{E38F4C3B-EEF2-41B9-8104-84D7AE7AD23F}"/>
              </a:ext>
            </a:extLst>
          </p:cNvPr>
          <p:cNvSpPr txBox="1"/>
          <p:nvPr/>
        </p:nvSpPr>
        <p:spPr>
          <a:xfrm>
            <a:off x="6571457" y="3604676"/>
            <a:ext cx="4809843"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AL     DM  RW</a:t>
            </a:r>
          </a:p>
          <a:p>
            <a:r>
              <a:rPr lang="en-US" sz="2400" dirty="0"/>
              <a:t>                                         * </a:t>
            </a:r>
            <a:r>
              <a:rPr lang="en-US" sz="2400" dirty="0" err="1"/>
              <a:t>PoC</a:t>
            </a:r>
            <a:endParaRPr lang="en-US" sz="2400" dirty="0"/>
          </a:p>
        </p:txBody>
      </p:sp>
    </p:spTree>
    <p:extLst>
      <p:ext uri="{BB962C8B-B14F-4D97-AF65-F5344CB8AC3E}">
        <p14:creationId xmlns:p14="http://schemas.microsoft.com/office/powerpoint/2010/main" val="1332074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24AFEA-20D0-4736-A131-B51A697C839D}"/>
              </a:ext>
            </a:extLst>
          </p:cNvPr>
          <p:cNvSpPr txBox="1"/>
          <p:nvPr/>
        </p:nvSpPr>
        <p:spPr>
          <a:xfrm>
            <a:off x="9189570" y="6198900"/>
            <a:ext cx="2830840" cy="584775"/>
          </a:xfrm>
          <a:prstGeom prst="rect">
            <a:avLst/>
          </a:prstGeom>
          <a:noFill/>
        </p:spPr>
        <p:txBody>
          <a:bodyPr wrap="none" rtlCol="0">
            <a:spAutoFit/>
          </a:bodyPr>
          <a:lstStyle/>
          <a:p>
            <a:r>
              <a:rPr lang="en-US" sz="3200" dirty="0">
                <a:solidFill>
                  <a:srgbClr val="C00000"/>
                </a:solidFill>
              </a:rPr>
              <a:t>Control Hazards</a:t>
            </a:r>
          </a:p>
        </p:txBody>
      </p:sp>
      <p:sp>
        <p:nvSpPr>
          <p:cNvPr id="5" name="TextBox 4">
            <a:extLst>
              <a:ext uri="{FF2B5EF4-FFF2-40B4-BE49-F238E27FC236}">
                <a16:creationId xmlns:a16="http://schemas.microsoft.com/office/drawing/2014/main" id="{EAD89F42-3EEF-4899-A80E-6B567E027B11}"/>
              </a:ext>
            </a:extLst>
          </p:cNvPr>
          <p:cNvSpPr txBox="1"/>
          <p:nvPr/>
        </p:nvSpPr>
        <p:spPr>
          <a:xfrm>
            <a:off x="98599" y="109537"/>
            <a:ext cx="5317866" cy="2308324"/>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 instructions</a:t>
            </a:r>
          </a:p>
          <a:p>
            <a:r>
              <a:rPr lang="en-US" sz="2400" dirty="0"/>
              <a:t>20 branches</a:t>
            </a:r>
          </a:p>
          <a:p>
            <a:r>
              <a:rPr lang="en-US" sz="2400" dirty="0"/>
              <a:t>14 Not-Taken, 6 Taken</a:t>
            </a:r>
          </a:p>
          <a:p>
            <a:r>
              <a:rPr lang="en-US" sz="2400" dirty="0"/>
              <a:t>Branch resolved in 6</a:t>
            </a:r>
            <a:r>
              <a:rPr lang="en-US" sz="2400" baseline="30000" dirty="0"/>
              <a:t>th</a:t>
            </a:r>
            <a:r>
              <a:rPr lang="en-US" sz="2400" dirty="0"/>
              <a:t> cycle (penalty of 5)</a:t>
            </a:r>
          </a:p>
        </p:txBody>
      </p:sp>
      <p:sp>
        <p:nvSpPr>
          <p:cNvPr id="7" name="TextBox 6">
            <a:extLst>
              <a:ext uri="{FF2B5EF4-FFF2-40B4-BE49-F238E27FC236}">
                <a16:creationId xmlns:a16="http://schemas.microsoft.com/office/drawing/2014/main" id="{BDF11801-878C-40B8-B20D-60CB23BA4362}"/>
              </a:ext>
            </a:extLst>
          </p:cNvPr>
          <p:cNvSpPr txBox="1"/>
          <p:nvPr/>
        </p:nvSpPr>
        <p:spPr>
          <a:xfrm>
            <a:off x="98599" y="2747963"/>
            <a:ext cx="3572838" cy="830997"/>
          </a:xfrm>
          <a:prstGeom prst="rect">
            <a:avLst/>
          </a:prstGeom>
          <a:noFill/>
          <a:ln>
            <a:noFill/>
          </a:ln>
        </p:spPr>
        <p:txBody>
          <a:bodyPr wrap="none" rtlCol="0">
            <a:spAutoFit/>
          </a:bodyPr>
          <a:lstStyle/>
          <a:p>
            <a:r>
              <a:rPr lang="en-US" sz="2400" dirty="0">
                <a:solidFill>
                  <a:srgbClr val="C00000"/>
                </a:solidFill>
              </a:rPr>
              <a:t>Approach 1: Panic and wait</a:t>
            </a:r>
          </a:p>
          <a:p>
            <a:endParaRPr lang="en-US" sz="2400" dirty="0"/>
          </a:p>
        </p:txBody>
      </p:sp>
      <p:sp>
        <p:nvSpPr>
          <p:cNvPr id="11" name="TextBox 10">
            <a:extLst>
              <a:ext uri="{FF2B5EF4-FFF2-40B4-BE49-F238E27FC236}">
                <a16:creationId xmlns:a16="http://schemas.microsoft.com/office/drawing/2014/main" id="{6A4FC160-6279-4DD9-9662-7F43E08AF1F2}"/>
              </a:ext>
            </a:extLst>
          </p:cNvPr>
          <p:cNvSpPr txBox="1"/>
          <p:nvPr/>
        </p:nvSpPr>
        <p:spPr>
          <a:xfrm>
            <a:off x="98599" y="4657726"/>
            <a:ext cx="3740448" cy="830997"/>
          </a:xfrm>
          <a:prstGeom prst="rect">
            <a:avLst/>
          </a:prstGeom>
          <a:noFill/>
          <a:ln>
            <a:noFill/>
          </a:ln>
        </p:spPr>
        <p:txBody>
          <a:bodyPr wrap="none" rtlCol="0">
            <a:spAutoFit/>
          </a:bodyPr>
          <a:lstStyle/>
          <a:p>
            <a:r>
              <a:rPr lang="en-US" sz="2400" dirty="0">
                <a:solidFill>
                  <a:srgbClr val="C00000"/>
                </a:solidFill>
              </a:rPr>
              <a:t>Approach 2: Fetch-next-</a:t>
            </a:r>
            <a:r>
              <a:rPr lang="en-US" sz="2400" dirty="0" err="1">
                <a:solidFill>
                  <a:srgbClr val="C00000"/>
                </a:solidFill>
              </a:rPr>
              <a:t>instr</a:t>
            </a:r>
            <a:endParaRPr lang="en-US" sz="2400" dirty="0">
              <a:solidFill>
                <a:srgbClr val="C00000"/>
              </a:solidFill>
            </a:endParaRPr>
          </a:p>
          <a:p>
            <a:endParaRPr lang="en-US" sz="2400" dirty="0"/>
          </a:p>
        </p:txBody>
      </p:sp>
      <p:sp>
        <p:nvSpPr>
          <p:cNvPr id="13" name="TextBox 12">
            <a:extLst>
              <a:ext uri="{FF2B5EF4-FFF2-40B4-BE49-F238E27FC236}">
                <a16:creationId xmlns:a16="http://schemas.microsoft.com/office/drawing/2014/main" id="{AF43060A-DEC4-4D76-92D4-AFA3B66B9FDF}"/>
              </a:ext>
            </a:extLst>
          </p:cNvPr>
          <p:cNvSpPr txBox="1"/>
          <p:nvPr/>
        </p:nvSpPr>
        <p:spPr>
          <a:xfrm>
            <a:off x="5616732" y="119062"/>
            <a:ext cx="4820615" cy="2677656"/>
          </a:xfrm>
          <a:prstGeom prst="rect">
            <a:avLst/>
          </a:prstGeom>
          <a:noFill/>
          <a:ln>
            <a:noFill/>
          </a:ln>
        </p:spPr>
        <p:txBody>
          <a:bodyPr wrap="none" rtlCol="0">
            <a:spAutoFit/>
          </a:bodyPr>
          <a:lstStyle/>
          <a:p>
            <a:r>
              <a:rPr lang="en-US" sz="2400" dirty="0">
                <a:solidFill>
                  <a:srgbClr val="C00000"/>
                </a:solidFill>
              </a:rPr>
              <a:t>Approach 3: Branch Delay Slot</a:t>
            </a:r>
          </a:p>
          <a:p>
            <a:r>
              <a:rPr lang="en-US" sz="2400" dirty="0"/>
              <a:t>Option A: always useful</a:t>
            </a:r>
          </a:p>
          <a:p>
            <a:r>
              <a:rPr lang="en-US" sz="2400" dirty="0"/>
              <a:t>Option B: useful when the branch </a:t>
            </a:r>
          </a:p>
          <a:p>
            <a:r>
              <a:rPr lang="en-US" sz="2400" dirty="0"/>
              <a:t>                  goes along common fork</a:t>
            </a:r>
          </a:p>
          <a:p>
            <a:r>
              <a:rPr lang="en-US" sz="2400" dirty="0"/>
              <a:t>Option C: useful when the branch</a:t>
            </a:r>
          </a:p>
          <a:p>
            <a:r>
              <a:rPr lang="en-US" sz="2400" dirty="0"/>
              <a:t>                  goes along uncommon fork</a:t>
            </a:r>
          </a:p>
          <a:p>
            <a:r>
              <a:rPr lang="en-US" sz="2400" dirty="0"/>
              <a:t>Option D: no-op, always non-useful</a:t>
            </a:r>
          </a:p>
        </p:txBody>
      </p:sp>
      <p:sp>
        <p:nvSpPr>
          <p:cNvPr id="15" name="TextBox 14">
            <a:extLst>
              <a:ext uri="{FF2B5EF4-FFF2-40B4-BE49-F238E27FC236}">
                <a16:creationId xmlns:a16="http://schemas.microsoft.com/office/drawing/2014/main" id="{2CEAB980-33A1-4893-AEED-565148096356}"/>
              </a:ext>
            </a:extLst>
          </p:cNvPr>
          <p:cNvSpPr txBox="1"/>
          <p:nvPr/>
        </p:nvSpPr>
        <p:spPr>
          <a:xfrm>
            <a:off x="5780262" y="4657726"/>
            <a:ext cx="3853299" cy="830997"/>
          </a:xfrm>
          <a:prstGeom prst="rect">
            <a:avLst/>
          </a:prstGeom>
          <a:noFill/>
          <a:ln>
            <a:noFill/>
          </a:ln>
        </p:spPr>
        <p:txBody>
          <a:bodyPr wrap="none" rtlCol="0">
            <a:spAutoFit/>
          </a:bodyPr>
          <a:lstStyle/>
          <a:p>
            <a:r>
              <a:rPr lang="en-US" sz="2400" dirty="0">
                <a:solidFill>
                  <a:srgbClr val="C00000"/>
                </a:solidFill>
              </a:rPr>
              <a:t>Approach 4: Branch predictor</a:t>
            </a:r>
          </a:p>
          <a:p>
            <a:r>
              <a:rPr lang="en-US" sz="2400" dirty="0"/>
              <a:t>Accuracy of 90%</a:t>
            </a:r>
          </a:p>
        </p:txBody>
      </p:sp>
      <p:sp>
        <p:nvSpPr>
          <p:cNvPr id="17" name="TextBox 16">
            <a:extLst>
              <a:ext uri="{FF2B5EF4-FFF2-40B4-BE49-F238E27FC236}">
                <a16:creationId xmlns:a16="http://schemas.microsoft.com/office/drawing/2014/main" id="{20B04570-1691-4C41-97EC-C96FB97D8699}"/>
              </a:ext>
            </a:extLst>
          </p:cNvPr>
          <p:cNvSpPr txBox="1"/>
          <p:nvPr/>
        </p:nvSpPr>
        <p:spPr>
          <a:xfrm>
            <a:off x="9029229" y="2711829"/>
            <a:ext cx="3064172" cy="1938992"/>
          </a:xfrm>
          <a:prstGeom prst="rect">
            <a:avLst/>
          </a:prstGeom>
          <a:noFill/>
          <a:ln>
            <a:solidFill>
              <a:srgbClr val="C00000"/>
            </a:solidFill>
          </a:ln>
        </p:spPr>
        <p:txBody>
          <a:bodyPr wrap="none" rtlCol="0">
            <a:spAutoFit/>
          </a:bodyPr>
          <a:lstStyle/>
          <a:p>
            <a:pPr algn="ctr"/>
            <a:r>
              <a:rPr lang="en-US" sz="2400" dirty="0">
                <a:solidFill>
                  <a:srgbClr val="C00000"/>
                </a:solidFill>
              </a:rPr>
              <a:t>Option A</a:t>
            </a:r>
          </a:p>
          <a:p>
            <a:pPr algn="ctr"/>
            <a:r>
              <a:rPr lang="en-US" sz="2400" dirty="0"/>
              <a:t>Branch</a:t>
            </a:r>
          </a:p>
          <a:p>
            <a:pPr algn="ctr"/>
            <a:r>
              <a:rPr lang="en-US" sz="2400" dirty="0"/>
              <a:t>Slot</a:t>
            </a:r>
          </a:p>
          <a:p>
            <a:pPr algn="ctr"/>
            <a:r>
              <a:rPr lang="en-US" sz="2400" dirty="0" err="1"/>
              <a:t>NTaken</a:t>
            </a:r>
            <a:r>
              <a:rPr lang="en-US" sz="2400" dirty="0"/>
              <a:t>            Taken</a:t>
            </a:r>
          </a:p>
          <a:p>
            <a:pPr algn="ctr"/>
            <a:r>
              <a:rPr lang="en-US" sz="2400" dirty="0">
                <a:solidFill>
                  <a:srgbClr val="C00000"/>
                </a:solidFill>
              </a:rPr>
              <a:t>Option B          Option C</a:t>
            </a:r>
          </a:p>
        </p:txBody>
      </p:sp>
    </p:spTree>
    <p:extLst>
      <p:ext uri="{BB962C8B-B14F-4D97-AF65-F5344CB8AC3E}">
        <p14:creationId xmlns:p14="http://schemas.microsoft.com/office/powerpoint/2010/main" val="348191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089433" y="6148893"/>
            <a:ext cx="4024435" cy="584775"/>
          </a:xfrm>
          <a:prstGeom prst="rect">
            <a:avLst/>
          </a:prstGeom>
          <a:noFill/>
        </p:spPr>
        <p:txBody>
          <a:bodyPr wrap="none" rtlCol="0">
            <a:spAutoFit/>
          </a:bodyPr>
          <a:lstStyle/>
          <a:p>
            <a:r>
              <a:rPr lang="en-US" sz="3200" dirty="0">
                <a:solidFill>
                  <a:srgbClr val="C00000"/>
                </a:solidFill>
              </a:rPr>
              <a:t>Out of Order Processor</a:t>
            </a:r>
          </a:p>
        </p:txBody>
      </p:sp>
      <p:sp>
        <p:nvSpPr>
          <p:cNvPr id="5" name="Rectangle 4">
            <a:extLst>
              <a:ext uri="{FF2B5EF4-FFF2-40B4-BE49-F238E27FC236}">
                <a16:creationId xmlns:a16="http://schemas.microsoft.com/office/drawing/2014/main" id="{9AB3D566-C3CA-4478-B0A3-39BCDBBFE914}"/>
              </a:ext>
            </a:extLst>
          </p:cNvPr>
          <p:cNvSpPr>
            <a:spLocks noChangeArrowheads="1"/>
          </p:cNvSpPr>
          <p:nvPr/>
        </p:nvSpPr>
        <p:spPr bwMode="auto">
          <a:xfrm>
            <a:off x="292894" y="657225"/>
            <a:ext cx="1905000" cy="8382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Branch prediction</a:t>
            </a:r>
          </a:p>
          <a:p>
            <a:pPr algn="ctr" eaLnBrk="1" hangingPunct="1">
              <a:spcBef>
                <a:spcPct val="0"/>
              </a:spcBef>
              <a:buFontTx/>
              <a:buNone/>
            </a:pPr>
            <a:r>
              <a:rPr lang="en-US" altLang="en-US" sz="2000">
                <a:latin typeface="+mn-lt"/>
              </a:rPr>
              <a:t>and instr fetch</a:t>
            </a:r>
          </a:p>
        </p:txBody>
      </p:sp>
      <p:sp>
        <p:nvSpPr>
          <p:cNvPr id="7" name="Rectangle 5">
            <a:extLst>
              <a:ext uri="{FF2B5EF4-FFF2-40B4-BE49-F238E27FC236}">
                <a16:creationId xmlns:a16="http://schemas.microsoft.com/office/drawing/2014/main" id="{30ABE5D2-866E-45F7-9010-EF33B739BD84}"/>
              </a:ext>
            </a:extLst>
          </p:cNvPr>
          <p:cNvSpPr>
            <a:spLocks noChangeArrowheads="1"/>
          </p:cNvSpPr>
          <p:nvPr/>
        </p:nvSpPr>
        <p:spPr bwMode="auto">
          <a:xfrm>
            <a:off x="369094" y="2105025"/>
            <a:ext cx="16764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sym typeface="Wingdings" panose="05000000000000000000" pitchFamily="2" charset="2"/>
              </a:rPr>
              <a:t>R2  R1+R3</a:t>
            </a:r>
          </a:p>
          <a:p>
            <a:pPr algn="ctr" eaLnBrk="1" hangingPunct="1">
              <a:spcBef>
                <a:spcPct val="0"/>
              </a:spcBef>
              <a:buFontTx/>
              <a:buNone/>
            </a:pPr>
            <a:r>
              <a:rPr lang="en-US" altLang="en-US" sz="2000">
                <a:latin typeface="+mn-lt"/>
                <a:sym typeface="Wingdings" panose="05000000000000000000" pitchFamily="2" charset="2"/>
              </a:rPr>
              <a:t>BEQZ R2</a:t>
            </a:r>
          </a:p>
          <a:p>
            <a:pPr algn="ctr" eaLnBrk="1" hangingPunct="1">
              <a:spcBef>
                <a:spcPct val="0"/>
              </a:spcBef>
              <a:buFontTx/>
              <a:buNone/>
            </a:pPr>
            <a:r>
              <a:rPr lang="en-US" altLang="en-US" sz="2000">
                <a:latin typeface="+mn-lt"/>
                <a:sym typeface="Wingdings" panose="05000000000000000000" pitchFamily="2" charset="2"/>
              </a:rPr>
              <a:t>R3  R1+R2</a:t>
            </a:r>
          </a:p>
          <a:p>
            <a:pPr algn="ctr" eaLnBrk="1" hangingPunct="1">
              <a:spcBef>
                <a:spcPct val="0"/>
              </a:spcBef>
              <a:buFontTx/>
              <a:buNone/>
            </a:pPr>
            <a:r>
              <a:rPr lang="en-US" altLang="en-US" sz="2000">
                <a:latin typeface="+mn-lt"/>
                <a:sym typeface="Wingdings" panose="05000000000000000000" pitchFamily="2" charset="2"/>
              </a:rPr>
              <a:t>R1  R3+R2</a:t>
            </a:r>
            <a:endParaRPr lang="en-US" altLang="en-US" sz="2000">
              <a:latin typeface="+mn-lt"/>
            </a:endParaRPr>
          </a:p>
        </p:txBody>
      </p:sp>
      <p:sp>
        <p:nvSpPr>
          <p:cNvPr id="9" name="Text Box 6">
            <a:extLst>
              <a:ext uri="{FF2B5EF4-FFF2-40B4-BE49-F238E27FC236}">
                <a16:creationId xmlns:a16="http://schemas.microsoft.com/office/drawing/2014/main" id="{1EF311C7-0691-4DCF-9DCE-528932A6329C}"/>
              </a:ext>
            </a:extLst>
          </p:cNvPr>
          <p:cNvSpPr txBox="1">
            <a:spLocks noChangeArrowheads="1"/>
          </p:cNvSpPr>
          <p:nvPr/>
        </p:nvSpPr>
        <p:spPr bwMode="auto">
          <a:xfrm>
            <a:off x="216694" y="3933825"/>
            <a:ext cx="204100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Instr Fetch Queue</a:t>
            </a:r>
          </a:p>
        </p:txBody>
      </p:sp>
      <p:sp>
        <p:nvSpPr>
          <p:cNvPr id="11" name="Line 7">
            <a:extLst>
              <a:ext uri="{FF2B5EF4-FFF2-40B4-BE49-F238E27FC236}">
                <a16:creationId xmlns:a16="http://schemas.microsoft.com/office/drawing/2014/main" id="{4CB1501A-639B-4957-9EEA-73EE2A43EF36}"/>
              </a:ext>
            </a:extLst>
          </p:cNvPr>
          <p:cNvSpPr>
            <a:spLocks noChangeShapeType="1"/>
          </p:cNvSpPr>
          <p:nvPr/>
        </p:nvSpPr>
        <p:spPr bwMode="auto">
          <a:xfrm>
            <a:off x="1207294" y="1495425"/>
            <a:ext cx="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3" name="Rectangle 8">
            <a:extLst>
              <a:ext uri="{FF2B5EF4-FFF2-40B4-BE49-F238E27FC236}">
                <a16:creationId xmlns:a16="http://schemas.microsoft.com/office/drawing/2014/main" id="{B93A73BD-A597-486F-8FE9-48C9831307B3}"/>
              </a:ext>
            </a:extLst>
          </p:cNvPr>
          <p:cNvSpPr>
            <a:spLocks noChangeArrowheads="1"/>
          </p:cNvSpPr>
          <p:nvPr/>
        </p:nvSpPr>
        <p:spPr bwMode="auto">
          <a:xfrm>
            <a:off x="2426494" y="2638425"/>
            <a:ext cx="1295400" cy="9144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Decode &amp;</a:t>
            </a:r>
          </a:p>
          <a:p>
            <a:pPr algn="ctr" eaLnBrk="1" hangingPunct="1">
              <a:spcBef>
                <a:spcPct val="0"/>
              </a:spcBef>
              <a:buFontTx/>
              <a:buNone/>
            </a:pPr>
            <a:r>
              <a:rPr lang="en-US" altLang="en-US" sz="2000">
                <a:latin typeface="+mn-lt"/>
              </a:rPr>
              <a:t>Rename</a:t>
            </a:r>
          </a:p>
        </p:txBody>
      </p:sp>
      <p:sp>
        <p:nvSpPr>
          <p:cNvPr id="15" name="Line 9">
            <a:extLst>
              <a:ext uri="{FF2B5EF4-FFF2-40B4-BE49-F238E27FC236}">
                <a16:creationId xmlns:a16="http://schemas.microsoft.com/office/drawing/2014/main" id="{DF8341B7-6FBC-49F2-B1FE-7A9196B68BF8}"/>
              </a:ext>
            </a:extLst>
          </p:cNvPr>
          <p:cNvSpPr>
            <a:spLocks noChangeShapeType="1"/>
          </p:cNvSpPr>
          <p:nvPr/>
        </p:nvSpPr>
        <p:spPr bwMode="auto">
          <a:xfrm>
            <a:off x="2045494" y="30956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7" name="Rectangle 10">
            <a:extLst>
              <a:ext uri="{FF2B5EF4-FFF2-40B4-BE49-F238E27FC236}">
                <a16:creationId xmlns:a16="http://schemas.microsoft.com/office/drawing/2014/main" id="{EB1E40C9-EA1F-4063-836E-A2F25055C443}"/>
              </a:ext>
            </a:extLst>
          </p:cNvPr>
          <p:cNvSpPr>
            <a:spLocks noChangeArrowheads="1"/>
          </p:cNvSpPr>
          <p:nvPr/>
        </p:nvSpPr>
        <p:spPr bwMode="auto">
          <a:xfrm>
            <a:off x="4636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Instr 1</a:t>
            </a:r>
          </a:p>
          <a:p>
            <a:pPr algn="ctr" eaLnBrk="1" hangingPunct="1">
              <a:spcBef>
                <a:spcPct val="0"/>
              </a:spcBef>
              <a:buFontTx/>
              <a:buNone/>
            </a:pPr>
            <a:r>
              <a:rPr lang="en-US" altLang="en-US" sz="2000">
                <a:latin typeface="+mn-lt"/>
              </a:rPr>
              <a:t>Instr 2</a:t>
            </a:r>
          </a:p>
          <a:p>
            <a:pPr algn="ctr" eaLnBrk="1" hangingPunct="1">
              <a:spcBef>
                <a:spcPct val="0"/>
              </a:spcBef>
              <a:buFontTx/>
              <a:buNone/>
            </a:pPr>
            <a:r>
              <a:rPr lang="en-US" altLang="en-US" sz="2000">
                <a:latin typeface="+mn-lt"/>
              </a:rPr>
              <a:t>Instr 3</a:t>
            </a:r>
          </a:p>
          <a:p>
            <a:pPr algn="ctr" eaLnBrk="1" hangingPunct="1">
              <a:spcBef>
                <a:spcPct val="0"/>
              </a:spcBef>
              <a:buFontTx/>
              <a:buNone/>
            </a:pPr>
            <a:r>
              <a:rPr lang="en-US" altLang="en-US" sz="2000">
                <a:latin typeface="+mn-lt"/>
              </a:rPr>
              <a:t>Instr 4</a:t>
            </a:r>
          </a:p>
          <a:p>
            <a:pPr algn="ctr" eaLnBrk="1" hangingPunct="1">
              <a:spcBef>
                <a:spcPct val="0"/>
              </a:spcBef>
              <a:buFontTx/>
              <a:buNone/>
            </a:pPr>
            <a:r>
              <a:rPr lang="en-US" altLang="en-US" sz="2000">
                <a:latin typeface="+mn-lt"/>
              </a:rPr>
              <a:t>Instr 5</a:t>
            </a:r>
          </a:p>
          <a:p>
            <a:pPr algn="ctr" eaLnBrk="1" hangingPunct="1">
              <a:spcBef>
                <a:spcPct val="0"/>
              </a:spcBef>
              <a:buFontTx/>
              <a:buNone/>
            </a:pPr>
            <a:r>
              <a:rPr lang="en-US" altLang="en-US" sz="2000">
                <a:latin typeface="+mn-lt"/>
              </a:rPr>
              <a:t>Instr 6</a:t>
            </a:r>
          </a:p>
        </p:txBody>
      </p:sp>
      <p:sp>
        <p:nvSpPr>
          <p:cNvPr id="19" name="Rectangle 11">
            <a:extLst>
              <a:ext uri="{FF2B5EF4-FFF2-40B4-BE49-F238E27FC236}">
                <a16:creationId xmlns:a16="http://schemas.microsoft.com/office/drawing/2014/main" id="{6FD5B714-7164-4816-B136-B12624F90ABD}"/>
              </a:ext>
            </a:extLst>
          </p:cNvPr>
          <p:cNvSpPr>
            <a:spLocks noChangeArrowheads="1"/>
          </p:cNvSpPr>
          <p:nvPr/>
        </p:nvSpPr>
        <p:spPr bwMode="auto">
          <a:xfrm>
            <a:off x="5398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a:t>
            </a:r>
          </a:p>
          <a:p>
            <a:pPr algn="ctr" eaLnBrk="1" hangingPunct="1">
              <a:spcBef>
                <a:spcPct val="0"/>
              </a:spcBef>
              <a:buFontTx/>
              <a:buNone/>
            </a:pPr>
            <a:r>
              <a:rPr lang="en-US" altLang="en-US" sz="2000">
                <a:latin typeface="+mn-lt"/>
              </a:rPr>
              <a:t>T2</a:t>
            </a:r>
          </a:p>
          <a:p>
            <a:pPr algn="ctr" eaLnBrk="1" hangingPunct="1">
              <a:spcBef>
                <a:spcPct val="0"/>
              </a:spcBef>
              <a:buFontTx/>
              <a:buNone/>
            </a:pPr>
            <a:r>
              <a:rPr lang="en-US" altLang="en-US" sz="2000">
                <a:latin typeface="+mn-lt"/>
              </a:rPr>
              <a:t>T3</a:t>
            </a:r>
          </a:p>
          <a:p>
            <a:pPr algn="ctr" eaLnBrk="1" hangingPunct="1">
              <a:spcBef>
                <a:spcPct val="0"/>
              </a:spcBef>
              <a:buFontTx/>
              <a:buNone/>
            </a:pPr>
            <a:r>
              <a:rPr lang="en-US" altLang="en-US" sz="2000">
                <a:latin typeface="+mn-lt"/>
              </a:rPr>
              <a:t>T4</a:t>
            </a:r>
          </a:p>
          <a:p>
            <a:pPr algn="ctr" eaLnBrk="1" hangingPunct="1">
              <a:spcBef>
                <a:spcPct val="0"/>
              </a:spcBef>
              <a:buFontTx/>
              <a:buNone/>
            </a:pPr>
            <a:r>
              <a:rPr lang="en-US" altLang="en-US" sz="2000">
                <a:latin typeface="+mn-lt"/>
              </a:rPr>
              <a:t>T5</a:t>
            </a:r>
          </a:p>
          <a:p>
            <a:pPr algn="ctr" eaLnBrk="1" hangingPunct="1">
              <a:spcBef>
                <a:spcPct val="0"/>
              </a:spcBef>
              <a:buFontTx/>
              <a:buNone/>
            </a:pPr>
            <a:r>
              <a:rPr lang="en-US" altLang="en-US" sz="2000">
                <a:latin typeface="+mn-lt"/>
              </a:rPr>
              <a:t>T6</a:t>
            </a:r>
          </a:p>
        </p:txBody>
      </p:sp>
      <p:sp>
        <p:nvSpPr>
          <p:cNvPr id="21" name="Text Box 12">
            <a:extLst>
              <a:ext uri="{FF2B5EF4-FFF2-40B4-BE49-F238E27FC236}">
                <a16:creationId xmlns:a16="http://schemas.microsoft.com/office/drawing/2014/main" id="{3B978604-CA14-4C9E-9885-7DEE46380B08}"/>
              </a:ext>
            </a:extLst>
          </p:cNvPr>
          <p:cNvSpPr txBox="1">
            <a:spLocks noChangeArrowheads="1"/>
          </p:cNvSpPr>
          <p:nvPr/>
        </p:nvSpPr>
        <p:spPr bwMode="auto">
          <a:xfrm>
            <a:off x="4179094" y="276225"/>
            <a:ext cx="238058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Reorder Buffer (ROB)</a:t>
            </a:r>
          </a:p>
        </p:txBody>
      </p:sp>
      <p:sp>
        <p:nvSpPr>
          <p:cNvPr id="23" name="Rectangle 13">
            <a:extLst>
              <a:ext uri="{FF2B5EF4-FFF2-40B4-BE49-F238E27FC236}">
                <a16:creationId xmlns:a16="http://schemas.microsoft.com/office/drawing/2014/main" id="{D0DBA4ED-3B84-4B4D-9860-FA0DFB10CECC}"/>
              </a:ext>
            </a:extLst>
          </p:cNvPr>
          <p:cNvSpPr>
            <a:spLocks noChangeArrowheads="1"/>
          </p:cNvSpPr>
          <p:nvPr/>
        </p:nvSpPr>
        <p:spPr bwMode="auto">
          <a:xfrm>
            <a:off x="4636294" y="3095625"/>
            <a:ext cx="16002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rPr>
              <a:t>T2 </a:t>
            </a:r>
            <a:r>
              <a:rPr lang="en-US" altLang="en-US" sz="2000">
                <a:latin typeface="+mn-lt"/>
                <a:sym typeface="Wingdings" panose="05000000000000000000" pitchFamily="2" charset="2"/>
              </a:rPr>
              <a:t> T1+R3</a:t>
            </a:r>
          </a:p>
          <a:p>
            <a:pPr algn="ctr" eaLnBrk="1" hangingPunct="1">
              <a:spcBef>
                <a:spcPct val="0"/>
              </a:spcBef>
              <a:buFontTx/>
              <a:buNone/>
            </a:pPr>
            <a:r>
              <a:rPr lang="en-US" altLang="en-US" sz="2000">
                <a:latin typeface="+mn-lt"/>
                <a:sym typeface="Wingdings" panose="05000000000000000000" pitchFamily="2" charset="2"/>
              </a:rPr>
              <a:t>BEQZ T2</a:t>
            </a:r>
          </a:p>
          <a:p>
            <a:pPr algn="ctr" eaLnBrk="1" hangingPunct="1">
              <a:spcBef>
                <a:spcPct val="0"/>
              </a:spcBef>
              <a:buFontTx/>
              <a:buNone/>
            </a:pPr>
            <a:r>
              <a:rPr lang="en-US" altLang="en-US" sz="2000">
                <a:latin typeface="+mn-lt"/>
                <a:sym typeface="Wingdings" panose="05000000000000000000" pitchFamily="2" charset="2"/>
              </a:rPr>
              <a:t>T4  T1+T2</a:t>
            </a:r>
          </a:p>
          <a:p>
            <a:pPr algn="ctr" eaLnBrk="1" hangingPunct="1">
              <a:spcBef>
                <a:spcPct val="0"/>
              </a:spcBef>
              <a:buFontTx/>
              <a:buNone/>
            </a:pPr>
            <a:r>
              <a:rPr lang="en-US" altLang="en-US" sz="2000">
                <a:latin typeface="+mn-lt"/>
                <a:sym typeface="Wingdings" panose="05000000000000000000" pitchFamily="2" charset="2"/>
              </a:rPr>
              <a:t>T5  T4+T2</a:t>
            </a:r>
          </a:p>
          <a:p>
            <a:pPr algn="ctr" eaLnBrk="1" hangingPunct="1">
              <a:spcBef>
                <a:spcPct val="0"/>
              </a:spcBef>
              <a:buFontTx/>
              <a:buNone/>
            </a:pPr>
            <a:endParaRPr lang="en-US" altLang="en-US" sz="2000">
              <a:latin typeface="+mn-lt"/>
            </a:endParaRPr>
          </a:p>
        </p:txBody>
      </p:sp>
      <p:sp>
        <p:nvSpPr>
          <p:cNvPr id="25" name="Text Box 14">
            <a:extLst>
              <a:ext uri="{FF2B5EF4-FFF2-40B4-BE49-F238E27FC236}">
                <a16:creationId xmlns:a16="http://schemas.microsoft.com/office/drawing/2014/main" id="{8626337F-D3BE-4C44-BFB7-6BEDDDF478CF}"/>
              </a:ext>
            </a:extLst>
          </p:cNvPr>
          <p:cNvSpPr txBox="1">
            <a:spLocks noChangeArrowheads="1"/>
          </p:cNvSpPr>
          <p:nvPr/>
        </p:nvSpPr>
        <p:spPr bwMode="auto">
          <a:xfrm>
            <a:off x="4483894" y="4924425"/>
            <a:ext cx="1926105"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Issue Queue (IQ)</a:t>
            </a:r>
          </a:p>
        </p:txBody>
      </p:sp>
      <p:sp>
        <p:nvSpPr>
          <p:cNvPr id="27" name="Line 15">
            <a:extLst>
              <a:ext uri="{FF2B5EF4-FFF2-40B4-BE49-F238E27FC236}">
                <a16:creationId xmlns:a16="http://schemas.microsoft.com/office/drawing/2014/main" id="{AD4534B8-86AB-43D5-89AB-BF9B9486A4B7}"/>
              </a:ext>
            </a:extLst>
          </p:cNvPr>
          <p:cNvSpPr>
            <a:spLocks noChangeShapeType="1"/>
          </p:cNvSpPr>
          <p:nvPr/>
        </p:nvSpPr>
        <p:spPr bwMode="auto">
          <a:xfrm flipV="1">
            <a:off x="3721894" y="1876425"/>
            <a:ext cx="9144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29" name="Line 16">
            <a:extLst>
              <a:ext uri="{FF2B5EF4-FFF2-40B4-BE49-F238E27FC236}">
                <a16:creationId xmlns:a16="http://schemas.microsoft.com/office/drawing/2014/main" id="{79A59AD3-2E6E-451D-8D99-16E069B59252}"/>
              </a:ext>
            </a:extLst>
          </p:cNvPr>
          <p:cNvSpPr>
            <a:spLocks noChangeShapeType="1"/>
          </p:cNvSpPr>
          <p:nvPr/>
        </p:nvSpPr>
        <p:spPr bwMode="auto">
          <a:xfrm>
            <a:off x="3721894" y="3400425"/>
            <a:ext cx="9144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31" name="Rectangle 17">
            <a:extLst>
              <a:ext uri="{FF2B5EF4-FFF2-40B4-BE49-F238E27FC236}">
                <a16:creationId xmlns:a16="http://schemas.microsoft.com/office/drawing/2014/main" id="{812D6C01-54C3-4D33-9101-67338537723C}"/>
              </a:ext>
            </a:extLst>
          </p:cNvPr>
          <p:cNvSpPr>
            <a:spLocks noChangeArrowheads="1"/>
          </p:cNvSpPr>
          <p:nvPr/>
        </p:nvSpPr>
        <p:spPr bwMode="auto">
          <a:xfrm>
            <a:off x="68460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3" name="Rectangle 18">
            <a:extLst>
              <a:ext uri="{FF2B5EF4-FFF2-40B4-BE49-F238E27FC236}">
                <a16:creationId xmlns:a16="http://schemas.microsoft.com/office/drawing/2014/main" id="{9C092AE9-D8B5-4911-8B5E-062645A6F323}"/>
              </a:ext>
            </a:extLst>
          </p:cNvPr>
          <p:cNvSpPr>
            <a:spLocks noChangeArrowheads="1"/>
          </p:cNvSpPr>
          <p:nvPr/>
        </p:nvSpPr>
        <p:spPr bwMode="auto">
          <a:xfrm>
            <a:off x="75318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5" name="Rectangle 19">
            <a:extLst>
              <a:ext uri="{FF2B5EF4-FFF2-40B4-BE49-F238E27FC236}">
                <a16:creationId xmlns:a16="http://schemas.microsoft.com/office/drawing/2014/main" id="{4B53B344-A251-43ED-A8B1-3B9F4D1DE840}"/>
              </a:ext>
            </a:extLst>
          </p:cNvPr>
          <p:cNvSpPr>
            <a:spLocks noChangeArrowheads="1"/>
          </p:cNvSpPr>
          <p:nvPr/>
        </p:nvSpPr>
        <p:spPr bwMode="auto">
          <a:xfrm>
            <a:off x="82176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7" name="Rectangle 20">
            <a:extLst>
              <a:ext uri="{FF2B5EF4-FFF2-40B4-BE49-F238E27FC236}">
                <a16:creationId xmlns:a16="http://schemas.microsoft.com/office/drawing/2014/main" id="{C329FF7A-6826-4BEB-B950-4F54B5AD4248}"/>
              </a:ext>
            </a:extLst>
          </p:cNvPr>
          <p:cNvSpPr>
            <a:spLocks noChangeArrowheads="1"/>
          </p:cNvSpPr>
          <p:nvPr/>
        </p:nvSpPr>
        <p:spPr bwMode="auto">
          <a:xfrm>
            <a:off x="6769894" y="962025"/>
            <a:ext cx="1676400" cy="9906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Register File</a:t>
            </a:r>
          </a:p>
          <a:p>
            <a:pPr algn="ctr" eaLnBrk="1" hangingPunct="1">
              <a:spcBef>
                <a:spcPct val="0"/>
              </a:spcBef>
              <a:buFontTx/>
              <a:buNone/>
            </a:pPr>
            <a:r>
              <a:rPr lang="en-US" altLang="en-US" sz="2000">
                <a:latin typeface="+mn-lt"/>
              </a:rPr>
              <a:t>R1-R32</a:t>
            </a:r>
          </a:p>
        </p:txBody>
      </p:sp>
      <p:sp>
        <p:nvSpPr>
          <p:cNvPr id="39" name="Line 21">
            <a:extLst>
              <a:ext uri="{FF2B5EF4-FFF2-40B4-BE49-F238E27FC236}">
                <a16:creationId xmlns:a16="http://schemas.microsoft.com/office/drawing/2014/main" id="{05E00E23-769B-4ADB-AA63-C99E810F532F}"/>
              </a:ext>
            </a:extLst>
          </p:cNvPr>
          <p:cNvSpPr>
            <a:spLocks noChangeShapeType="1"/>
          </p:cNvSpPr>
          <p:nvPr/>
        </p:nvSpPr>
        <p:spPr bwMode="auto">
          <a:xfrm>
            <a:off x="6312694" y="33242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1" name="Line 22">
            <a:extLst>
              <a:ext uri="{FF2B5EF4-FFF2-40B4-BE49-F238E27FC236}">
                <a16:creationId xmlns:a16="http://schemas.microsoft.com/office/drawing/2014/main" id="{9BEC7B4E-028F-443C-B13F-9FA710A845B4}"/>
              </a:ext>
            </a:extLst>
          </p:cNvPr>
          <p:cNvSpPr>
            <a:spLocks noChangeShapeType="1"/>
          </p:cNvSpPr>
          <p:nvPr/>
        </p:nvSpPr>
        <p:spPr bwMode="auto">
          <a:xfrm>
            <a:off x="7684294" y="2028825"/>
            <a:ext cx="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3" name="Line 23">
            <a:extLst>
              <a:ext uri="{FF2B5EF4-FFF2-40B4-BE49-F238E27FC236}">
                <a16:creationId xmlns:a16="http://schemas.microsoft.com/office/drawing/2014/main" id="{42737A49-7B3E-4093-AAC7-CF016B569EC7}"/>
              </a:ext>
            </a:extLst>
          </p:cNvPr>
          <p:cNvSpPr>
            <a:spLocks noChangeShapeType="1"/>
          </p:cNvSpPr>
          <p:nvPr/>
        </p:nvSpPr>
        <p:spPr bwMode="auto">
          <a:xfrm>
            <a:off x="6160294" y="2257425"/>
            <a:ext cx="11430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5" name="Line 24">
            <a:extLst>
              <a:ext uri="{FF2B5EF4-FFF2-40B4-BE49-F238E27FC236}">
                <a16:creationId xmlns:a16="http://schemas.microsoft.com/office/drawing/2014/main" id="{8F4E1570-5096-4B99-BD0A-E5B947E4DB74}"/>
              </a:ext>
            </a:extLst>
          </p:cNvPr>
          <p:cNvSpPr>
            <a:spLocks noChangeShapeType="1"/>
          </p:cNvSpPr>
          <p:nvPr/>
        </p:nvSpPr>
        <p:spPr bwMode="auto">
          <a:xfrm>
            <a:off x="7684294" y="3629025"/>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7" name="Text Box 25">
            <a:extLst>
              <a:ext uri="{FF2B5EF4-FFF2-40B4-BE49-F238E27FC236}">
                <a16:creationId xmlns:a16="http://schemas.microsoft.com/office/drawing/2014/main" id="{340D336A-2400-44BE-8BF7-C0DF511C8AAF}"/>
              </a:ext>
            </a:extLst>
          </p:cNvPr>
          <p:cNvSpPr txBox="1">
            <a:spLocks noChangeArrowheads="1"/>
          </p:cNvSpPr>
          <p:nvPr/>
        </p:nvSpPr>
        <p:spPr bwMode="auto">
          <a:xfrm>
            <a:off x="6725299" y="3933825"/>
            <a:ext cx="2025940" cy="1015663"/>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Results written to</a:t>
            </a:r>
          </a:p>
          <a:p>
            <a:pPr algn="ctr" eaLnBrk="1" hangingPunct="1">
              <a:spcBef>
                <a:spcPct val="0"/>
              </a:spcBef>
              <a:buFontTx/>
              <a:buNone/>
            </a:pPr>
            <a:r>
              <a:rPr lang="en-US" altLang="en-US" sz="2000">
                <a:latin typeface="+mn-lt"/>
              </a:rPr>
              <a:t>ROB and tags</a:t>
            </a:r>
          </a:p>
          <a:p>
            <a:pPr algn="ctr" eaLnBrk="1" hangingPunct="1">
              <a:spcBef>
                <a:spcPct val="0"/>
              </a:spcBef>
              <a:buFontTx/>
              <a:buNone/>
            </a:pPr>
            <a:r>
              <a:rPr lang="en-US" altLang="en-US" sz="2000">
                <a:latin typeface="+mn-lt"/>
              </a:rPr>
              <a:t>broadcast to IQ</a:t>
            </a:r>
          </a:p>
        </p:txBody>
      </p:sp>
      <p:sp>
        <p:nvSpPr>
          <p:cNvPr id="49" name="Line 26">
            <a:extLst>
              <a:ext uri="{FF2B5EF4-FFF2-40B4-BE49-F238E27FC236}">
                <a16:creationId xmlns:a16="http://schemas.microsoft.com/office/drawing/2014/main" id="{7EB32BF8-1035-4DD4-8053-E39466346EE8}"/>
              </a:ext>
            </a:extLst>
          </p:cNvPr>
          <p:cNvSpPr>
            <a:spLocks noChangeShapeType="1"/>
          </p:cNvSpPr>
          <p:nvPr/>
        </p:nvSpPr>
        <p:spPr bwMode="auto">
          <a:xfrm>
            <a:off x="6160294" y="885825"/>
            <a:ext cx="609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Tree>
    <p:extLst>
      <p:ext uri="{BB962C8B-B14F-4D97-AF65-F5344CB8AC3E}">
        <p14:creationId xmlns:p14="http://schemas.microsoft.com/office/powerpoint/2010/main" val="229579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2566536" cy="584775"/>
          </a:xfrm>
          <a:prstGeom prst="rect">
            <a:avLst/>
          </a:prstGeom>
          <a:noFill/>
        </p:spPr>
        <p:txBody>
          <a:bodyPr wrap="none" rtlCol="0">
            <a:spAutoFit/>
          </a:bodyPr>
          <a:lstStyle/>
          <a:p>
            <a:r>
              <a:rPr lang="en-US" sz="3200" dirty="0">
                <a:solidFill>
                  <a:srgbClr val="C00000"/>
                </a:solidFill>
              </a:rPr>
              <a:t>Cache Latency</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6751656" cy="3046988"/>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1000 instructions, 1000 cycles, no stalls with L1 hits</a:t>
            </a:r>
          </a:p>
          <a:p>
            <a:r>
              <a:rPr lang="en-US" sz="2400" dirty="0"/>
              <a:t># loads/stores:</a:t>
            </a:r>
          </a:p>
          <a:p>
            <a:r>
              <a:rPr lang="en-US" sz="2400" dirty="0"/>
              <a:t>% of loads/stores that show up at L2:</a:t>
            </a:r>
          </a:p>
          <a:p>
            <a:r>
              <a:rPr lang="en-US" sz="2400" dirty="0"/>
              <a:t>% of loads/stores that show up at L3:</a:t>
            </a:r>
          </a:p>
          <a:p>
            <a:r>
              <a:rPr lang="en-US" sz="2400" dirty="0"/>
              <a:t>% of loads/stores that show up at mem:</a:t>
            </a:r>
          </a:p>
          <a:p>
            <a:r>
              <a:rPr lang="en-US" sz="2400" dirty="0"/>
              <a:t>L2 acc = 10 </a:t>
            </a:r>
            <a:r>
              <a:rPr lang="en-US" sz="2400" dirty="0" err="1"/>
              <a:t>cyc</a:t>
            </a:r>
            <a:r>
              <a:rPr lang="en-US" sz="2400" dirty="0"/>
              <a:t>,   L3 acc = 25 </a:t>
            </a:r>
            <a:r>
              <a:rPr lang="en-US" sz="2400" dirty="0" err="1"/>
              <a:t>cyc</a:t>
            </a:r>
            <a:r>
              <a:rPr lang="en-US" sz="2400" dirty="0"/>
              <a:t>,   mem acc = 200 </a:t>
            </a:r>
            <a:r>
              <a:rPr lang="en-US" sz="2400" dirty="0" err="1"/>
              <a:t>cyc</a:t>
            </a:r>
            <a:endParaRPr lang="en-US" sz="2400" dirty="0"/>
          </a:p>
        </p:txBody>
      </p:sp>
    </p:spTree>
    <p:extLst>
      <p:ext uri="{BB962C8B-B14F-4D97-AF65-F5344CB8AC3E}">
        <p14:creationId xmlns:p14="http://schemas.microsoft.com/office/powerpoint/2010/main" val="262995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1927515" cy="584775"/>
          </a:xfrm>
          <a:prstGeom prst="rect">
            <a:avLst/>
          </a:prstGeom>
          <a:noFill/>
        </p:spPr>
        <p:txBody>
          <a:bodyPr wrap="none" rtlCol="0">
            <a:spAutoFit/>
          </a:bodyPr>
          <a:lstStyle/>
          <a:p>
            <a:r>
              <a:rPr lang="en-US" sz="3200" dirty="0">
                <a:solidFill>
                  <a:srgbClr val="C00000"/>
                </a:solidFill>
              </a:rPr>
              <a:t>Cache Size</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8711937" cy="3416320"/>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512KB cache, 8-way set-associative, 64-byte blocks, 32-bit addresses</a:t>
            </a:r>
          </a:p>
          <a:p>
            <a:endParaRPr lang="en-US" sz="2400" dirty="0"/>
          </a:p>
          <a:p>
            <a:r>
              <a:rPr lang="en-US" sz="2400" dirty="0"/>
              <a:t>Data array size = #sets x #ways x </a:t>
            </a:r>
            <a:r>
              <a:rPr lang="en-US" sz="2400" dirty="0" err="1"/>
              <a:t>blocksize</a:t>
            </a:r>
            <a:endParaRPr lang="en-US" sz="2400" dirty="0"/>
          </a:p>
          <a:p>
            <a:r>
              <a:rPr lang="en-US" sz="2400" dirty="0"/>
              <a:t>Tag array size = #sets x #ways x </a:t>
            </a:r>
            <a:r>
              <a:rPr lang="en-US" sz="2400" dirty="0" err="1"/>
              <a:t>tagsize</a:t>
            </a:r>
            <a:endParaRPr lang="en-US" sz="2400" dirty="0"/>
          </a:p>
          <a:p>
            <a:r>
              <a:rPr lang="en-US" sz="2400" dirty="0"/>
              <a:t>Offset bits = log(</a:t>
            </a:r>
            <a:r>
              <a:rPr lang="en-US" sz="2400" dirty="0" err="1"/>
              <a:t>blocksize</a:t>
            </a:r>
            <a:r>
              <a:rPr lang="en-US" sz="2400" dirty="0"/>
              <a:t>)</a:t>
            </a:r>
          </a:p>
          <a:p>
            <a:r>
              <a:rPr lang="en-US" sz="2400" dirty="0"/>
              <a:t>Index bits = log(#sets)</a:t>
            </a:r>
          </a:p>
          <a:p>
            <a:r>
              <a:rPr lang="en-US" sz="2400" dirty="0"/>
              <a:t>Tag bits + index bits + offset bits = </a:t>
            </a:r>
            <a:r>
              <a:rPr lang="en-US" sz="2400" dirty="0" err="1"/>
              <a:t>addresswidth</a:t>
            </a:r>
            <a:endParaRPr lang="en-US" sz="2400" dirty="0"/>
          </a:p>
        </p:txBody>
      </p:sp>
    </p:spTree>
    <p:extLst>
      <p:ext uri="{BB962C8B-B14F-4D97-AF65-F5344CB8AC3E}">
        <p14:creationId xmlns:p14="http://schemas.microsoft.com/office/powerpoint/2010/main" val="2691883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1333</Words>
  <Application>Microsoft Office PowerPoint</Application>
  <PresentationFormat>Widescreen</PresentationFormat>
  <Paragraphs>226</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20</cp:revision>
  <dcterms:created xsi:type="dcterms:W3CDTF">2018-04-26T14:54:29Z</dcterms:created>
  <dcterms:modified xsi:type="dcterms:W3CDTF">2024-04-23T12:37:22Z</dcterms:modified>
</cp:coreProperties>
</file>